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8"/>
  </p:handoutMasterIdLst>
  <p:sldIdLst>
    <p:sldId id="256" r:id="rId2"/>
    <p:sldId id="306" r:id="rId3"/>
    <p:sldId id="274" r:id="rId4"/>
    <p:sldId id="276" r:id="rId5"/>
    <p:sldId id="314" r:id="rId6"/>
    <p:sldId id="308" r:id="rId7"/>
    <p:sldId id="287" r:id="rId8"/>
    <p:sldId id="288" r:id="rId9"/>
    <p:sldId id="289" r:id="rId10"/>
    <p:sldId id="305" r:id="rId11"/>
    <p:sldId id="313" r:id="rId12"/>
    <p:sldId id="309" r:id="rId13"/>
    <p:sldId id="310" r:id="rId14"/>
    <p:sldId id="295" r:id="rId15"/>
    <p:sldId id="303" r:id="rId16"/>
    <p:sldId id="304" r:id="rId17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0"/>
  </p:normalViewPr>
  <p:slideViewPr>
    <p:cSldViewPr>
      <p:cViewPr varScale="1">
        <p:scale>
          <a:sx n="102" d="100"/>
          <a:sy n="102" d="100"/>
        </p:scale>
        <p:origin x="19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D1B01DC-9221-DE7C-1917-3E3D114D61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55F5A8E-AEA7-1F90-E731-C02F58740A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A439AB5-F7EB-7AB3-3D5B-52921DA1F0C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A77AAE41-C894-9DB5-C4FF-0B095A34B89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DDBF3BAA-3FA1-7E43-B7C6-F3AC46EBD6D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B64EDF1-DDF2-942B-6CBB-FB3CA79A252D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972E6D16-4A47-B53F-DDC2-7EB9A0FDFD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1F74B7D2-074D-3E32-8363-926901CF75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3D5C4A9F-A493-8C97-2BFE-5F11F4FC03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02895D4D-1EDF-8AB0-7235-16CD8A7B72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09BF122-F04F-1E1E-706F-7B2F398287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A8C863C-8A06-948C-202D-16BF660D54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D396565F-4BC2-CF84-8347-B2CCCC20F3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EB69D596-B40C-50A4-C0E6-282CB16E3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64774F64-6379-1228-26C9-486035A68FF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991761DA-ED84-0D08-04A0-C4C6A9DBBA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48579FC0-5619-37D7-E161-CEB603C1BB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E0A34620-E1F0-E60B-B8C2-D3DD325F34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F4582AF-C8F1-8D49-9A8A-306EB5CC1D8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126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9CB2EFB-4709-94ED-8E13-6C02A61D3F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1AEB8D9-8244-E242-44B3-75D5D81933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FE6DA3E-4BA6-013D-8594-458EACA4A1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5248AE-4E75-C54C-A63A-D27D5C3C756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14386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B53D648-796A-61E9-59AF-B0CC20B169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7E5F788-B0BE-2A01-44C1-35A7307E7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EC0FF3F-2632-7D98-AEE1-F203FBA23C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A8C610-9F3F-5E49-AC2C-3F740247580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20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1137605-23B0-7B46-AC7E-39F97CEE1C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CA6A62F-F659-245C-8E73-5C9F7514AB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A9E1B59-7A4B-DC47-541F-2BF069C229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4683D7-CCD4-394B-88AF-BA7BD766839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73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22BBAA7-1C1A-BF7D-ACA6-9401DF863B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67DE1A3-A99E-C8AE-3BA8-D46625633E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B1E8731-DC80-5D62-35C5-CC5E319627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D5BE52-8F84-7D45-9BB5-5FD3336BBD5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581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1A18755-34B7-AA1F-33A6-5D31EF9A21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41AA0D2-9F6E-B647-7840-0954130CB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6206449-8009-B61B-3346-983C0412E0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D8C1C4-2A2B-F840-BC84-A2406B63FB1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311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039F890-413A-1C41-ABB4-D216E4BF4C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4F1D7135-9B58-7327-C79A-43D4A113D6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61BAE8E1-B2F4-29AD-F4BC-94311304D8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6F09A-B391-3C43-A8BE-C8DF373425A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4034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F97EE5D6-1D65-119C-D2BE-7E955EEC34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B7000F0A-8FFD-D1FD-FE30-CDBE12FAF6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05AE5C52-5D5E-B61C-602C-8CC01087A7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FD9D92-0543-EA41-B10D-71A4A5232C3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9438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D202420-D7EB-7425-E7AF-F7E9435AD1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9DAA783D-3EAF-DEC2-2611-240BB86D89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EF28AA2-C2D0-AA56-DC28-C8D6936848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BF2294-E19A-7447-AEF0-7B3BEF8651C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418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1785C33-97EF-F70E-593C-2B154E3FCC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CFCC042-34C5-F666-A8A1-24D5A8CC02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C8496F2-0163-900B-B5A7-E5964B17D8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1A4242-4335-F945-AB2A-BDD299E8950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63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FEC9AD9-9E67-606E-9BD8-77280E3DFB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691AE65-E245-52B8-DBD6-93724BC4F2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950A4D65-4696-FD98-A02B-8D5404D4C5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BE0856-99EF-2245-9F8C-258C844B8F9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86999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107D4DB-D6FA-61EF-4563-CA0694F46B8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D835866-3261-39D1-9916-CC264CE662C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95F132D7-A428-8492-2747-7B088007D6D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AEF5BBE2-C82A-6136-742C-72CDEF70371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800DA6E0-06AC-3D39-85B7-41AADB4D355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883DF7DE-CAE8-80FE-60F3-38E581F15461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39F50806-6E4A-9AB2-1B50-A3F7E36F3C96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47D2BBEE-E7F0-1849-2010-97825A8EDD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015C6596-C34E-14C9-2001-811F691121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8D9927DF-69F3-2E00-489C-9A1172E6F1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8303E7C7-11ED-222B-63D0-0ACD9729C5D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39A59600-9223-C410-057E-971D1B350C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045C5AE-0EBB-E649-953B-6190058F5A2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8C74847-2CBC-CEBD-2928-653906E3C6E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Overview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80BE015-697A-816D-AF31-32951D3FA1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 dirty="0"/>
              <a:t>Principle</a:t>
            </a:r>
            <a:r>
              <a:rPr lang="zh-CN" altLang="en-US" sz="3600" dirty="0"/>
              <a:t> </a:t>
            </a:r>
            <a:r>
              <a:rPr lang="en-US" altLang="zh-CN" sz="3600" dirty="0"/>
              <a:t>of</a:t>
            </a:r>
            <a:r>
              <a:rPr lang="zh-CN" altLang="en-US" sz="3600" dirty="0"/>
              <a:t> </a:t>
            </a:r>
            <a:r>
              <a:rPr lang="en-US" altLang="zh-CN" sz="3600" dirty="0"/>
              <a:t>Programming</a:t>
            </a:r>
            <a:r>
              <a:rPr lang="zh-CN" altLang="en-US" sz="3600" dirty="0"/>
              <a:t> </a:t>
            </a:r>
            <a:r>
              <a:rPr lang="en-US" altLang="zh-CN" sz="3600" dirty="0"/>
              <a:t>Languages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 dirty="0" err="1"/>
              <a:t>Baojian</a:t>
            </a:r>
            <a:r>
              <a:rPr lang="en-US" altLang="zh-CN" sz="2800" dirty="0"/>
              <a:t>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 dirty="0" err="1"/>
              <a:t>bjhua@ustc.edu.cn</a:t>
            </a:r>
            <a:endParaRPr lang="en-US" altLang="zh-CN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7071FFEE-1A92-A131-F8D3-7A211B418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Textbooks &amp; Reference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AAA9701A-D364-44AE-6A96-D6926EDB93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Principle of Program Analysis.</a:t>
            </a:r>
          </a:p>
          <a:p>
            <a:pPr lvl="1"/>
            <a:r>
              <a:rPr lang="en-US" altLang="zh-CN" dirty="0"/>
              <a:t>state-of-the-art for static analysis</a:t>
            </a:r>
          </a:p>
          <a:p>
            <a:r>
              <a:rPr lang="en-US" altLang="zh-CN" dirty="0"/>
              <a:t>Static Program Analysis.</a:t>
            </a:r>
          </a:p>
          <a:p>
            <a:pPr lvl="1"/>
            <a:r>
              <a:rPr lang="en-US" altLang="zh-CN" dirty="0"/>
              <a:t>A more modern approach to static analysis</a:t>
            </a:r>
          </a:p>
          <a:p>
            <a:r>
              <a:rPr lang="en-US" altLang="zh-CN" dirty="0"/>
              <a:t>Types and Programming Languages.</a:t>
            </a:r>
          </a:p>
          <a:p>
            <a:pPr lvl="1"/>
            <a:r>
              <a:rPr lang="en-US" altLang="zh-CN" dirty="0"/>
              <a:t>from the type system point of view.</a:t>
            </a:r>
          </a:p>
          <a:p>
            <a:r>
              <a:rPr lang="en-US" altLang="zh-CN" dirty="0"/>
              <a:t>Modern compiler implementation in C/ML/</a:t>
            </a:r>
            <a:r>
              <a:rPr lang="en-US" altLang="zh-CN" dirty="0">
                <a:solidFill>
                  <a:srgbClr val="0432FF"/>
                </a:solidFill>
              </a:rPr>
              <a:t>Java (tiger book)</a:t>
            </a:r>
          </a:p>
          <a:p>
            <a:pPr lvl="1"/>
            <a:r>
              <a:rPr lang="en-US" altLang="zh-CN" dirty="0"/>
              <a:t>focus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implementation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F02B9C1-62AD-BE39-8F26-566246EB34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Textbooks &amp; References</a:t>
            </a:r>
          </a:p>
        </p:txBody>
      </p:sp>
      <p:sp>
        <p:nvSpPr>
          <p:cNvPr id="6149" name="矩形 7">
            <a:extLst>
              <a:ext uri="{FF2B5EF4-FFF2-40B4-BE49-F238E27FC236}">
                <a16:creationId xmlns:a16="http://schemas.microsoft.com/office/drawing/2014/main" id="{5A2F2992-DF66-5610-8613-872F51C4B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334000"/>
            <a:ext cx="13051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(</a:t>
            </a:r>
            <a:r>
              <a:rPr lang="en-US" altLang="zh-CN" dirty="0" err="1"/>
              <a:t>ppa</a:t>
            </a:r>
            <a:r>
              <a:rPr lang="en-US" altLang="zh-CN" dirty="0"/>
              <a:t> book)</a:t>
            </a:r>
            <a:endParaRPr lang="zh-CN" altLang="en-US" dirty="0"/>
          </a:p>
        </p:txBody>
      </p:sp>
      <p:sp>
        <p:nvSpPr>
          <p:cNvPr id="6151" name="矩形 10">
            <a:extLst>
              <a:ext uri="{FF2B5EF4-FFF2-40B4-BE49-F238E27FC236}">
                <a16:creationId xmlns:a16="http://schemas.microsoft.com/office/drawing/2014/main" id="{3807C09B-B138-08D1-DA5F-EE9B307CB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1150" y="5345112"/>
            <a:ext cx="1390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solidFill>
                  <a:srgbClr val="0432FF"/>
                </a:solidFill>
              </a:rPr>
              <a:t>(tiger book)</a:t>
            </a:r>
            <a:endParaRPr lang="zh-CN" altLang="en-US" dirty="0">
              <a:solidFill>
                <a:srgbClr val="0432FF"/>
              </a:solidFill>
            </a:endParaRPr>
          </a:p>
        </p:txBody>
      </p:sp>
      <p:sp>
        <p:nvSpPr>
          <p:cNvPr id="6153" name="矩形 12">
            <a:extLst>
              <a:ext uri="{FF2B5EF4-FFF2-40B4-BE49-F238E27FC236}">
                <a16:creationId xmlns:a16="http://schemas.microsoft.com/office/drawing/2014/main" id="{EEEEFB6D-F644-0694-E215-9AFEB8F77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13" y="5334000"/>
            <a:ext cx="14696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(types book)</a:t>
            </a:r>
            <a:endParaRPr lang="zh-CN" altLang="en-US" dirty="0"/>
          </a:p>
        </p:txBody>
      </p:sp>
      <p:pic>
        <p:nvPicPr>
          <p:cNvPr id="1026" name="Picture 2" descr="book cover">
            <a:extLst>
              <a:ext uri="{FF2B5EF4-FFF2-40B4-BE49-F238E27FC236}">
                <a16:creationId xmlns:a16="http://schemas.microsoft.com/office/drawing/2014/main" id="{7C582CA7-6E60-9A01-E943-ADD76CB52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362200"/>
            <a:ext cx="2057401" cy="2707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811D5A42-E93C-D5BA-A9FB-9CAF0FA1E5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365753"/>
            <a:ext cx="1778346" cy="27000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6E7F83E2-66BE-8370-9807-E84B00D8FC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613" y="2339764"/>
            <a:ext cx="2352987" cy="2707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59408B8A-91B6-C370-5E91-48C2E93CC7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Projects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D2405EB5-0A99-0F35-2076-11D4CBAE46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You</a:t>
            </a:r>
            <a:r>
              <a:rPr lang="zh-CN" altLang="en-US" sz="2800" dirty="0">
                <a:latin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</a:rPr>
              <a:t>wi</a:t>
            </a:r>
            <a:r>
              <a:rPr lang="en-US" altLang="zh-CN" sz="2800" dirty="0"/>
              <a:t>ll build a working</a:t>
            </a:r>
            <a:r>
              <a:rPr lang="zh-CN" altLang="en-US" sz="2800" dirty="0"/>
              <a:t> </a:t>
            </a:r>
            <a:r>
              <a:rPr lang="en-US" altLang="zh-CN" sz="2800" dirty="0"/>
              <a:t>prototype </a:t>
            </a:r>
            <a:r>
              <a:rPr lang="en-US" altLang="zh-CN" sz="2800" dirty="0">
                <a:solidFill>
                  <a:srgbClr val="0432FF"/>
                </a:solidFill>
              </a:rPr>
              <a:t>Dragon</a:t>
            </a:r>
            <a:r>
              <a:rPr lang="en-US" altLang="zh-CN" sz="2800" dirty="0"/>
              <a:t>, from scratch, in Java:</a:t>
            </a:r>
          </a:p>
          <a:p>
            <a:pPr lvl="1"/>
            <a:r>
              <a:rPr lang="en-US" altLang="zh-CN" sz="2400" dirty="0"/>
              <a:t>6 labs planned + one final</a:t>
            </a:r>
          </a:p>
          <a:p>
            <a:pPr lvl="2"/>
            <a:r>
              <a:rPr lang="en-US" altLang="zh-CN" sz="2000" dirty="0"/>
              <a:t>Lab1: control-flow</a:t>
            </a:r>
            <a:r>
              <a:rPr lang="zh-CN" altLang="en-US" sz="2000" dirty="0"/>
              <a:t> </a:t>
            </a:r>
            <a:r>
              <a:rPr lang="en-US" altLang="zh-CN" sz="2000" dirty="0"/>
              <a:t>graph</a:t>
            </a:r>
          </a:p>
          <a:p>
            <a:pPr lvl="2"/>
            <a:r>
              <a:rPr lang="en-US" altLang="zh-CN" sz="2000" dirty="0"/>
              <a:t>Lab2: data-flow</a:t>
            </a:r>
            <a:r>
              <a:rPr lang="zh-CN" altLang="en-US" sz="2000" dirty="0"/>
              <a:t> </a:t>
            </a:r>
            <a:r>
              <a:rPr lang="en-US" altLang="zh-CN" sz="2000" dirty="0"/>
              <a:t>analysis</a:t>
            </a:r>
            <a:r>
              <a:rPr lang="zh-CN" altLang="en-US" sz="2000" dirty="0"/>
              <a:t> </a:t>
            </a:r>
            <a:r>
              <a:rPr lang="en-US" altLang="zh-CN" sz="2000" dirty="0"/>
              <a:t>and</a:t>
            </a:r>
            <a:r>
              <a:rPr lang="zh-CN" altLang="en-US" sz="2000" dirty="0"/>
              <a:t> </a:t>
            </a:r>
            <a:r>
              <a:rPr lang="en-US" altLang="zh-CN" sz="2000" dirty="0"/>
              <a:t>optimizations</a:t>
            </a:r>
          </a:p>
          <a:p>
            <a:pPr lvl="2"/>
            <a:r>
              <a:rPr lang="en-US" altLang="zh-CN" sz="2000" dirty="0"/>
              <a:t>Lab3: lattice</a:t>
            </a:r>
            <a:r>
              <a:rPr lang="zh-CN" altLang="en-US" sz="2000" dirty="0"/>
              <a:t> </a:t>
            </a:r>
            <a:r>
              <a:rPr lang="en-US" altLang="zh-CN" sz="2000" dirty="0"/>
              <a:t>and</a:t>
            </a:r>
            <a:r>
              <a:rPr lang="zh-CN" altLang="en-US" sz="2000" dirty="0"/>
              <a:t> </a:t>
            </a:r>
            <a:r>
              <a:rPr lang="en-US" altLang="zh-CN" sz="2000" dirty="0"/>
              <a:t>fix-points</a:t>
            </a:r>
          </a:p>
          <a:p>
            <a:pPr lvl="2"/>
            <a:r>
              <a:rPr lang="en-US" altLang="zh-CN" sz="2000" dirty="0"/>
              <a:t>Lab4: static</a:t>
            </a:r>
            <a:r>
              <a:rPr lang="zh-CN" altLang="en-US" sz="2000" dirty="0"/>
              <a:t> </a:t>
            </a:r>
            <a:r>
              <a:rPr lang="en-US" altLang="zh-CN" sz="2000" dirty="0"/>
              <a:t>single-assignment (SSA)</a:t>
            </a:r>
          </a:p>
          <a:p>
            <a:pPr lvl="2"/>
            <a:r>
              <a:rPr lang="en-US" altLang="zh-CN" sz="2000" dirty="0"/>
              <a:t>Lab5: </a:t>
            </a:r>
            <a:r>
              <a:rPr lang="en-US" altLang="zh-CN" sz="2000" dirty="0" err="1"/>
              <a:t>interprocedural</a:t>
            </a:r>
            <a:r>
              <a:rPr lang="zh-CN" altLang="en-US" sz="2000" dirty="0"/>
              <a:t> </a:t>
            </a:r>
            <a:r>
              <a:rPr lang="en-US" altLang="zh-CN" sz="2000" dirty="0"/>
              <a:t>analysis</a:t>
            </a:r>
          </a:p>
          <a:p>
            <a:pPr lvl="2"/>
            <a:r>
              <a:rPr lang="en-US" altLang="zh-CN" sz="2000" dirty="0"/>
              <a:t>Lab6:</a:t>
            </a:r>
            <a:r>
              <a:rPr lang="zh-CN" altLang="en-US" sz="2000" dirty="0"/>
              <a:t> </a:t>
            </a:r>
            <a:r>
              <a:rPr lang="en-US" altLang="zh-CN" sz="2000" dirty="0"/>
              <a:t>pointer</a:t>
            </a:r>
            <a:r>
              <a:rPr lang="zh-CN" altLang="en-US" sz="2000" dirty="0"/>
              <a:t> </a:t>
            </a:r>
            <a:r>
              <a:rPr lang="en-US" altLang="zh-CN" sz="2000" dirty="0"/>
              <a:t>analysis</a:t>
            </a:r>
          </a:p>
          <a:p>
            <a:pPr lvl="2"/>
            <a:r>
              <a:rPr lang="en-US" altLang="zh-CN" sz="2000" dirty="0"/>
              <a:t>Final: a project on your own</a:t>
            </a:r>
          </a:p>
          <a:p>
            <a:pPr lvl="1"/>
            <a:r>
              <a:rPr lang="en-US" altLang="zh-CN" sz="2400" dirty="0">
                <a:solidFill>
                  <a:srgbClr val="0432FF"/>
                </a:solidFill>
              </a:rPr>
              <a:t>lab 1</a:t>
            </a:r>
            <a:r>
              <a:rPr lang="en-US" altLang="zh-CN" sz="2400" dirty="0"/>
              <a:t> is out, start early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D62B4D7A-2C7D-42C8-5720-B03DE8289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Projects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3E094AC8-9949-6B6F-A1BF-51FA2438F4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In each lab, you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</a:rPr>
              <a:t>will</a:t>
            </a:r>
            <a:r>
              <a:rPr lang="en-US" altLang="zh-CN" dirty="0"/>
              <a:t> build working components step by step</a:t>
            </a:r>
          </a:p>
          <a:p>
            <a:r>
              <a:rPr lang="en-US" altLang="zh-CN" dirty="0"/>
              <a:t>Using Java as the implementation language</a:t>
            </a:r>
          </a:p>
          <a:p>
            <a:pPr lvl="1"/>
            <a:r>
              <a:rPr lang="en-US" altLang="zh-CN" dirty="0"/>
              <a:t>we offer some code skeleton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start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3A948AB4-FB8D-4094-00DF-16415917E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Evaluation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FA771EE4-2264-00D9-C4C1-1D45E5C51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50%: projects</a:t>
            </a:r>
            <a:endParaRPr lang="en-US" altLang="zh-CN" dirty="0">
              <a:solidFill>
                <a:schemeClr val="hlink"/>
              </a:solidFill>
            </a:endParaRPr>
          </a:p>
          <a:p>
            <a:r>
              <a:rPr lang="en-US" altLang="zh-CN" dirty="0"/>
              <a:t>50%: final test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572BE75-C6F9-BD14-B785-C4E64A134E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Summary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EADE320-90E6-EC1D-62BB-19F3FCBF7E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Programming</a:t>
            </a:r>
            <a:r>
              <a:rPr lang="zh-CN" altLang="en-US" dirty="0"/>
              <a:t> </a:t>
            </a:r>
            <a:r>
              <a:rPr lang="en-US" altLang="zh-CN" dirty="0"/>
              <a:t>languages are the most fruitful and amazing subject of research in CS!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Many beautiful results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Still relevant today, in every aspects of programming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More challenges and open problems!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This is intended to be a fun and engaging project-oriented class</a:t>
            </a:r>
          </a:p>
          <a:p>
            <a:pPr lvl="1" eaLnBrk="1" hangingPunct="1">
              <a:lnSpc>
                <a:spcPct val="90000"/>
              </a:lnSpc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40403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48288898-6CF3-9BF2-285C-031A057B2E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Last Thing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3648A509-F98B-83A3-2EF9-FC756DF320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handout</a:t>
            </a:r>
          </a:p>
          <a:p>
            <a:r>
              <a:rPr lang="en-US" altLang="zh-CN" dirty="0"/>
              <a:t>Install</a:t>
            </a:r>
            <a:r>
              <a:rPr lang="zh-CN" altLang="en-US" dirty="0"/>
              <a:t> </a:t>
            </a:r>
            <a:r>
              <a:rPr lang="en-US" altLang="zh-CN" dirty="0"/>
              <a:t>software</a:t>
            </a:r>
          </a:p>
          <a:p>
            <a:r>
              <a:rPr lang="en-US" altLang="zh-CN" dirty="0"/>
              <a:t>Start early on </a:t>
            </a:r>
            <a:r>
              <a:rPr lang="en-US" altLang="zh-CN" dirty="0">
                <a:solidFill>
                  <a:srgbClr val="0432FF"/>
                </a:solidFill>
              </a:rPr>
              <a:t>lab1</a:t>
            </a:r>
          </a:p>
          <a:p>
            <a:pPr marL="0" indent="0">
              <a:buNone/>
            </a:pPr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BE5AED3-9CEF-8813-DBCF-40F51800C5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What are</a:t>
            </a:r>
            <a:r>
              <a:rPr lang="zh-CN" altLang="en-US" dirty="0"/>
              <a:t> </a:t>
            </a:r>
            <a:r>
              <a:rPr lang="en-US" altLang="zh-CN" dirty="0"/>
              <a:t>programming</a:t>
            </a:r>
            <a:r>
              <a:rPr lang="zh-CN" altLang="en-US" dirty="0"/>
              <a:t> </a:t>
            </a:r>
            <a:r>
              <a:rPr lang="en-US" altLang="zh-CN" dirty="0"/>
              <a:t>languages?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BF079D9-AF0F-6B43-AEA1-1E8D5FF89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Communications</a:t>
            </a:r>
            <a:r>
              <a:rPr lang="zh-CN" altLang="en-US" dirty="0"/>
              <a:t> </a:t>
            </a:r>
            <a:r>
              <a:rPr lang="en-US" altLang="zh-CN" dirty="0"/>
              <a:t>between</a:t>
            </a:r>
            <a:r>
              <a:rPr lang="zh-CN" altLang="en-US" dirty="0"/>
              <a:t> </a:t>
            </a:r>
            <a:r>
              <a:rPr lang="en-US" altLang="zh-CN" dirty="0"/>
              <a:t>programmers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underlying</a:t>
            </a:r>
            <a:r>
              <a:rPr lang="zh-CN" altLang="en-US" dirty="0"/>
              <a:t> </a:t>
            </a:r>
            <a:r>
              <a:rPr lang="en-US" altLang="zh-CN" dirty="0"/>
              <a:t>HW</a:t>
            </a:r>
            <a:r>
              <a:rPr lang="en-US" altLang="zh-CN" i="1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One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most</a:t>
            </a:r>
            <a:r>
              <a:rPr lang="zh-CN" altLang="en-US" dirty="0"/>
              <a:t> </a:t>
            </a:r>
            <a:r>
              <a:rPr lang="en-US" altLang="zh-CN" dirty="0"/>
              <a:t>fundamental</a:t>
            </a:r>
            <a:r>
              <a:rPr lang="zh-CN" altLang="en-US" dirty="0"/>
              <a:t> </a:t>
            </a:r>
            <a:r>
              <a:rPr lang="en-US" altLang="zh-CN" dirty="0"/>
              <a:t>area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computer</a:t>
            </a:r>
            <a:r>
              <a:rPr lang="zh-CN" altLang="en-US" dirty="0"/>
              <a:t> </a:t>
            </a:r>
            <a:r>
              <a:rPr lang="en-US" altLang="zh-CN" dirty="0"/>
              <a:t>science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C/C++, Java, C#, html, SQL, LaTeX, ...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Still</a:t>
            </a:r>
            <a:r>
              <a:rPr lang="zh-CN" altLang="en-US" dirty="0"/>
              <a:t> </a:t>
            </a:r>
            <a:r>
              <a:rPr lang="en-US" altLang="zh-CN" dirty="0"/>
              <a:t>relevant</a:t>
            </a:r>
            <a:r>
              <a:rPr lang="zh-CN" altLang="en-US" dirty="0"/>
              <a:t> </a:t>
            </a:r>
            <a:r>
              <a:rPr lang="en-US" altLang="zh-CN" dirty="0"/>
              <a:t>today,</a:t>
            </a:r>
            <a:r>
              <a:rPr lang="zh-CN" altLang="en-US" dirty="0"/>
              <a:t> </a:t>
            </a:r>
            <a:r>
              <a:rPr lang="en-US" altLang="zh-CN" dirty="0"/>
              <a:t>both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academia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industry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ED6546E-5D32-6BD3-36DB-DCBC27835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Why</a:t>
            </a:r>
            <a:r>
              <a:rPr lang="zh-CN" altLang="en-US" dirty="0"/>
              <a:t> </a:t>
            </a:r>
            <a:r>
              <a:rPr lang="en-US" altLang="zh-CN" dirty="0"/>
              <a:t>do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care?</a:t>
            </a:r>
            <a:r>
              <a:rPr lang="zh-CN" altLang="en-US" dirty="0"/>
              <a:t> </a:t>
            </a:r>
            <a:r>
              <a:rPr lang="en-US" altLang="zh-CN" dirty="0"/>
              <a:t>or.</a:t>
            </a:r>
            <a:br>
              <a:rPr lang="en-US" altLang="zh-CN" dirty="0"/>
            </a:br>
            <a:r>
              <a:rPr lang="en-US" altLang="zh-CN" dirty="0"/>
              <a:t>Why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difficult?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DA6C4CF-69EF-DB74-3159-DC972378FF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Easy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use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design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good</a:t>
            </a:r>
            <a:r>
              <a:rPr lang="zh-CN" altLang="en-US" dirty="0"/>
              <a:t> </a:t>
            </a:r>
            <a:r>
              <a:rPr lang="en-US" altLang="zh-CN" dirty="0"/>
              <a:t>syntax,</a:t>
            </a:r>
            <a:r>
              <a:rPr lang="zh-CN" altLang="en-US" dirty="0"/>
              <a:t> </a:t>
            </a:r>
            <a:r>
              <a:rPr lang="en-US" altLang="zh-CN" dirty="0"/>
              <a:t>clear</a:t>
            </a:r>
            <a:r>
              <a:rPr lang="zh-CN" altLang="en-US" dirty="0"/>
              <a:t> </a:t>
            </a:r>
            <a:r>
              <a:rPr lang="en-US" altLang="zh-CN" dirty="0"/>
              <a:t>semantics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Better</a:t>
            </a:r>
            <a:r>
              <a:rPr lang="zh-CN" altLang="en-US" dirty="0"/>
              <a:t> </a:t>
            </a:r>
            <a:r>
              <a:rPr lang="en-US" altLang="zh-CN" dirty="0"/>
              <a:t>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implementations</a:t>
            </a:r>
            <a:r>
              <a:rPr lang="zh-CN" altLang="en-US" dirty="0"/>
              <a:t> </a:t>
            </a:r>
            <a:r>
              <a:rPr lang="en-US" altLang="zh-CN" dirty="0"/>
              <a:t>(compilers,</a:t>
            </a:r>
            <a:r>
              <a:rPr lang="zh-CN" altLang="en-US" dirty="0"/>
              <a:t> </a:t>
            </a:r>
            <a:r>
              <a:rPr lang="en-US" altLang="zh-CN" dirty="0"/>
              <a:t>lib,</a:t>
            </a:r>
            <a:r>
              <a:rPr lang="zh-CN" altLang="en-US" dirty="0"/>
              <a:t> </a:t>
            </a:r>
            <a:r>
              <a:rPr lang="en-US" altLang="zh-CN" dirty="0"/>
              <a:t>GCs,</a:t>
            </a:r>
            <a:r>
              <a:rPr lang="zh-CN" altLang="en-US" dirty="0"/>
              <a:t> </a:t>
            </a:r>
            <a:r>
              <a:rPr lang="en-US" altLang="zh-CN" dirty="0"/>
              <a:t>etc.)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Quality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safety</a:t>
            </a:r>
            <a:r>
              <a:rPr lang="zh-CN" altLang="en-US" dirty="0"/>
              <a:t> </a:t>
            </a:r>
            <a:r>
              <a:rPr lang="en-US" altLang="zh-CN" dirty="0"/>
              <a:t>properties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Foundation</a:t>
            </a:r>
            <a:r>
              <a:rPr lang="zh-CN" altLang="en-US" dirty="0"/>
              <a:t> </a:t>
            </a:r>
            <a:endParaRPr lang="en-US" altLang="zh-CN" dirty="0"/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semantics,</a:t>
            </a:r>
            <a:r>
              <a:rPr lang="zh-CN" altLang="en-US" dirty="0"/>
              <a:t> </a:t>
            </a:r>
            <a:r>
              <a:rPr lang="en-US" altLang="zh-CN" dirty="0"/>
              <a:t>type</a:t>
            </a:r>
            <a:r>
              <a:rPr lang="zh-CN" altLang="en-US" dirty="0"/>
              <a:t> </a:t>
            </a:r>
            <a:r>
              <a:rPr lang="en-US" altLang="zh-CN" dirty="0"/>
              <a:t>systems,</a:t>
            </a:r>
            <a:r>
              <a:rPr lang="zh-CN" altLang="en-US" dirty="0"/>
              <a:t> </a:t>
            </a:r>
            <a:r>
              <a:rPr lang="en-US" altLang="zh-CN" dirty="0"/>
              <a:t>logics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DF2CCAF-FFE8-5F57-7F8F-55178A41F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What</a:t>
            </a:r>
            <a:r>
              <a:rPr lang="zh-CN" altLang="en-US" dirty="0"/>
              <a:t> </a:t>
            </a: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course</a:t>
            </a:r>
            <a:r>
              <a:rPr lang="zh-CN" altLang="en-US" dirty="0"/>
              <a:t> </a:t>
            </a:r>
            <a:r>
              <a:rPr lang="en-US" altLang="zh-CN" dirty="0"/>
              <a:t>cover?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E75FA41-33C0-355F-9713-E69F599968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Rigorous</a:t>
            </a:r>
            <a:r>
              <a:rPr lang="zh-CN" altLang="en-US" sz="2800" dirty="0"/>
              <a:t> </a:t>
            </a:r>
            <a:r>
              <a:rPr lang="en-US" altLang="zh-CN" sz="2800" dirty="0"/>
              <a:t>analysis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 </a:t>
            </a:r>
            <a:r>
              <a:rPr lang="en-US" altLang="zh-CN" sz="2800" dirty="0"/>
              <a:t>programs</a:t>
            </a:r>
          </a:p>
          <a:p>
            <a:pPr lvl="1" eaLnBrk="1" hangingPunct="1"/>
            <a:r>
              <a:rPr lang="en-US" altLang="zh-CN" sz="2400" dirty="0"/>
              <a:t>statically,</a:t>
            </a:r>
            <a:r>
              <a:rPr lang="zh-CN" altLang="en-US" sz="2400" dirty="0"/>
              <a:t> </a:t>
            </a:r>
            <a:r>
              <a:rPr lang="en-US" altLang="zh-CN" sz="2400" dirty="0"/>
              <a:t>its</a:t>
            </a:r>
            <a:r>
              <a:rPr lang="zh-CN" altLang="en-US" sz="2400" dirty="0"/>
              <a:t> </a:t>
            </a:r>
            <a:r>
              <a:rPr lang="en-US" altLang="zh-CN" sz="2400" dirty="0"/>
              <a:t>semantics</a:t>
            </a:r>
          </a:p>
          <a:p>
            <a:pPr lvl="1" eaLnBrk="1" hangingPunct="1"/>
            <a:r>
              <a:rPr lang="en-US" altLang="zh-CN" sz="2400" dirty="0"/>
              <a:t>dynamically,</a:t>
            </a:r>
            <a:r>
              <a:rPr lang="zh-CN" altLang="en-US" sz="2400" dirty="0"/>
              <a:t> </a:t>
            </a:r>
            <a:r>
              <a:rPr lang="en-US" altLang="zh-CN" sz="2400" dirty="0"/>
              <a:t>its</a:t>
            </a:r>
            <a:r>
              <a:rPr lang="zh-CN" altLang="en-US" sz="2400" dirty="0"/>
              <a:t> </a:t>
            </a:r>
            <a:r>
              <a:rPr lang="en-US" altLang="zh-CN" sz="2400" dirty="0"/>
              <a:t>behavior</a:t>
            </a:r>
          </a:p>
          <a:p>
            <a:pPr eaLnBrk="1" hangingPunct="1"/>
            <a:r>
              <a:rPr lang="en-US" altLang="zh-CN" sz="2800" dirty="0"/>
              <a:t>Potential</a:t>
            </a:r>
            <a:r>
              <a:rPr lang="zh-CN" altLang="en-US" sz="2800" dirty="0"/>
              <a:t> </a:t>
            </a:r>
            <a:r>
              <a:rPr lang="en-US" altLang="zh-CN" sz="2800" dirty="0"/>
              <a:t>topics</a:t>
            </a:r>
            <a:r>
              <a:rPr lang="zh-CN" altLang="en-US" sz="2800" dirty="0"/>
              <a:t> </a:t>
            </a:r>
            <a:r>
              <a:rPr lang="en-US" altLang="zh-CN" sz="2800" dirty="0"/>
              <a:t>include,</a:t>
            </a:r>
            <a:r>
              <a:rPr lang="zh-CN" altLang="en-US" sz="2800" dirty="0"/>
              <a:t> </a:t>
            </a:r>
            <a:r>
              <a:rPr lang="en-US" altLang="zh-CN" sz="2800" dirty="0"/>
              <a:t>but</a:t>
            </a:r>
            <a:r>
              <a:rPr lang="zh-CN" altLang="en-US" sz="2800" dirty="0"/>
              <a:t> </a:t>
            </a:r>
            <a:r>
              <a:rPr lang="en-US" altLang="zh-CN" sz="2800" dirty="0"/>
              <a:t>not</a:t>
            </a:r>
            <a:r>
              <a:rPr lang="zh-CN" altLang="en-US" sz="2800" dirty="0"/>
              <a:t> </a:t>
            </a:r>
            <a:r>
              <a:rPr lang="en-US" altLang="zh-CN" sz="2800" dirty="0"/>
              <a:t>limited</a:t>
            </a:r>
            <a:r>
              <a:rPr lang="zh-CN" altLang="en-US" sz="2800" dirty="0"/>
              <a:t> </a:t>
            </a:r>
            <a:r>
              <a:rPr lang="en-US" altLang="zh-CN" sz="2800" dirty="0"/>
              <a:t>to:</a:t>
            </a:r>
          </a:p>
          <a:p>
            <a:pPr lvl="1" eaLnBrk="1" hangingPunct="1"/>
            <a:r>
              <a:rPr lang="en-US" altLang="zh-CN" sz="2400" dirty="0"/>
              <a:t>control-flow</a:t>
            </a:r>
            <a:r>
              <a:rPr lang="zh-CN" altLang="en-US" sz="2400" dirty="0"/>
              <a:t> </a:t>
            </a:r>
            <a:r>
              <a:rPr lang="en-US" altLang="zh-CN" sz="2400" dirty="0"/>
              <a:t>graphs</a:t>
            </a:r>
            <a:r>
              <a:rPr lang="zh-CN" altLang="en-US" sz="2400" dirty="0"/>
              <a:t> </a:t>
            </a:r>
            <a:r>
              <a:rPr lang="en-US" altLang="zh-CN" sz="2400" dirty="0"/>
              <a:t>and</a:t>
            </a:r>
            <a:r>
              <a:rPr lang="zh-CN" altLang="en-US" sz="2400" dirty="0"/>
              <a:t> </a:t>
            </a:r>
            <a:r>
              <a:rPr lang="en-US" altLang="zh-CN" sz="2400" dirty="0"/>
              <a:t>analysis</a:t>
            </a:r>
          </a:p>
          <a:p>
            <a:pPr lvl="1" eaLnBrk="1" hangingPunct="1"/>
            <a:r>
              <a:rPr lang="en-US" altLang="zh-CN" sz="2400" dirty="0"/>
              <a:t>data-flow</a:t>
            </a:r>
            <a:r>
              <a:rPr lang="zh-CN" altLang="en-US" sz="2400" dirty="0"/>
              <a:t> </a:t>
            </a:r>
            <a:r>
              <a:rPr lang="en-US" altLang="zh-CN" sz="2400" dirty="0"/>
              <a:t>analysis</a:t>
            </a:r>
            <a:r>
              <a:rPr lang="zh-CN" altLang="en-US" sz="2400" dirty="0"/>
              <a:t> </a:t>
            </a:r>
            <a:r>
              <a:rPr lang="en-US" altLang="zh-CN" sz="2400" dirty="0"/>
              <a:t>and</a:t>
            </a:r>
            <a:r>
              <a:rPr lang="zh-CN" altLang="en-US" sz="2400" dirty="0"/>
              <a:t> </a:t>
            </a:r>
            <a:r>
              <a:rPr lang="en-US" altLang="zh-CN" sz="2400" dirty="0"/>
              <a:t>optimizations</a:t>
            </a:r>
          </a:p>
          <a:p>
            <a:pPr lvl="1" eaLnBrk="1" hangingPunct="1"/>
            <a:r>
              <a:rPr lang="en-US" altLang="zh-CN" sz="2400" dirty="0"/>
              <a:t>lattice</a:t>
            </a:r>
            <a:r>
              <a:rPr lang="zh-CN" altLang="en-US" sz="2400" dirty="0"/>
              <a:t> </a:t>
            </a:r>
            <a:r>
              <a:rPr lang="en-US" altLang="zh-CN" sz="2400" dirty="0"/>
              <a:t>and</a:t>
            </a:r>
            <a:r>
              <a:rPr lang="zh-CN" altLang="en-US" sz="2400" dirty="0"/>
              <a:t> </a:t>
            </a:r>
            <a:r>
              <a:rPr lang="en-US" altLang="zh-CN" sz="2400" dirty="0"/>
              <a:t>fix-point</a:t>
            </a:r>
          </a:p>
          <a:p>
            <a:pPr lvl="1" eaLnBrk="1" hangingPunct="1"/>
            <a:r>
              <a:rPr lang="en-US" altLang="zh-CN" sz="2400" dirty="0"/>
              <a:t>static</a:t>
            </a:r>
            <a:r>
              <a:rPr lang="zh-CN" altLang="en-US" sz="2400" dirty="0"/>
              <a:t> </a:t>
            </a:r>
            <a:r>
              <a:rPr lang="en-US" altLang="zh-CN" sz="2400" dirty="0"/>
              <a:t>single-assignment</a:t>
            </a:r>
            <a:r>
              <a:rPr lang="zh-CN" altLang="en-US" sz="2400" dirty="0"/>
              <a:t> </a:t>
            </a:r>
            <a:r>
              <a:rPr lang="en-US" altLang="zh-CN" sz="2400" dirty="0"/>
              <a:t>forms</a:t>
            </a:r>
            <a:r>
              <a:rPr lang="zh-CN" altLang="en-US" sz="2400" dirty="0"/>
              <a:t> </a:t>
            </a:r>
            <a:r>
              <a:rPr lang="en-US" altLang="zh-CN" sz="2400" dirty="0"/>
              <a:t>(SSA)</a:t>
            </a:r>
          </a:p>
          <a:p>
            <a:pPr lvl="1" eaLnBrk="1" hangingPunct="1"/>
            <a:r>
              <a:rPr lang="en-US" altLang="zh-CN" sz="2400" dirty="0" err="1"/>
              <a:t>interprocedural</a:t>
            </a:r>
            <a:r>
              <a:rPr lang="zh-CN" altLang="en-US" sz="2400" dirty="0"/>
              <a:t> </a:t>
            </a:r>
            <a:r>
              <a:rPr lang="en-US" altLang="zh-CN" sz="2400" dirty="0"/>
              <a:t>analysis</a:t>
            </a:r>
          </a:p>
          <a:p>
            <a:pPr lvl="1" eaLnBrk="1" hangingPunct="1"/>
            <a:r>
              <a:rPr lang="en-US" altLang="zh-CN" sz="2400" dirty="0"/>
              <a:t>pointer</a:t>
            </a:r>
            <a:r>
              <a:rPr lang="zh-CN" altLang="en-US" sz="2400" dirty="0"/>
              <a:t> </a:t>
            </a:r>
            <a:r>
              <a:rPr lang="en-US" altLang="zh-CN" sz="2400" dirty="0"/>
              <a:t>analysis</a:t>
            </a:r>
          </a:p>
          <a:p>
            <a:pPr lvl="1" eaLnBrk="1" hangingPunct="1"/>
            <a:r>
              <a:rPr lang="en-US" altLang="zh-CN" sz="2400" dirty="0"/>
              <a:t>abstract</a:t>
            </a:r>
            <a:r>
              <a:rPr lang="zh-CN" altLang="en-US" sz="2400" dirty="0"/>
              <a:t> </a:t>
            </a:r>
            <a:r>
              <a:rPr lang="en-US" altLang="zh-CN" sz="2400" dirty="0"/>
              <a:t>interpretation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5A2D8-BA53-FC19-CC26-F766A77D9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D0A9CE5-D7AA-F49C-8ECB-41A6D33EFB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What</a:t>
            </a:r>
            <a:r>
              <a:rPr lang="zh-CN" altLang="en-US" dirty="0"/>
              <a:t> </a:t>
            </a:r>
            <a:r>
              <a:rPr lang="en-US" altLang="zh-CN" dirty="0"/>
              <a:t>should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take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course?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3C43404-51F1-325E-AEAF-16C9AE7D0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Programming</a:t>
            </a:r>
            <a:r>
              <a:rPr lang="zh-CN" altLang="en-US" sz="2800" dirty="0"/>
              <a:t> </a:t>
            </a:r>
            <a:r>
              <a:rPr lang="en-US" altLang="zh-CN" sz="2800" dirty="0"/>
              <a:t>language</a:t>
            </a:r>
            <a:r>
              <a:rPr lang="zh-CN" altLang="en-US" sz="2800" dirty="0"/>
              <a:t> </a:t>
            </a:r>
            <a:r>
              <a:rPr lang="en-US" altLang="zh-CN" sz="2800" dirty="0"/>
              <a:t>concepts</a:t>
            </a:r>
            <a:endParaRPr lang="en-US" altLang="zh-CN" sz="1600" dirty="0"/>
          </a:p>
          <a:p>
            <a:pPr lvl="1" eaLnBrk="1" hangingPunct="1"/>
            <a:r>
              <a:rPr lang="en-US" altLang="zh-CN" sz="2400" dirty="0"/>
              <a:t>from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practical</a:t>
            </a:r>
            <a:r>
              <a:rPr lang="zh-CN" altLang="en-US" sz="2400" dirty="0"/>
              <a:t> </a:t>
            </a:r>
            <a:r>
              <a:rPr lang="en-US" altLang="zh-CN" sz="2400" dirty="0"/>
              <a:t>programming</a:t>
            </a:r>
            <a:r>
              <a:rPr lang="zh-CN" altLang="en-US" sz="2400" dirty="0"/>
              <a:t> </a:t>
            </a:r>
            <a:r>
              <a:rPr lang="en-US" altLang="zh-CN" sz="2400" dirty="0"/>
              <a:t>aspects</a:t>
            </a:r>
          </a:p>
          <a:p>
            <a:pPr eaLnBrk="1" hangingPunct="1"/>
            <a:r>
              <a:rPr lang="en-US" altLang="zh-CN" sz="2800" dirty="0"/>
              <a:t>Solid</a:t>
            </a:r>
            <a:r>
              <a:rPr lang="zh-CN" altLang="en-US" sz="2800" dirty="0"/>
              <a:t> </a:t>
            </a:r>
            <a:r>
              <a:rPr lang="en-US" altLang="zh-CN" sz="2800" dirty="0"/>
              <a:t>theory</a:t>
            </a:r>
            <a:r>
              <a:rPr lang="zh-CN" altLang="en-US" sz="2800" dirty="0"/>
              <a:t> </a:t>
            </a:r>
            <a:r>
              <a:rPr lang="en-US" altLang="zh-CN" sz="2800" dirty="0"/>
              <a:t>underpinnings</a:t>
            </a:r>
          </a:p>
          <a:p>
            <a:pPr lvl="1" eaLnBrk="1" hangingPunct="1"/>
            <a:r>
              <a:rPr lang="en-US" altLang="zh-CN" sz="2400" dirty="0"/>
              <a:t>many</a:t>
            </a:r>
            <a:r>
              <a:rPr lang="zh-CN" altLang="en-US" sz="2400" dirty="0"/>
              <a:t> </a:t>
            </a:r>
            <a:r>
              <a:rPr lang="en-US" altLang="zh-CN" sz="2400" dirty="0"/>
              <a:t>theoretical</a:t>
            </a:r>
            <a:r>
              <a:rPr lang="zh-CN" altLang="en-US" sz="2400" dirty="0"/>
              <a:t> </a:t>
            </a:r>
            <a:r>
              <a:rPr lang="en-US" altLang="zh-CN" sz="2400" dirty="0"/>
              <a:t>results</a:t>
            </a:r>
          </a:p>
          <a:p>
            <a:pPr eaLnBrk="1" hangingPunct="1"/>
            <a:r>
              <a:rPr lang="en-US" altLang="zh-CN" sz="2800" dirty="0"/>
              <a:t>Better</a:t>
            </a:r>
            <a:r>
              <a:rPr lang="zh-CN" altLang="en-US" sz="2800" dirty="0"/>
              <a:t> </a:t>
            </a:r>
            <a:r>
              <a:rPr lang="en-US" altLang="zh-CN" sz="2800" dirty="0"/>
              <a:t>programming</a:t>
            </a:r>
            <a:r>
              <a:rPr lang="zh-CN" altLang="en-US" sz="2800" dirty="0"/>
              <a:t> </a:t>
            </a:r>
            <a:r>
              <a:rPr lang="en-US" altLang="zh-CN" sz="2800" dirty="0"/>
              <a:t>skills</a:t>
            </a:r>
          </a:p>
          <a:p>
            <a:pPr lvl="1" eaLnBrk="1" hangingPunct="1"/>
            <a:r>
              <a:rPr lang="en-US" altLang="zh-CN" sz="2400" dirty="0"/>
              <a:t>you</a:t>
            </a:r>
            <a:r>
              <a:rPr lang="zh-CN" altLang="en-US" sz="2400" dirty="0"/>
              <a:t> </a:t>
            </a:r>
            <a:r>
              <a:rPr lang="en-US" altLang="zh-CN" sz="2400" dirty="0"/>
              <a:t>write</a:t>
            </a:r>
            <a:r>
              <a:rPr lang="zh-CN" altLang="en-US" sz="2400" dirty="0"/>
              <a:t> </a:t>
            </a:r>
            <a:r>
              <a:rPr lang="en-US" altLang="zh-CN" sz="2400" dirty="0"/>
              <a:t>programs</a:t>
            </a:r>
            <a:r>
              <a:rPr lang="zh-CN" altLang="en-US" sz="2400" dirty="0"/>
              <a:t> </a:t>
            </a:r>
            <a:r>
              <a:rPr lang="en-US" altLang="zh-CN" sz="2400" dirty="0"/>
              <a:t>that</a:t>
            </a:r>
            <a:r>
              <a:rPr lang="zh-CN" altLang="en-US" sz="2400" dirty="0"/>
              <a:t> </a:t>
            </a:r>
            <a:r>
              <a:rPr lang="en-US" altLang="zh-CN" sz="2400" dirty="0"/>
              <a:t>manipulate</a:t>
            </a:r>
            <a:r>
              <a:rPr lang="zh-CN" altLang="en-US" sz="2400" dirty="0"/>
              <a:t> </a:t>
            </a:r>
            <a:r>
              <a:rPr lang="en-US" altLang="zh-CN" sz="2400" dirty="0"/>
              <a:t>programs</a:t>
            </a:r>
          </a:p>
          <a:p>
            <a:pPr lvl="1" eaLnBrk="1" hangingPunct="1"/>
            <a:r>
              <a:rPr lang="en-US" altLang="zh-CN" sz="2400" dirty="0"/>
              <a:t>thus</a:t>
            </a:r>
            <a:r>
              <a:rPr lang="zh-CN" altLang="en-US" sz="2400" dirty="0"/>
              <a:t> </a:t>
            </a:r>
            <a:r>
              <a:rPr lang="en-US" altLang="zh-CN" sz="2400" dirty="0"/>
              <a:t>you</a:t>
            </a:r>
            <a:r>
              <a:rPr lang="zh-CN" altLang="en-US" sz="2400" dirty="0"/>
              <a:t> </a:t>
            </a:r>
            <a:r>
              <a:rPr lang="en-US" altLang="zh-CN" sz="2400" dirty="0"/>
              <a:t>will</a:t>
            </a:r>
            <a:r>
              <a:rPr lang="zh-CN" altLang="en-US" sz="2400" dirty="0"/>
              <a:t> </a:t>
            </a:r>
            <a:r>
              <a:rPr lang="en-US" altLang="zh-CN" sz="2400" dirty="0"/>
              <a:t>take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opportunity</a:t>
            </a:r>
            <a:r>
              <a:rPr lang="zh-CN" altLang="en-US" sz="2400" dirty="0"/>
              <a:t> </a:t>
            </a:r>
            <a:r>
              <a:rPr lang="en-US" altLang="zh-CN" sz="2400" dirty="0"/>
              <a:t>to</a:t>
            </a:r>
            <a:r>
              <a:rPr lang="zh-CN" altLang="en-US" sz="2400" dirty="0"/>
              <a:t> </a:t>
            </a:r>
            <a:r>
              <a:rPr lang="en-US" altLang="zh-CN" sz="2400" dirty="0"/>
              <a:t>write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(arguably)</a:t>
            </a:r>
            <a:r>
              <a:rPr lang="zh-CN" altLang="en-US" sz="2400" dirty="0"/>
              <a:t> </a:t>
            </a:r>
            <a:r>
              <a:rPr lang="en-US" altLang="zh-CN" sz="2400" dirty="0"/>
              <a:t>most</a:t>
            </a:r>
            <a:r>
              <a:rPr lang="zh-CN" altLang="en-US" sz="2400" dirty="0"/>
              <a:t> </a:t>
            </a:r>
            <a:r>
              <a:rPr lang="en-US" altLang="zh-CN" sz="2400" dirty="0"/>
              <a:t>complex</a:t>
            </a:r>
            <a:r>
              <a:rPr lang="zh-CN" altLang="en-US" sz="2400" dirty="0"/>
              <a:t> </a:t>
            </a:r>
            <a:r>
              <a:rPr lang="en-US" altLang="zh-CN" sz="2400" dirty="0"/>
              <a:t>code</a:t>
            </a:r>
            <a:r>
              <a:rPr lang="zh-CN" altLang="en-US" sz="2400" dirty="0"/>
              <a:t> </a:t>
            </a:r>
            <a:r>
              <a:rPr lang="en-US" altLang="zh-CN" sz="2400" dirty="0"/>
              <a:t>in</a:t>
            </a:r>
            <a:r>
              <a:rPr lang="zh-CN" altLang="en-US" sz="2400" dirty="0"/>
              <a:t> </a:t>
            </a:r>
            <a:r>
              <a:rPr lang="en-US" altLang="zh-CN" sz="2400" dirty="0"/>
              <a:t>your</a:t>
            </a:r>
            <a:r>
              <a:rPr lang="zh-CN" altLang="en-US" sz="2400" dirty="0"/>
              <a:t> </a:t>
            </a:r>
            <a:r>
              <a:rPr lang="en-US" altLang="zh-CN" sz="2400" dirty="0"/>
              <a:t>career</a:t>
            </a:r>
          </a:p>
        </p:txBody>
      </p:sp>
    </p:spTree>
    <p:extLst>
      <p:ext uri="{BB962C8B-B14F-4D97-AF65-F5344CB8AC3E}">
        <p14:creationId xmlns:p14="http://schemas.microsoft.com/office/powerpoint/2010/main" val="42751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FC90664-E946-40B1-6357-643FDDDD2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Theory &amp; Practice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B4608E6-115C-35AA-4CC0-BF701B6B70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course</a:t>
            </a:r>
            <a:r>
              <a:rPr lang="zh-CN" altLang="en-US" dirty="0"/>
              <a:t> </a:t>
            </a:r>
            <a:r>
              <a:rPr lang="en-US" altLang="zh-CN" dirty="0"/>
              <a:t>elegantly combines theory and practice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>
                <a:solidFill>
                  <a:srgbClr val="0432FF"/>
                </a:solidFill>
              </a:rPr>
              <a:t>Theory part</a:t>
            </a:r>
            <a:r>
              <a:rPr lang="en-US" altLang="zh-CN" dirty="0"/>
              <a:t>: grammar, type theory, closure, lattice, fix-point, </a:t>
            </a:r>
            <a:r>
              <a:rPr lang="en-US" altLang="zh-CN" dirty="0">
                <a:latin typeface="Verdana" panose="020B0604030504040204" pitchFamily="34" charset="0"/>
              </a:rPr>
              <a:t>…</a:t>
            </a:r>
            <a:endParaRPr lang="en-US" altLang="zh-CN" dirty="0"/>
          </a:p>
          <a:p>
            <a:pPr eaLnBrk="1" hangingPunct="1">
              <a:lnSpc>
                <a:spcPct val="90000"/>
              </a:lnSpc>
            </a:pPr>
            <a:r>
              <a:rPr lang="en-US" altLang="zh-CN" dirty="0">
                <a:solidFill>
                  <a:srgbClr val="0432FF"/>
                </a:solidFill>
              </a:rPr>
              <a:t>Practice part</a:t>
            </a:r>
            <a:r>
              <a:rPr lang="en-US" altLang="zh-CN" dirty="0"/>
              <a:t>: various data structures &amp; algorithms, software engineering techniques to handle all of them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50662D98-5B03-93A2-9DE0-7F27C10613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F3C8EDD3-F31E-BCEC-97A0-440CD38B01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/>
              <a:t> </a:t>
            </a:r>
          </a:p>
        </p:txBody>
      </p:sp>
      <p:sp>
        <p:nvSpPr>
          <p:cNvPr id="83972" name="Rectangle 4">
            <a:extLst>
              <a:ext uri="{FF2B5EF4-FFF2-40B4-BE49-F238E27FC236}">
                <a16:creationId xmlns:a16="http://schemas.microsoft.com/office/drawing/2014/main" id="{16C3D871-B1D6-DD7B-2342-1A9BDA36F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71800"/>
            <a:ext cx="49863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i="1">
                <a:solidFill>
                  <a:schemeClr val="folHlink"/>
                </a:solidFill>
              </a:rPr>
              <a:t>How This Course Works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26C7A4F8-608C-7F12-1214-F359C6826E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Structure of this course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B2DDDD83-CFB1-4AE9-961E-69B619436D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i="1" dirty="0">
                <a:solidFill>
                  <a:srgbClr val="0000FF"/>
                </a:solidFill>
              </a:rPr>
              <a:t>Lectures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Now</a:t>
            </a:r>
          </a:p>
          <a:p>
            <a:pPr>
              <a:lnSpc>
                <a:spcPct val="90000"/>
              </a:lnSpc>
            </a:pPr>
            <a:r>
              <a:rPr lang="en-US" altLang="zh-CN" i="1" dirty="0">
                <a:solidFill>
                  <a:srgbClr val="0000FF"/>
                </a:solidFill>
              </a:rPr>
              <a:t>Readings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Textbooks, research papers</a:t>
            </a:r>
          </a:p>
          <a:p>
            <a:pPr>
              <a:lnSpc>
                <a:spcPct val="90000"/>
              </a:lnSpc>
            </a:pPr>
            <a:r>
              <a:rPr lang="en-US" altLang="zh-CN" i="1" dirty="0">
                <a:solidFill>
                  <a:srgbClr val="0000FF"/>
                </a:solidFill>
              </a:rPr>
              <a:t>Exercises &amp; quizzes</a:t>
            </a:r>
          </a:p>
          <a:p>
            <a:pPr lvl="1">
              <a:lnSpc>
                <a:spcPct val="90000"/>
              </a:lnSpc>
            </a:pPr>
            <a:r>
              <a:rPr lang="en-US" altLang="zh-CN" i="1" dirty="0"/>
              <a:t>before</a:t>
            </a:r>
            <a:r>
              <a:rPr lang="zh-CN" altLang="en-US" i="1" dirty="0"/>
              <a:t> </a:t>
            </a:r>
            <a:r>
              <a:rPr lang="en-US" altLang="zh-CN" dirty="0"/>
              <a:t>each</a:t>
            </a:r>
            <a:r>
              <a:rPr lang="zh-CN" altLang="en-US" dirty="0"/>
              <a:t> </a:t>
            </a:r>
            <a:r>
              <a:rPr lang="en-US" altLang="zh-CN" dirty="0"/>
              <a:t>lecture</a:t>
            </a:r>
          </a:p>
          <a:p>
            <a:pPr>
              <a:lnSpc>
                <a:spcPct val="90000"/>
              </a:lnSpc>
            </a:pPr>
            <a:r>
              <a:rPr lang="en-US" altLang="zh-CN" i="1" dirty="0">
                <a:solidFill>
                  <a:srgbClr val="0000FF"/>
                </a:solidFill>
              </a:rPr>
              <a:t>Projects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development of</a:t>
            </a:r>
            <a:r>
              <a:rPr lang="zh-CN" altLang="en-US" dirty="0"/>
              <a:t> </a:t>
            </a:r>
            <a:r>
              <a:rPr lang="en-US" altLang="zh-CN" dirty="0"/>
              <a:t>software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scratch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CE64CFF3-31A7-7A6B-0F33-256414855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Online Resources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137DF59-D7B2-2606-3E41-DDECE619DA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dirty="0"/>
              <a:t>Web site: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http://</a:t>
            </a:r>
            <a:r>
              <a:rPr lang="en-US" altLang="zh-CN" sz="2400" dirty="0" err="1"/>
              <a:t>csslab-ustc.github.io</a:t>
            </a:r>
            <a:r>
              <a:rPr lang="en-US" altLang="zh-CN" sz="2400" dirty="0"/>
              <a:t>/courses/advanced</a:t>
            </a:r>
          </a:p>
          <a:p>
            <a:pPr>
              <a:lnSpc>
                <a:spcPct val="90000"/>
              </a:lnSpc>
            </a:pPr>
            <a:r>
              <a:rPr lang="en-US" altLang="zh-CN" sz="2800" dirty="0"/>
              <a:t>Material: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course policies and schedule of lectures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readings and exercises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project information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development resources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some lecture notes</a:t>
            </a:r>
          </a:p>
          <a:p>
            <a:pPr>
              <a:lnSpc>
                <a:spcPct val="90000"/>
              </a:lnSpc>
            </a:pPr>
            <a:r>
              <a:rPr lang="en-US" altLang="zh-CN" sz="2800" i="1" dirty="0">
                <a:solidFill>
                  <a:srgbClr val="0432FF"/>
                </a:solidFill>
              </a:rPr>
              <a:t>Check the web site frequently</a:t>
            </a:r>
            <a:endParaRPr lang="en-US" altLang="zh-CN" sz="2800" dirty="0">
              <a:solidFill>
                <a:srgbClr val="0432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1984</TotalTime>
  <Words>535</Words>
  <Application>Microsoft Macintosh PowerPoint</Application>
  <PresentationFormat>全屏显示(4:3)</PresentationFormat>
  <Paragraphs>106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Arial</vt:lpstr>
      <vt:lpstr>Tahoma</vt:lpstr>
      <vt:lpstr>Verdana</vt:lpstr>
      <vt:lpstr>Wingdings</vt:lpstr>
      <vt:lpstr>Blends</vt:lpstr>
      <vt:lpstr>Overview</vt:lpstr>
      <vt:lpstr>What are programming languages?</vt:lpstr>
      <vt:lpstr>Why do we care? or. Why is it difficult?</vt:lpstr>
      <vt:lpstr>What will this course cover?</vt:lpstr>
      <vt:lpstr>What should you take this course?</vt:lpstr>
      <vt:lpstr>Theory &amp; Practice</vt:lpstr>
      <vt:lpstr> </vt:lpstr>
      <vt:lpstr>Structure of this course</vt:lpstr>
      <vt:lpstr>Online Resources</vt:lpstr>
      <vt:lpstr>Textbooks &amp; Reference</vt:lpstr>
      <vt:lpstr>Textbooks &amp; References</vt:lpstr>
      <vt:lpstr>Projects</vt:lpstr>
      <vt:lpstr>Projects</vt:lpstr>
      <vt:lpstr>Evaluation</vt:lpstr>
      <vt:lpstr>Summary</vt:lpstr>
      <vt:lpstr>Last Thing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Baojian Hua</dc:creator>
  <cp:lastModifiedBy>Microsoft Office User</cp:lastModifiedBy>
  <cp:revision>1644</cp:revision>
  <cp:lastPrinted>1601-01-01T00:00:00Z</cp:lastPrinted>
  <dcterms:created xsi:type="dcterms:W3CDTF">1601-01-01T00:00:00Z</dcterms:created>
  <dcterms:modified xsi:type="dcterms:W3CDTF">2025-03-24T09:00:41Z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