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compatMode="1" saveSubsetFonts="1" autoCompressPictures="0">
  <p:sldMasterIdLst>
    <p:sldMasterId id="2147483649" r:id="rId1"/>
  </p:sldMasterIdLst>
  <p:notesMasterIdLst>
    <p:notesMasterId r:id="rId29"/>
  </p:notesMasterIdLst>
  <p:handoutMasterIdLst>
    <p:handoutMasterId r:id="rId30"/>
  </p:handoutMasterIdLst>
  <p:sldIdLst>
    <p:sldId id="256" r:id="rId2"/>
    <p:sldId id="522" r:id="rId3"/>
    <p:sldId id="572" r:id="rId4"/>
    <p:sldId id="573" r:id="rId5"/>
    <p:sldId id="574" r:id="rId6"/>
    <p:sldId id="575" r:id="rId7"/>
    <p:sldId id="612" r:id="rId8"/>
    <p:sldId id="576" r:id="rId9"/>
    <p:sldId id="594" r:id="rId10"/>
    <p:sldId id="359" r:id="rId11"/>
    <p:sldId id="565" r:id="rId12"/>
    <p:sldId id="566" r:id="rId13"/>
    <p:sldId id="595" r:id="rId14"/>
    <p:sldId id="596" r:id="rId15"/>
    <p:sldId id="597" r:id="rId16"/>
    <p:sldId id="599" r:id="rId17"/>
    <p:sldId id="598" r:id="rId18"/>
    <p:sldId id="600" r:id="rId19"/>
    <p:sldId id="602" r:id="rId20"/>
    <p:sldId id="603" r:id="rId21"/>
    <p:sldId id="604" r:id="rId22"/>
    <p:sldId id="606" r:id="rId23"/>
    <p:sldId id="605" r:id="rId24"/>
    <p:sldId id="607" r:id="rId25"/>
    <p:sldId id="608" r:id="rId26"/>
    <p:sldId id="610" r:id="rId27"/>
    <p:sldId id="611" r:id="rId28"/>
  </p:sldIdLst>
  <p:sldSz cx="9144000" cy="6858000" type="screen4x3"/>
  <p:notesSz cx="7099300" cy="10234613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>
          <p15:clr>
            <a:srgbClr val="A4A3A4"/>
          </p15:clr>
        </p15:guide>
        <p15:guide id="2" pos="223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542" autoAdjust="0"/>
    <p:restoredTop sz="94694"/>
  </p:normalViewPr>
  <p:slideViewPr>
    <p:cSldViewPr>
      <p:cViewPr varScale="1">
        <p:scale>
          <a:sx n="121" d="100"/>
          <a:sy n="121" d="100"/>
        </p:scale>
        <p:origin x="2032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-1854" y="-96"/>
      </p:cViewPr>
      <p:guideLst>
        <p:guide orient="horz" pos="3224"/>
        <p:guide pos="2236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7A7DA323-4386-24DA-9E7B-719E1E3A1750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defTabSz="990600">
              <a:defRPr sz="1300">
                <a:latin typeface="Arial" panose="020B0604020202020204" pitchFamily="34" charset="0"/>
              </a:defRPr>
            </a:lvl1pPr>
          </a:lstStyle>
          <a:p>
            <a:endParaRPr lang="en-US" altLang="zh-CN"/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E9AC51CB-0904-6647-FE40-7BECB3C42831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>
                <a:latin typeface="Arial" panose="020B0604020202020204" pitchFamily="34" charset="0"/>
              </a:defRPr>
            </a:lvl1pPr>
          </a:lstStyle>
          <a:p>
            <a:endParaRPr lang="en-US" altLang="zh-CN"/>
          </a:p>
        </p:txBody>
      </p:sp>
      <p:sp>
        <p:nvSpPr>
          <p:cNvPr id="6148" name="Rectangle 4">
            <a:extLst>
              <a:ext uri="{FF2B5EF4-FFF2-40B4-BE49-F238E27FC236}">
                <a16:creationId xmlns:a16="http://schemas.microsoft.com/office/drawing/2014/main" id="{E386719C-35F5-7E79-8448-ABE019D63219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defTabSz="990600">
              <a:defRPr sz="1300">
                <a:latin typeface="Arial" panose="020B0604020202020204" pitchFamily="34" charset="0"/>
              </a:defRPr>
            </a:lvl1pPr>
          </a:lstStyle>
          <a:p>
            <a:endParaRPr lang="en-US" altLang="zh-CN"/>
          </a:p>
        </p:txBody>
      </p:sp>
      <p:sp>
        <p:nvSpPr>
          <p:cNvPr id="6149" name="Rectangle 5">
            <a:extLst>
              <a:ext uri="{FF2B5EF4-FFF2-40B4-BE49-F238E27FC236}">
                <a16:creationId xmlns:a16="http://schemas.microsoft.com/office/drawing/2014/main" id="{FDC72148-B848-1D97-6359-E0CFCC7205D5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>
                <a:latin typeface="Arial" panose="020B0604020202020204" pitchFamily="34" charset="0"/>
              </a:defRPr>
            </a:lvl1pPr>
          </a:lstStyle>
          <a:p>
            <a:fld id="{23B34D9E-5397-B24F-8F4D-9721AACE6B94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>
            <a:extLst>
              <a:ext uri="{FF2B5EF4-FFF2-40B4-BE49-F238E27FC236}">
                <a16:creationId xmlns:a16="http://schemas.microsoft.com/office/drawing/2014/main" id="{CB22E169-9C10-A491-BC74-A09C7FCBE078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panose="020B0604020202020204" pitchFamily="34" charset="0"/>
              </a:defRPr>
            </a:lvl1pPr>
          </a:lstStyle>
          <a:p>
            <a:endParaRPr lang="en-US" altLang="zh-CN"/>
          </a:p>
        </p:txBody>
      </p:sp>
      <p:sp>
        <p:nvSpPr>
          <p:cNvPr id="103427" name="Rectangle 3">
            <a:extLst>
              <a:ext uri="{FF2B5EF4-FFF2-40B4-BE49-F238E27FC236}">
                <a16:creationId xmlns:a16="http://schemas.microsoft.com/office/drawing/2014/main" id="{A1C6AF36-29B2-C8A3-1472-0246FB28AE21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endParaRPr lang="en-US" altLang="zh-CN"/>
          </a:p>
        </p:txBody>
      </p:sp>
      <p:sp>
        <p:nvSpPr>
          <p:cNvPr id="103428" name="Rectangle 4">
            <a:extLst>
              <a:ext uri="{FF2B5EF4-FFF2-40B4-BE49-F238E27FC236}">
                <a16:creationId xmlns:a16="http://schemas.microsoft.com/office/drawing/2014/main" id="{93DE078D-9C27-EBDB-F896-5BEB1090D2E6}"/>
              </a:ext>
            </a:extLst>
          </p:cNvPr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992188" y="768350"/>
            <a:ext cx="5114925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3429" name="Rectangle 5">
            <a:extLst>
              <a:ext uri="{FF2B5EF4-FFF2-40B4-BE49-F238E27FC236}">
                <a16:creationId xmlns:a16="http://schemas.microsoft.com/office/drawing/2014/main" id="{A0EE7A2D-AB4A-3158-BEB8-52F7AAE62FE2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3430" name="Rectangle 6">
            <a:extLst>
              <a:ext uri="{FF2B5EF4-FFF2-40B4-BE49-F238E27FC236}">
                <a16:creationId xmlns:a16="http://schemas.microsoft.com/office/drawing/2014/main" id="{7D8C6E96-5979-BCCC-2B23-BB11A2119074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panose="020B0604020202020204" pitchFamily="34" charset="0"/>
              </a:defRPr>
            </a:lvl1pPr>
          </a:lstStyle>
          <a:p>
            <a:endParaRPr lang="en-US" altLang="zh-CN"/>
          </a:p>
        </p:txBody>
      </p:sp>
      <p:sp>
        <p:nvSpPr>
          <p:cNvPr id="103431" name="Rectangle 7">
            <a:extLst>
              <a:ext uri="{FF2B5EF4-FFF2-40B4-BE49-F238E27FC236}">
                <a16:creationId xmlns:a16="http://schemas.microsoft.com/office/drawing/2014/main" id="{2D65F1F5-F2D6-1406-B37F-79443AD4ABF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fld id="{1CEC28F2-2855-0E43-86B6-3D6D4FB1C883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42" name="Group 2">
            <a:extLst>
              <a:ext uri="{FF2B5EF4-FFF2-40B4-BE49-F238E27FC236}">
                <a16:creationId xmlns:a16="http://schemas.microsoft.com/office/drawing/2014/main" id="{BA107899-E29D-0D52-84AB-F07BC39E5576}"/>
              </a:ext>
            </a:extLst>
          </p:cNvPr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10243" name="Group 3">
              <a:extLst>
                <a:ext uri="{FF2B5EF4-FFF2-40B4-BE49-F238E27FC236}">
                  <a16:creationId xmlns:a16="http://schemas.microsoft.com/office/drawing/2014/main" id="{89DBD008-18D6-1020-22F1-340012B6914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10244" name="Rectangle 4">
                <a:extLst>
                  <a:ext uri="{FF2B5EF4-FFF2-40B4-BE49-F238E27FC236}">
                    <a16:creationId xmlns:a16="http://schemas.microsoft.com/office/drawing/2014/main" id="{67D58AA4-6F44-E1F0-9045-09C7466C009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0245" name="Rectangle 5">
                <a:extLst>
                  <a:ext uri="{FF2B5EF4-FFF2-40B4-BE49-F238E27FC236}">
                    <a16:creationId xmlns:a16="http://schemas.microsoft.com/office/drawing/2014/main" id="{3DFA3E28-9DE8-DD00-36C6-F2ED10E1C5C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  <p:grpSp>
          <p:nvGrpSpPr>
            <p:cNvPr id="10246" name="Group 6">
              <a:extLst>
                <a:ext uri="{FF2B5EF4-FFF2-40B4-BE49-F238E27FC236}">
                  <a16:creationId xmlns:a16="http://schemas.microsoft.com/office/drawing/2014/main" id="{9DD225DD-9721-94AD-FB0F-37E173BC839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10247" name="Rectangle 7">
                <a:extLst>
                  <a:ext uri="{FF2B5EF4-FFF2-40B4-BE49-F238E27FC236}">
                    <a16:creationId xmlns:a16="http://schemas.microsoft.com/office/drawing/2014/main" id="{E385775E-EEB6-DB51-BF63-6665F20A6F4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0248" name="Rectangle 8">
                <a:extLst>
                  <a:ext uri="{FF2B5EF4-FFF2-40B4-BE49-F238E27FC236}">
                    <a16:creationId xmlns:a16="http://schemas.microsoft.com/office/drawing/2014/main" id="{745D61B6-C7DD-BF33-00AB-2AB5F490DA3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  <p:sp>
          <p:nvSpPr>
            <p:cNvPr id="10249" name="Rectangle 9">
              <a:extLst>
                <a:ext uri="{FF2B5EF4-FFF2-40B4-BE49-F238E27FC236}">
                  <a16:creationId xmlns:a16="http://schemas.microsoft.com/office/drawing/2014/main" id="{E8F4A942-282D-5A1D-24A6-ED5891CAF19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0250" name="Rectangle 10">
              <a:extLst>
                <a:ext uri="{FF2B5EF4-FFF2-40B4-BE49-F238E27FC236}">
                  <a16:creationId xmlns:a16="http://schemas.microsoft.com/office/drawing/2014/main" id="{06E7C289-81EA-7351-D874-401A638C96B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0251" name="Rectangle 11">
              <a:extLst>
                <a:ext uri="{FF2B5EF4-FFF2-40B4-BE49-F238E27FC236}">
                  <a16:creationId xmlns:a16="http://schemas.microsoft.com/office/drawing/2014/main" id="{E104837E-D7C7-D18E-A81E-3576C2A78B80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</p:grpSp>
      <p:sp>
        <p:nvSpPr>
          <p:cNvPr id="10252" name="Rectangle 12">
            <a:extLst>
              <a:ext uri="{FF2B5EF4-FFF2-40B4-BE49-F238E27FC236}">
                <a16:creationId xmlns:a16="http://schemas.microsoft.com/office/drawing/2014/main" id="{4B0849EE-F06C-7486-7F24-B8382145BBB6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990600" y="1676400"/>
            <a:ext cx="7772400" cy="1462088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zh-CN" altLang="en-US" noProof="0"/>
              <a:t>单击此处编辑母版标题样式</a:t>
            </a:r>
          </a:p>
        </p:txBody>
      </p:sp>
      <p:sp>
        <p:nvSpPr>
          <p:cNvPr id="10253" name="Rectangle 13">
            <a:extLst>
              <a:ext uri="{FF2B5EF4-FFF2-40B4-BE49-F238E27FC236}">
                <a16:creationId xmlns:a16="http://schemas.microsoft.com/office/drawing/2014/main" id="{A1ED1200-0862-A800-A1B3-6D679C32CE79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0"/>
              <a:buNone/>
              <a:defRPr/>
            </a:lvl1pPr>
          </a:lstStyle>
          <a:p>
            <a:pPr lvl="0"/>
            <a:r>
              <a:rPr lang="zh-CN" altLang="en-US" noProof="0"/>
              <a:t>单击此处编辑母版副标题样式</a:t>
            </a:r>
          </a:p>
        </p:txBody>
      </p:sp>
      <p:sp>
        <p:nvSpPr>
          <p:cNvPr id="10254" name="Rectangle 14">
            <a:extLst>
              <a:ext uri="{FF2B5EF4-FFF2-40B4-BE49-F238E27FC236}">
                <a16:creationId xmlns:a16="http://schemas.microsoft.com/office/drawing/2014/main" id="{662996AE-974E-EE0F-E66F-85B95508E27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n-US" altLang="zh-CN"/>
          </a:p>
        </p:txBody>
      </p:sp>
      <p:sp>
        <p:nvSpPr>
          <p:cNvPr id="10255" name="Rectangle 15">
            <a:extLst>
              <a:ext uri="{FF2B5EF4-FFF2-40B4-BE49-F238E27FC236}">
                <a16:creationId xmlns:a16="http://schemas.microsoft.com/office/drawing/2014/main" id="{5C08DCB2-62C6-7586-5B11-2A27F56E648F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n-US" altLang="zh-CN"/>
          </a:p>
        </p:txBody>
      </p:sp>
      <p:sp>
        <p:nvSpPr>
          <p:cNvPr id="10256" name="Rectangle 16">
            <a:extLst>
              <a:ext uri="{FF2B5EF4-FFF2-40B4-BE49-F238E27FC236}">
                <a16:creationId xmlns:a16="http://schemas.microsoft.com/office/drawing/2014/main" id="{E95AEA1C-A3F4-0ACC-1407-935AD617D713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B1A68BA7-71DD-B541-A342-C45555A9540F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6132C10-448B-1514-8D91-6786BA2B3F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68664C10-339A-AEE5-71A3-7E021AAB75F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CAAA26AA-2121-DAD6-BDFD-DA05B95306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F8FA824C-07BB-92F0-0B6F-4240626EF0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B5B32191-FA46-E8E7-B270-DC0FAA4A9F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0ABDED4-9E5F-734C-A7AF-0F02EF0D10A1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5806273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A87A1266-9DEE-2584-47F5-34E35326230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7004050" y="214313"/>
            <a:ext cx="1951038" cy="5918200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8A9B2231-7A2F-05E0-56BB-F36A4EB4DAC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150938" y="214313"/>
            <a:ext cx="5700712" cy="5918200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25E76947-CDA7-E376-84D0-E371E6BE14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09425902-2ABB-FC4D-43B2-19DD0462F9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F0B87AA2-E872-8A3F-6866-4E31EBBAC3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4C63B97-2E60-3643-96B8-472F88627B79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8215116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2B6DB20-364E-8CFC-A08F-89B8D887F1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ACA8ED2B-B3DE-F6EC-B093-70CA859AF7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05694F5F-01B9-2F05-A9DA-AB2617E5D5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2AE8D985-E49A-94FD-00AA-5431E6C854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0DC7F051-A364-DC18-2220-E9BD4BD7A7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DF99EC1-16DE-D84B-962B-BC566453E0F6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4991147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CBA67DC-0093-D5D5-5055-23253C73D5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7AD09828-150B-9EA4-7C22-8B87D01A64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541DE8BA-F501-1426-3892-9C71934F71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7F8B69E8-7D26-97AE-AA0D-9E7A94FB44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5A1BE06F-AE7E-80B7-71E7-A0A3693568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9476D9-DC9C-DC49-95BB-624BBDBE64C6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3673363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6E1F995-CF70-092A-DB9B-992536E97C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8FF1E1B8-4984-ABE0-BF89-3E4264AC26E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B6FE3A7A-EBA8-3ADE-8015-B42E49A46E0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372D99C4-DCD2-19F5-4D47-05A9759A39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5666AFBA-4DD8-B118-40F7-D4FE6C7371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DC0F8221-A222-9421-8C0F-AA8B8DEF44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D2F6FB-0CB7-6E41-BDA0-BF6FA15FD457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5506616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6EC8F7D-1DC8-8F53-EF23-DEEA3B629F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1B6B8D9B-7431-BB7D-8FC2-3498F49835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4CDF7B94-B5CD-E7E3-489F-301D332DDE5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4262DAB1-EC1E-A5EF-7603-BF31252D922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9F47238E-5CB0-F08F-BCB8-3F3033A9696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1399BDBD-9612-AFEA-B2E4-78479EA069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40EA9A31-3D0F-78A1-8C5B-8714BBD701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0BCDDC05-D10C-E137-F8EE-316809F34C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7FCF7D5-BF4A-E848-BFE1-4556CC5B838A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7512616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AE8833A-C78E-2675-F4BA-F9A8B56FA8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BEE4FC40-6A9F-2B9D-ADFE-11E65FB5B1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A415CE29-A1D4-984C-9F0C-88CAD4A2F1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28303E31-B892-B715-EF6A-494849F741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F6AFE25-4C1D-4A4D-95FC-B9EC2162AC57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9840836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3FCB95BA-4D3B-205A-F24D-DBB0268FC3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4DE98877-6A66-D3FF-25D7-814B7286FE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FD1C54B4-8768-4056-E2FB-B0C7DD4254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F462D2-689A-A44F-A1C2-F0534A276D6D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5716565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B1C1C4A-2CD1-6179-0B81-6310467C1D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B2C62557-523F-3593-F5FF-65D06BD162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E71CC927-FFD4-6E38-C9DE-EF347182FBB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9CA926DC-3705-77CB-FD44-08439CD156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036F2325-A692-37F9-887D-F35A0BB990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08A1D56E-2C2D-C0B6-2D14-BA1D901D9F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2A48F63-B177-B04C-B6CB-5F3F3FFCD359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6600816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5A121F3-DEF6-7B53-BB1B-7FF7972245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7B95A4E6-7785-47BB-EA54-0C559262542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74CBF18C-552C-EF6A-5C15-9677B48417F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721F015C-CE96-5392-C32A-D4AC0C12A7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7763770A-32C9-FE40-6B2D-978F98454C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4626D80B-10C4-0D39-7BD6-0EDD72B424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497F6F-722B-7C4F-9736-6132627FDE3A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1452933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4C0FD09E-6972-16B8-16CA-8D2E98E012C7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417513" y="1098550"/>
            <a:ext cx="438150" cy="47466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zh-CN" altLang="zh-CN" sz="2400"/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425975D3-7C96-CBA7-EB49-4AD0478146A6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800100" y="10985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zh-CN" altLang="zh-CN" sz="2400"/>
          </a:p>
        </p:txBody>
      </p:sp>
      <p:sp>
        <p:nvSpPr>
          <p:cNvPr id="9220" name="Rectangle 4">
            <a:extLst>
              <a:ext uri="{FF2B5EF4-FFF2-40B4-BE49-F238E27FC236}">
                <a16:creationId xmlns:a16="http://schemas.microsoft.com/office/drawing/2014/main" id="{16753461-3548-73B6-D7E9-4331E44DF24E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541338" y="1520825"/>
            <a:ext cx="422275" cy="474663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zh-CN" altLang="zh-CN" sz="2400"/>
          </a:p>
        </p:txBody>
      </p:sp>
      <p:sp>
        <p:nvSpPr>
          <p:cNvPr id="9221" name="Rectangle 5">
            <a:extLst>
              <a:ext uri="{FF2B5EF4-FFF2-40B4-BE49-F238E27FC236}">
                <a16:creationId xmlns:a16="http://schemas.microsoft.com/office/drawing/2014/main" id="{83285222-C207-F790-5A45-708D39818C33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911225" y="15208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zh-CN" altLang="zh-CN" sz="2400"/>
          </a:p>
        </p:txBody>
      </p:sp>
      <p:sp>
        <p:nvSpPr>
          <p:cNvPr id="9222" name="Rectangle 6">
            <a:extLst>
              <a:ext uri="{FF2B5EF4-FFF2-40B4-BE49-F238E27FC236}">
                <a16:creationId xmlns:a16="http://schemas.microsoft.com/office/drawing/2014/main" id="{FA95337E-A047-2548-8280-1EC3A31303AD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127000" y="14478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zh-CN" altLang="zh-CN" sz="2400"/>
          </a:p>
        </p:txBody>
      </p:sp>
      <p:sp>
        <p:nvSpPr>
          <p:cNvPr id="9223" name="Rectangle 7">
            <a:extLst>
              <a:ext uri="{FF2B5EF4-FFF2-40B4-BE49-F238E27FC236}">
                <a16:creationId xmlns:a16="http://schemas.microsoft.com/office/drawing/2014/main" id="{3ECDC8B5-6081-989D-7EC6-54A1026ED9B3}"/>
              </a:ext>
            </a:extLst>
          </p:cNvPr>
          <p:cNvSpPr>
            <a:spLocks noChangeArrowheads="1"/>
          </p:cNvSpPr>
          <p:nvPr/>
        </p:nvSpPr>
        <p:spPr bwMode="gray">
          <a:xfrm>
            <a:off x="762000" y="990600"/>
            <a:ext cx="31750" cy="1052513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zh-CN" altLang="zh-CN" sz="2400"/>
          </a:p>
        </p:txBody>
      </p:sp>
      <p:sp>
        <p:nvSpPr>
          <p:cNvPr id="9224" name="Rectangle 8">
            <a:extLst>
              <a:ext uri="{FF2B5EF4-FFF2-40B4-BE49-F238E27FC236}">
                <a16:creationId xmlns:a16="http://schemas.microsoft.com/office/drawing/2014/main" id="{4EFDF0B4-7FD0-0312-1CFF-06978678F7A1}"/>
              </a:ext>
            </a:extLst>
          </p:cNvPr>
          <p:cNvSpPr>
            <a:spLocks noChangeArrowheads="1"/>
          </p:cNvSpPr>
          <p:nvPr/>
        </p:nvSpPr>
        <p:spPr bwMode="gray">
          <a:xfrm>
            <a:off x="442913" y="1781175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zh-CN" altLang="zh-CN" sz="2400"/>
          </a:p>
        </p:txBody>
      </p:sp>
      <p:sp>
        <p:nvSpPr>
          <p:cNvPr id="9225" name="Rectangle 9">
            <a:extLst>
              <a:ext uri="{FF2B5EF4-FFF2-40B4-BE49-F238E27FC236}">
                <a16:creationId xmlns:a16="http://schemas.microsoft.com/office/drawing/2014/main" id="{7FC1A34E-2003-EC2F-067D-AC77271B7CE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214313"/>
            <a:ext cx="7793037" cy="1462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9226" name="Rectangle 10">
            <a:extLst>
              <a:ext uri="{FF2B5EF4-FFF2-40B4-BE49-F238E27FC236}">
                <a16:creationId xmlns:a16="http://schemas.microsoft.com/office/drawing/2014/main" id="{DEAFE40E-27CD-0588-56EF-BAD24F9C7B4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9227" name="Rectangle 11">
            <a:extLst>
              <a:ext uri="{FF2B5EF4-FFF2-40B4-BE49-F238E27FC236}">
                <a16:creationId xmlns:a16="http://schemas.microsoft.com/office/drawing/2014/main" id="{E755746D-DC88-B9CA-EC4A-465C2A68F346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altLang="zh-CN"/>
          </a:p>
        </p:txBody>
      </p:sp>
      <p:sp>
        <p:nvSpPr>
          <p:cNvPr id="9228" name="Rectangle 12">
            <a:extLst>
              <a:ext uri="{FF2B5EF4-FFF2-40B4-BE49-F238E27FC236}">
                <a16:creationId xmlns:a16="http://schemas.microsoft.com/office/drawing/2014/main" id="{0927FEB9-C186-3482-01B3-05F46AD29E69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altLang="zh-CN"/>
          </a:p>
        </p:txBody>
      </p:sp>
      <p:sp>
        <p:nvSpPr>
          <p:cNvPr id="9229" name="Rectangle 13">
            <a:extLst>
              <a:ext uri="{FF2B5EF4-FFF2-40B4-BE49-F238E27FC236}">
                <a16:creationId xmlns:a16="http://schemas.microsoft.com/office/drawing/2014/main" id="{D164256A-EE37-702D-70D2-B275D441F723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989A9FA2-8BE5-734A-BB68-26C4BD51914E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  <a:ea typeface="宋体" panose="02010600030101010101" pitchFamily="2" charset="-122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  <a:ea typeface="宋体" panose="02010600030101010101" pitchFamily="2" charset="-122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  <a:ea typeface="宋体" panose="02010600030101010101" pitchFamily="2" charset="-122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  <a:ea typeface="宋体" panose="02010600030101010101" pitchFamily="2" charset="-122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  <a:ea typeface="宋体" panose="02010600030101010101" pitchFamily="2" charset="-122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  <a:ea typeface="宋体" panose="02010600030101010101" pitchFamily="2" charset="-122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  <a:ea typeface="宋体" panose="02010600030101010101" pitchFamily="2" charset="-122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  <a:ea typeface="宋体" panose="02010600030101010101" pitchFamily="2" charset="-122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0"/>
        <a:buChar char="n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0"/>
        <a:buChar char="n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0"/>
        <a:buChar char="n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0"/>
        <a:buChar char="n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0"/>
        <a:buChar char="n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FDA6B5FE-9F58-3CE3-9379-9E36503583B0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/>
              <a:t>Optimization</a:t>
            </a: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A8FB316F-4856-C5C0-2AFF-B8341C369BC0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CN" sz="3600"/>
              <a:t>Compiler</a:t>
            </a:r>
          </a:p>
          <a:p>
            <a:r>
              <a:rPr lang="en-US" altLang="zh-CN" sz="2800"/>
              <a:t>Baojian Hua</a:t>
            </a:r>
          </a:p>
          <a:p>
            <a:r>
              <a:rPr lang="en-US" altLang="zh-CN" sz="2400"/>
              <a:t>bjhua@ustc.edu.cn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610" name="Rectangle 2">
            <a:extLst>
              <a:ext uri="{FF2B5EF4-FFF2-40B4-BE49-F238E27FC236}">
                <a16:creationId xmlns:a16="http://schemas.microsoft.com/office/drawing/2014/main" id="{EB97DA10-30F5-D4BD-01AB-D0D1CF27D35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Today</a:t>
            </a:r>
            <a:r>
              <a:rPr lang="en-US" altLang="zh-CN">
                <a:latin typeface="Arial" panose="020B0604020202020204" pitchFamily="34" charset="0"/>
              </a:rPr>
              <a:t>’</a:t>
            </a:r>
            <a:r>
              <a:rPr lang="en-US" altLang="zh-CN"/>
              <a:t>s topics</a:t>
            </a:r>
          </a:p>
        </p:txBody>
      </p:sp>
      <p:sp>
        <p:nvSpPr>
          <p:cNvPr id="196611" name="Rectangle 3">
            <a:extLst>
              <a:ext uri="{FF2B5EF4-FFF2-40B4-BE49-F238E27FC236}">
                <a16:creationId xmlns:a16="http://schemas.microsoft.com/office/drawing/2014/main" id="{17AF4403-19A1-E4A8-B4A6-695EC0B08C0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zh-CN" sz="2800"/>
              <a:t>Early optimizations</a:t>
            </a:r>
          </a:p>
          <a:p>
            <a:pPr lvl="1">
              <a:lnSpc>
                <a:spcPct val="90000"/>
              </a:lnSpc>
            </a:pPr>
            <a:r>
              <a:rPr lang="en-US" altLang="zh-CN" sz="2400"/>
              <a:t>local, flow-insensitive</a:t>
            </a:r>
          </a:p>
          <a:p>
            <a:pPr lvl="1">
              <a:lnSpc>
                <a:spcPct val="90000"/>
              </a:lnSpc>
            </a:pPr>
            <a:r>
              <a:rPr lang="en-US" altLang="zh-CN" sz="2400"/>
              <a:t>so don</a:t>
            </a:r>
            <a:r>
              <a:rPr lang="en-US" altLang="zh-CN" sz="2400">
                <a:latin typeface="Verdana" panose="020B0604030504040204" pitchFamily="34" charset="0"/>
              </a:rPr>
              <a:t>’</a:t>
            </a:r>
            <a:r>
              <a:rPr lang="en-US" altLang="zh-CN" sz="2400"/>
              <a:t>t require analysis (almost)</a:t>
            </a:r>
          </a:p>
          <a:p>
            <a:pPr lvl="1">
              <a:lnSpc>
                <a:spcPct val="90000"/>
              </a:lnSpc>
            </a:pPr>
            <a:r>
              <a:rPr lang="en-US" altLang="zh-CN" sz="2400"/>
              <a:t>constant folding, algebraic simplifications, dead-code eliminations, etc.</a:t>
            </a:r>
          </a:p>
          <a:p>
            <a:pPr>
              <a:lnSpc>
                <a:spcPct val="90000"/>
              </a:lnSpc>
            </a:pPr>
            <a:r>
              <a:rPr lang="en-US" altLang="zh-CN" sz="2800"/>
              <a:t>Flow-sensitive optimization</a:t>
            </a:r>
          </a:p>
          <a:p>
            <a:pPr lvl="1">
              <a:lnSpc>
                <a:spcPct val="90000"/>
              </a:lnSpc>
            </a:pPr>
            <a:r>
              <a:rPr lang="en-US" altLang="zh-CN" sz="2400"/>
              <a:t>based on the result of (data-flow) analysis</a:t>
            </a:r>
          </a:p>
          <a:p>
            <a:pPr lvl="1">
              <a:lnSpc>
                <a:spcPct val="90000"/>
              </a:lnSpc>
            </a:pPr>
            <a:r>
              <a:rPr lang="en-US" altLang="zh-CN" sz="2400"/>
              <a:t>constant propagation, copy propagation, common-subexpression elimination (CSE), dead-code elimination, etc.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9298" name="Rectangle 2">
            <a:extLst>
              <a:ext uri="{FF2B5EF4-FFF2-40B4-BE49-F238E27FC236}">
                <a16:creationId xmlns:a16="http://schemas.microsoft.com/office/drawing/2014/main" id="{75D1FEC6-B382-B941-8BFF-BB1EAFEF510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zh-CN" altLang="zh-CN"/>
          </a:p>
        </p:txBody>
      </p:sp>
      <p:sp>
        <p:nvSpPr>
          <p:cNvPr id="439299" name="Rectangle 3">
            <a:extLst>
              <a:ext uri="{FF2B5EF4-FFF2-40B4-BE49-F238E27FC236}">
                <a16:creationId xmlns:a16="http://schemas.microsoft.com/office/drawing/2014/main" id="{A041EF0C-7513-E084-4FEE-D155702BD4D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0"/>
              <a:buNone/>
            </a:pPr>
            <a:endParaRPr lang="en-US" altLang="zh-CN"/>
          </a:p>
          <a:p>
            <a:pPr>
              <a:buFont typeface="Wingdings" pitchFamily="2" charset="0"/>
              <a:buNone/>
            </a:pPr>
            <a:endParaRPr lang="en-US" altLang="zh-CN"/>
          </a:p>
          <a:p>
            <a:pPr algn="ctr">
              <a:buFont typeface="Wingdings" pitchFamily="2" charset="0"/>
              <a:buNone/>
            </a:pPr>
            <a:r>
              <a:rPr lang="en-US" altLang="zh-CN" i="1"/>
              <a:t>Constant Folding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22" name="Rectangle 2">
            <a:extLst>
              <a:ext uri="{FF2B5EF4-FFF2-40B4-BE49-F238E27FC236}">
                <a16:creationId xmlns:a16="http://schemas.microsoft.com/office/drawing/2014/main" id="{28E86829-73C5-BA48-2D4F-1F5F80D7382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Constant Folding</a:t>
            </a:r>
          </a:p>
        </p:txBody>
      </p:sp>
      <p:sp>
        <p:nvSpPr>
          <p:cNvPr id="440323" name="Rectangle 3">
            <a:extLst>
              <a:ext uri="{FF2B5EF4-FFF2-40B4-BE49-F238E27FC236}">
                <a16:creationId xmlns:a16="http://schemas.microsoft.com/office/drawing/2014/main" id="{2320500D-5702-6DF0-50F8-6CCB50B8C75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/>
              <a:t>Basic idea: </a:t>
            </a:r>
          </a:p>
          <a:p>
            <a:pPr lvl="1"/>
            <a:r>
              <a:rPr lang="en-US" altLang="zh-CN"/>
              <a:t>calculate expressions known to be constants at compile-time</a:t>
            </a:r>
          </a:p>
          <a:p>
            <a:pPr lvl="1"/>
            <a:r>
              <a:rPr lang="en-US" altLang="zh-CN"/>
              <a:t>e.g.: </a:t>
            </a:r>
            <a:r>
              <a:rPr lang="en-US" altLang="zh-CN">
                <a:solidFill>
                  <a:schemeClr val="folHlink"/>
                </a:solidFill>
              </a:rPr>
              <a:t>a = 3 + 5</a:t>
            </a:r>
            <a:r>
              <a:rPr lang="en-US" altLang="zh-CN"/>
              <a:t>   ==&gt;  </a:t>
            </a:r>
            <a:r>
              <a:rPr lang="en-US" altLang="zh-CN">
                <a:solidFill>
                  <a:schemeClr val="folHlink"/>
                </a:solidFill>
              </a:rPr>
              <a:t>a = 8</a:t>
            </a:r>
          </a:p>
          <a:p>
            <a:pPr lvl="1"/>
            <a:r>
              <a:rPr lang="en-US" altLang="zh-CN"/>
              <a:t>e.g.:</a:t>
            </a:r>
            <a:r>
              <a:rPr lang="en-US" altLang="zh-CN">
                <a:solidFill>
                  <a:schemeClr val="folHlink"/>
                </a:solidFill>
              </a:rPr>
              <a:t> if (true &amp;&amp; false) </a:t>
            </a:r>
            <a:r>
              <a:rPr lang="en-US" altLang="zh-CN">
                <a:solidFill>
                  <a:schemeClr val="folHlink"/>
                </a:solidFill>
                <a:latin typeface="Arial" panose="020B0604020202020204" pitchFamily="34" charset="0"/>
              </a:rPr>
              <a:t>…</a:t>
            </a:r>
            <a:r>
              <a:rPr lang="en-US" altLang="zh-CN">
                <a:solidFill>
                  <a:schemeClr val="folHlink"/>
                </a:solidFill>
              </a:rPr>
              <a:t> </a:t>
            </a:r>
            <a:r>
              <a:rPr lang="en-US" altLang="zh-CN"/>
              <a:t>==&gt;</a:t>
            </a:r>
            <a:r>
              <a:rPr lang="en-US" altLang="zh-CN">
                <a:solidFill>
                  <a:schemeClr val="folHlink"/>
                </a:solidFill>
              </a:rPr>
              <a:t> if (false)</a:t>
            </a:r>
          </a:p>
          <a:p>
            <a:r>
              <a:rPr lang="en-US" altLang="zh-CN"/>
              <a:t>Easy on integers or booleans, also possible on floats (but complicated)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4114" name="Rectangle 2">
            <a:extLst>
              <a:ext uri="{FF2B5EF4-FFF2-40B4-BE49-F238E27FC236}">
                <a16:creationId xmlns:a16="http://schemas.microsoft.com/office/drawing/2014/main" id="{27958A6C-66D0-63E5-7607-62F2B0C28E0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Moral</a:t>
            </a:r>
          </a:p>
        </p:txBody>
      </p:sp>
      <p:sp>
        <p:nvSpPr>
          <p:cNvPr id="474115" name="Rectangle 3">
            <a:extLst>
              <a:ext uri="{FF2B5EF4-FFF2-40B4-BE49-F238E27FC236}">
                <a16:creationId xmlns:a16="http://schemas.microsoft.com/office/drawing/2014/main" id="{9670D616-F068-7E27-EC55-F46A047D375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sz="2800"/>
              <a:t>Easy to implement, can be performed on AST or low-level IRs</a:t>
            </a:r>
          </a:p>
          <a:p>
            <a:r>
              <a:rPr lang="en-US" altLang="zh-CN" sz="2800"/>
              <a:t>Often implemented as a common subroutine to be called whenever desired</a:t>
            </a:r>
          </a:p>
          <a:p>
            <a:r>
              <a:rPr lang="en-US" altLang="zh-CN" sz="2800"/>
              <a:t>Must be very careful with languages semantics</a:t>
            </a:r>
          </a:p>
          <a:p>
            <a:pPr lvl="1"/>
            <a:r>
              <a:rPr lang="en-US" altLang="zh-CN" sz="2400"/>
              <a:t>overflow or exceptions</a:t>
            </a:r>
          </a:p>
          <a:p>
            <a:pPr lvl="2"/>
            <a:r>
              <a:rPr lang="en-US" altLang="zh-CN" sz="2000"/>
              <a:t>e.g.: </a:t>
            </a:r>
            <a:r>
              <a:rPr lang="en-US" altLang="zh-CN" sz="2000">
                <a:solidFill>
                  <a:schemeClr val="folHlink"/>
                </a:solidFill>
              </a:rPr>
              <a:t>0xffffffff+1</a:t>
            </a:r>
            <a:r>
              <a:rPr lang="en-US" altLang="zh-CN" sz="2000"/>
              <a:t> ==&gt; </a:t>
            </a:r>
            <a:r>
              <a:rPr lang="en-US" altLang="zh-CN" sz="2000">
                <a:solidFill>
                  <a:schemeClr val="folHlink"/>
                </a:solidFill>
              </a:rPr>
              <a:t>0   (???)</a:t>
            </a:r>
            <a:endParaRPr lang="en-US" altLang="zh-CN" sz="200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5138" name="Rectangle 2">
            <a:extLst>
              <a:ext uri="{FF2B5EF4-FFF2-40B4-BE49-F238E27FC236}">
                <a16:creationId xmlns:a16="http://schemas.microsoft.com/office/drawing/2014/main" id="{F4630259-A288-C486-AA3E-4AC111CF95D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zh-CN" altLang="zh-CN"/>
          </a:p>
        </p:txBody>
      </p:sp>
      <p:sp>
        <p:nvSpPr>
          <p:cNvPr id="475139" name="Rectangle 3">
            <a:extLst>
              <a:ext uri="{FF2B5EF4-FFF2-40B4-BE49-F238E27FC236}">
                <a16:creationId xmlns:a16="http://schemas.microsoft.com/office/drawing/2014/main" id="{F59D9988-0E28-53A9-D5B8-B03C53CFAFC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0"/>
              <a:buNone/>
            </a:pPr>
            <a:endParaRPr lang="en-US" altLang="zh-CN"/>
          </a:p>
          <a:p>
            <a:pPr>
              <a:buFont typeface="Wingdings" pitchFamily="2" charset="0"/>
              <a:buNone/>
            </a:pPr>
            <a:endParaRPr lang="en-US" altLang="zh-CN"/>
          </a:p>
          <a:p>
            <a:pPr algn="ctr">
              <a:buFont typeface="Wingdings" pitchFamily="2" charset="0"/>
              <a:buNone/>
            </a:pPr>
            <a:r>
              <a:rPr lang="en-US" altLang="zh-CN" i="1"/>
              <a:t>Algebraic Simplification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6162" name="Rectangle 2">
            <a:extLst>
              <a:ext uri="{FF2B5EF4-FFF2-40B4-BE49-F238E27FC236}">
                <a16:creationId xmlns:a16="http://schemas.microsoft.com/office/drawing/2014/main" id="{8F247DDE-D270-C5C8-7094-C1BBB62F0AF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Constant Folding</a:t>
            </a:r>
          </a:p>
        </p:txBody>
      </p:sp>
      <p:sp>
        <p:nvSpPr>
          <p:cNvPr id="476163" name="Rectangle 3">
            <a:extLst>
              <a:ext uri="{FF2B5EF4-FFF2-40B4-BE49-F238E27FC236}">
                <a16:creationId xmlns:a16="http://schemas.microsoft.com/office/drawing/2014/main" id="{71CC04F6-E08C-C3CB-8767-4121D5E55A6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zh-CN" sz="2800"/>
              <a:t>Basic idea: </a:t>
            </a:r>
          </a:p>
          <a:p>
            <a:pPr lvl="1">
              <a:lnSpc>
                <a:spcPct val="90000"/>
              </a:lnSpc>
            </a:pPr>
            <a:r>
              <a:rPr lang="en-US" altLang="zh-CN" sz="2400"/>
              <a:t>Make use of algebraic properties to simplify  expressions</a:t>
            </a:r>
          </a:p>
          <a:p>
            <a:pPr lvl="1">
              <a:lnSpc>
                <a:spcPct val="90000"/>
              </a:lnSpc>
            </a:pPr>
            <a:r>
              <a:rPr lang="en-US" altLang="zh-CN" sz="2400"/>
              <a:t>e.g.: </a:t>
            </a:r>
            <a:r>
              <a:rPr lang="en-US" altLang="zh-CN" sz="2400">
                <a:solidFill>
                  <a:schemeClr val="folHlink"/>
                </a:solidFill>
              </a:rPr>
              <a:t>a = 0+b</a:t>
            </a:r>
            <a:r>
              <a:rPr lang="en-US" altLang="zh-CN" sz="2400"/>
              <a:t>   ==&gt;  </a:t>
            </a:r>
            <a:r>
              <a:rPr lang="en-US" altLang="zh-CN" sz="2400">
                <a:solidFill>
                  <a:schemeClr val="folHlink"/>
                </a:solidFill>
              </a:rPr>
              <a:t>a = b</a:t>
            </a:r>
          </a:p>
          <a:p>
            <a:pPr lvl="1">
              <a:lnSpc>
                <a:spcPct val="90000"/>
              </a:lnSpc>
            </a:pPr>
            <a:r>
              <a:rPr lang="en-US" altLang="zh-CN" sz="2400"/>
              <a:t>e.g.:</a:t>
            </a:r>
            <a:r>
              <a:rPr lang="en-US" altLang="zh-CN" sz="2400">
                <a:solidFill>
                  <a:schemeClr val="folHlink"/>
                </a:solidFill>
              </a:rPr>
              <a:t> a = 1*b    </a:t>
            </a:r>
            <a:r>
              <a:rPr lang="en-US" altLang="zh-CN" sz="2400"/>
              <a:t>==&gt;</a:t>
            </a:r>
            <a:r>
              <a:rPr lang="en-US" altLang="zh-CN" sz="2400">
                <a:solidFill>
                  <a:schemeClr val="folHlink"/>
                </a:solidFill>
              </a:rPr>
              <a:t> a = b</a:t>
            </a:r>
          </a:p>
          <a:p>
            <a:pPr lvl="1">
              <a:lnSpc>
                <a:spcPct val="90000"/>
              </a:lnSpc>
            </a:pPr>
            <a:r>
              <a:rPr lang="en-US" altLang="zh-CN" sz="2400"/>
              <a:t>e.g.:</a:t>
            </a:r>
            <a:r>
              <a:rPr lang="en-US" altLang="zh-CN" sz="2400">
                <a:solidFill>
                  <a:schemeClr val="folHlink"/>
                </a:solidFill>
              </a:rPr>
              <a:t> 2*a      </a:t>
            </a:r>
            <a:r>
              <a:rPr lang="en-US" altLang="zh-CN" sz="2400"/>
              <a:t>==&gt;</a:t>
            </a:r>
            <a:r>
              <a:rPr lang="en-US" altLang="zh-CN" sz="2400">
                <a:solidFill>
                  <a:schemeClr val="folHlink"/>
                </a:solidFill>
              </a:rPr>
              <a:t> a + a</a:t>
            </a:r>
          </a:p>
          <a:p>
            <a:pPr lvl="1">
              <a:lnSpc>
                <a:spcPct val="90000"/>
              </a:lnSpc>
            </a:pPr>
            <a:r>
              <a:rPr lang="en-US" altLang="zh-CN" sz="2400"/>
              <a:t>e.g.:</a:t>
            </a:r>
            <a:r>
              <a:rPr lang="en-US" altLang="zh-CN" sz="2400">
                <a:solidFill>
                  <a:schemeClr val="folHlink"/>
                </a:solidFill>
              </a:rPr>
              <a:t> 2*a      </a:t>
            </a:r>
            <a:r>
              <a:rPr lang="en-US" altLang="zh-CN" sz="2400"/>
              <a:t>==&gt;</a:t>
            </a:r>
            <a:r>
              <a:rPr lang="en-US" altLang="zh-CN" sz="2400">
                <a:solidFill>
                  <a:schemeClr val="folHlink"/>
                </a:solidFill>
              </a:rPr>
              <a:t> a&lt;&lt;1         </a:t>
            </a:r>
            <a:r>
              <a:rPr lang="en-US" altLang="zh-CN" sz="2400"/>
              <a:t>(strength reduction)</a:t>
            </a:r>
          </a:p>
          <a:p>
            <a:pPr lvl="1">
              <a:lnSpc>
                <a:spcPct val="90000"/>
              </a:lnSpc>
            </a:pPr>
            <a:r>
              <a:rPr lang="en-US" altLang="zh-CN" sz="2400"/>
              <a:t>e.g.: </a:t>
            </a:r>
            <a:r>
              <a:rPr lang="en-US" altLang="zh-CN" sz="2400">
                <a:solidFill>
                  <a:schemeClr val="folHlink"/>
                </a:solidFill>
              </a:rPr>
              <a:t>*(&amp;a)</a:t>
            </a:r>
            <a:r>
              <a:rPr lang="en-US" altLang="zh-CN" sz="2400"/>
              <a:t>   ==&gt; </a:t>
            </a:r>
            <a:r>
              <a:rPr lang="en-US" altLang="zh-CN" sz="2400">
                <a:solidFill>
                  <a:schemeClr val="folHlink"/>
                </a:solidFill>
              </a:rPr>
              <a:t>a</a:t>
            </a:r>
          </a:p>
          <a:p>
            <a:pPr>
              <a:lnSpc>
                <a:spcPct val="90000"/>
              </a:lnSpc>
            </a:pPr>
            <a:r>
              <a:rPr lang="en-US" altLang="zh-CN" sz="2800"/>
              <a:t>Must take care with overflow and exceptions</a:t>
            </a:r>
          </a:p>
          <a:p>
            <a:pPr lvl="1">
              <a:lnSpc>
                <a:spcPct val="90000"/>
              </a:lnSpc>
            </a:pPr>
            <a:r>
              <a:rPr lang="en-US" altLang="zh-CN" sz="2400"/>
              <a:t>e.g.: </a:t>
            </a:r>
            <a:r>
              <a:rPr lang="en-US" altLang="zh-CN" sz="2400">
                <a:solidFill>
                  <a:schemeClr val="folHlink"/>
                </a:solidFill>
              </a:rPr>
              <a:t>(i-j) + (i-j)</a:t>
            </a:r>
            <a:r>
              <a:rPr lang="en-US" altLang="zh-CN" sz="2400"/>
              <a:t>   ==&gt;  </a:t>
            </a:r>
            <a:r>
              <a:rPr lang="en-US" altLang="zh-CN" sz="2400">
                <a:solidFill>
                  <a:schemeClr val="folHlink"/>
                </a:solidFill>
              </a:rPr>
              <a:t>i+ i -j -j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8210" name="Rectangle 2">
            <a:extLst>
              <a:ext uri="{FF2B5EF4-FFF2-40B4-BE49-F238E27FC236}">
                <a16:creationId xmlns:a16="http://schemas.microsoft.com/office/drawing/2014/main" id="{D368091A-3637-5480-15D0-113751179E4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zh-CN" altLang="zh-CN"/>
          </a:p>
        </p:txBody>
      </p:sp>
      <p:sp>
        <p:nvSpPr>
          <p:cNvPr id="478211" name="Rectangle 3">
            <a:extLst>
              <a:ext uri="{FF2B5EF4-FFF2-40B4-BE49-F238E27FC236}">
                <a16:creationId xmlns:a16="http://schemas.microsoft.com/office/drawing/2014/main" id="{42758E10-2EA5-A6E7-3542-898775694AD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0"/>
              <a:buNone/>
            </a:pPr>
            <a:endParaRPr lang="en-US" altLang="zh-CN"/>
          </a:p>
          <a:p>
            <a:pPr>
              <a:buFont typeface="Wingdings" pitchFamily="2" charset="0"/>
              <a:buNone/>
            </a:pPr>
            <a:endParaRPr lang="en-US" altLang="zh-CN"/>
          </a:p>
          <a:p>
            <a:pPr algn="ctr">
              <a:buFont typeface="Wingdings" pitchFamily="2" charset="0"/>
              <a:buNone/>
            </a:pPr>
            <a:r>
              <a:rPr lang="en-US" altLang="zh-CN" i="1"/>
              <a:t>Scalar Replacement</a:t>
            </a:r>
          </a:p>
          <a:p>
            <a:pPr algn="ctr">
              <a:buFont typeface="Wingdings" pitchFamily="2" charset="0"/>
              <a:buNone/>
            </a:pPr>
            <a:r>
              <a:rPr lang="en-US" altLang="zh-CN" i="1"/>
              <a:t>of Aggregates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7186" name="Rectangle 2">
            <a:extLst>
              <a:ext uri="{FF2B5EF4-FFF2-40B4-BE49-F238E27FC236}">
                <a16:creationId xmlns:a16="http://schemas.microsoft.com/office/drawing/2014/main" id="{E5F00F71-E005-0AD8-0B3A-CC409671E6A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Scalar Replacement of Aggregates</a:t>
            </a:r>
          </a:p>
        </p:txBody>
      </p:sp>
      <p:sp>
        <p:nvSpPr>
          <p:cNvPr id="477187" name="Rectangle 3">
            <a:extLst>
              <a:ext uri="{FF2B5EF4-FFF2-40B4-BE49-F238E27FC236}">
                <a16:creationId xmlns:a16="http://schemas.microsoft.com/office/drawing/2014/main" id="{F039051C-7438-0FE0-3A8D-15969903703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/>
              <a:t>Replace structures/arrays with collections of scalars</a:t>
            </a:r>
          </a:p>
          <a:p>
            <a:r>
              <a:rPr lang="en-US" altLang="zh-CN"/>
              <a:t>Expose the opportunity other further optimizations</a:t>
            </a:r>
          </a:p>
          <a:p>
            <a:pPr lvl="1"/>
            <a:r>
              <a:rPr lang="en-US" altLang="zh-CN"/>
              <a:t>Especially register allocation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9234" name="Rectangle 2">
            <a:extLst>
              <a:ext uri="{FF2B5EF4-FFF2-40B4-BE49-F238E27FC236}">
                <a16:creationId xmlns:a16="http://schemas.microsoft.com/office/drawing/2014/main" id="{601C48B2-0C79-F234-B9FC-30C8E200B44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Example</a:t>
            </a:r>
          </a:p>
        </p:txBody>
      </p:sp>
      <p:sp>
        <p:nvSpPr>
          <p:cNvPr id="479235" name="Rectangle 3">
            <a:extLst>
              <a:ext uri="{FF2B5EF4-FFF2-40B4-BE49-F238E27FC236}">
                <a16:creationId xmlns:a16="http://schemas.microsoft.com/office/drawing/2014/main" id="{4E7430BC-D929-7954-FC6D-BAF0FBB2720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182688" y="2017713"/>
            <a:ext cx="3617912" cy="4114800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typedef struct{</a:t>
            </a:r>
          </a:p>
          <a:p>
            <a:pPr>
              <a:lnSpc>
                <a:spcPct val="9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int x;</a:t>
            </a:r>
          </a:p>
          <a:p>
            <a:pPr>
              <a:lnSpc>
                <a:spcPct val="9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int y;</a:t>
            </a:r>
          </a:p>
          <a:p>
            <a:pPr>
              <a:lnSpc>
                <a:spcPct val="9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}point;</a:t>
            </a:r>
          </a:p>
          <a:p>
            <a:pPr>
              <a:lnSpc>
                <a:spcPct val="90000"/>
              </a:lnSpc>
              <a:buFont typeface="Wingdings" pitchFamily="2" charset="0"/>
              <a:buNone/>
            </a:pPr>
            <a:endParaRPr lang="en-US" altLang="zh-CN" sz="2000" b="1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>
              <a:lnSpc>
                <a:spcPct val="9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void print (point *p)</a:t>
            </a:r>
          </a:p>
          <a:p>
            <a:pPr>
              <a:lnSpc>
                <a:spcPct val="9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{</a:t>
            </a:r>
          </a:p>
          <a:p>
            <a:pPr>
              <a:lnSpc>
                <a:spcPct val="9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printf (“(%d, %d)”, </a:t>
            </a:r>
          </a:p>
          <a:p>
            <a:pPr>
              <a:lnSpc>
                <a:spcPct val="9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        p-&gt;x, p-&gt;y);</a:t>
            </a:r>
          </a:p>
          <a:p>
            <a:pPr>
              <a:lnSpc>
                <a:spcPct val="9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return;</a:t>
            </a:r>
          </a:p>
          <a:p>
            <a:pPr>
              <a:lnSpc>
                <a:spcPct val="9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}</a:t>
            </a:r>
          </a:p>
        </p:txBody>
      </p:sp>
      <p:sp>
        <p:nvSpPr>
          <p:cNvPr id="479236" name="Rectangle 4">
            <a:extLst>
              <a:ext uri="{FF2B5EF4-FFF2-40B4-BE49-F238E27FC236}">
                <a16:creationId xmlns:a16="http://schemas.microsoft.com/office/drawing/2014/main" id="{4C453FFD-0CFB-E643-0F38-4823272059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45088" y="2057400"/>
            <a:ext cx="3770312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0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0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0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0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0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0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0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0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9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int main ()</a:t>
            </a:r>
          </a:p>
          <a:p>
            <a:pPr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{</a:t>
            </a:r>
          </a:p>
          <a:p>
            <a:pPr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point p;</a:t>
            </a:r>
          </a:p>
          <a:p>
            <a:pPr>
              <a:buFont typeface="Wingdings" pitchFamily="2" charset="0"/>
              <a:buNone/>
            </a:pPr>
            <a:endParaRPr lang="en-US" altLang="zh-CN" sz="2000" b="1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p.x = 1;</a:t>
            </a:r>
          </a:p>
          <a:p>
            <a:pPr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p.y = 2;</a:t>
            </a:r>
          </a:p>
          <a:p>
            <a:pPr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print (&amp;p);</a:t>
            </a:r>
          </a:p>
          <a:p>
            <a:pPr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return 0;</a:t>
            </a:r>
          </a:p>
          <a:p>
            <a:pPr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}</a:t>
            </a:r>
          </a:p>
          <a:p>
            <a:pPr>
              <a:buFont typeface="Wingdings" pitchFamily="2" charset="0"/>
              <a:buNone/>
            </a:pPr>
            <a:endParaRPr lang="en-US" altLang="zh-CN" sz="2000" b="1">
              <a:solidFill>
                <a:schemeClr val="folHlink"/>
              </a:solidFill>
              <a:latin typeface="Courier New" panose="02070309020205020404" pitchFamily="49" charset="0"/>
            </a:endParaRPr>
          </a:p>
        </p:txBody>
      </p:sp>
      <p:sp>
        <p:nvSpPr>
          <p:cNvPr id="479237" name="Line 5">
            <a:extLst>
              <a:ext uri="{FF2B5EF4-FFF2-40B4-BE49-F238E27FC236}">
                <a16:creationId xmlns:a16="http://schemas.microsoft.com/office/drawing/2014/main" id="{C13FDC84-5C9F-E56A-07CA-54AC2D050862}"/>
              </a:ext>
            </a:extLst>
          </p:cNvPr>
          <p:cNvSpPr>
            <a:spLocks noChangeShapeType="1"/>
          </p:cNvSpPr>
          <p:nvPr/>
        </p:nvSpPr>
        <p:spPr bwMode="auto">
          <a:xfrm>
            <a:off x="4648200" y="1981200"/>
            <a:ext cx="0" cy="4495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82" name="Rectangle 2">
            <a:extLst>
              <a:ext uri="{FF2B5EF4-FFF2-40B4-BE49-F238E27FC236}">
                <a16:creationId xmlns:a16="http://schemas.microsoft.com/office/drawing/2014/main" id="{7EBAA6A6-838B-768C-1977-533CCEF5722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Inlining</a:t>
            </a:r>
          </a:p>
        </p:txBody>
      </p:sp>
      <p:sp>
        <p:nvSpPr>
          <p:cNvPr id="481283" name="Rectangle 3">
            <a:extLst>
              <a:ext uri="{FF2B5EF4-FFF2-40B4-BE49-F238E27FC236}">
                <a16:creationId xmlns:a16="http://schemas.microsoft.com/office/drawing/2014/main" id="{5DF05D68-297D-EB7B-F53F-81C13F0116E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182688" y="2017713"/>
            <a:ext cx="3617912" cy="4114800"/>
          </a:xfrm>
        </p:spPr>
        <p:txBody>
          <a:bodyPr/>
          <a:lstStyle/>
          <a:p>
            <a:pPr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typedef struct{</a:t>
            </a:r>
          </a:p>
          <a:p>
            <a:pPr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int x;</a:t>
            </a:r>
          </a:p>
          <a:p>
            <a:pPr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int y;</a:t>
            </a:r>
          </a:p>
          <a:p>
            <a:pPr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}point;</a:t>
            </a:r>
          </a:p>
          <a:p>
            <a:pPr>
              <a:buFont typeface="Wingdings" pitchFamily="2" charset="0"/>
              <a:buNone/>
            </a:pPr>
            <a:endParaRPr lang="en-US" altLang="zh-CN" sz="2000" b="1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>
              <a:lnSpc>
                <a:spcPct val="9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void print (point *p)</a:t>
            </a:r>
          </a:p>
          <a:p>
            <a:pPr>
              <a:lnSpc>
                <a:spcPct val="9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{</a:t>
            </a:r>
          </a:p>
          <a:p>
            <a:pPr>
              <a:lnSpc>
                <a:spcPct val="9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printf (“(%d, %d)”, </a:t>
            </a:r>
          </a:p>
          <a:p>
            <a:pPr>
              <a:lnSpc>
                <a:spcPct val="9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        p-&gt;x, p-&gt;y);</a:t>
            </a:r>
          </a:p>
          <a:p>
            <a:pPr>
              <a:lnSpc>
                <a:spcPct val="9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return;</a:t>
            </a:r>
          </a:p>
          <a:p>
            <a:pPr>
              <a:lnSpc>
                <a:spcPct val="9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}</a:t>
            </a:r>
          </a:p>
        </p:txBody>
      </p:sp>
      <p:sp>
        <p:nvSpPr>
          <p:cNvPr id="481284" name="Rectangle 4">
            <a:extLst>
              <a:ext uri="{FF2B5EF4-FFF2-40B4-BE49-F238E27FC236}">
                <a16:creationId xmlns:a16="http://schemas.microsoft.com/office/drawing/2014/main" id="{CF9A8FE5-77A6-626F-0F30-C9A70368CC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45088" y="2057400"/>
            <a:ext cx="3770312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0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0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0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0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0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0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0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0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9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int main ()</a:t>
            </a:r>
          </a:p>
          <a:p>
            <a:pPr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{</a:t>
            </a:r>
          </a:p>
          <a:p>
            <a:pPr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point p;</a:t>
            </a:r>
          </a:p>
          <a:p>
            <a:pPr>
              <a:buFont typeface="Wingdings" pitchFamily="2" charset="0"/>
              <a:buNone/>
            </a:pPr>
            <a:endParaRPr lang="en-US" altLang="zh-CN" sz="2000" b="1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p.x = 1;</a:t>
            </a:r>
          </a:p>
          <a:p>
            <a:pPr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p.y = 2;</a:t>
            </a:r>
          </a:p>
          <a:p>
            <a:pPr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</a:t>
            </a:r>
            <a:r>
              <a:rPr lang="en-US" altLang="zh-CN" sz="2000" b="1">
                <a:solidFill>
                  <a:schemeClr val="hlink"/>
                </a:solidFill>
                <a:latin typeface="Courier New" panose="02070309020205020404" pitchFamily="49" charset="0"/>
              </a:rPr>
              <a:t>printf (“(%d, %d)”, </a:t>
            </a:r>
          </a:p>
          <a:p>
            <a:pPr>
              <a:buFont typeface="Wingdings" pitchFamily="2" charset="0"/>
              <a:buNone/>
            </a:pPr>
            <a:r>
              <a:rPr lang="en-US" altLang="zh-CN" sz="2000" b="1">
                <a:solidFill>
                  <a:schemeClr val="hlink"/>
                </a:solidFill>
                <a:latin typeface="Courier New" panose="02070309020205020404" pitchFamily="49" charset="0"/>
              </a:rPr>
              <a:t>          p.x, p.y);</a:t>
            </a:r>
          </a:p>
          <a:p>
            <a:pPr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return 0;</a:t>
            </a:r>
          </a:p>
          <a:p>
            <a:pPr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}</a:t>
            </a:r>
          </a:p>
          <a:p>
            <a:pPr>
              <a:buFont typeface="Wingdings" pitchFamily="2" charset="0"/>
              <a:buNone/>
            </a:pPr>
            <a:endParaRPr lang="en-US" altLang="zh-CN" sz="2000" b="1">
              <a:solidFill>
                <a:schemeClr val="folHlink"/>
              </a:solidFill>
              <a:latin typeface="Courier New" panose="02070309020205020404" pitchFamily="49" charset="0"/>
            </a:endParaRPr>
          </a:p>
        </p:txBody>
      </p:sp>
      <p:sp>
        <p:nvSpPr>
          <p:cNvPr id="481285" name="Line 5">
            <a:extLst>
              <a:ext uri="{FF2B5EF4-FFF2-40B4-BE49-F238E27FC236}">
                <a16:creationId xmlns:a16="http://schemas.microsoft.com/office/drawing/2014/main" id="{57AB63CD-AFF2-0351-14D8-AC2E05E9ED62}"/>
              </a:ext>
            </a:extLst>
          </p:cNvPr>
          <p:cNvSpPr>
            <a:spLocks noChangeShapeType="1"/>
          </p:cNvSpPr>
          <p:nvPr/>
        </p:nvSpPr>
        <p:spPr bwMode="auto">
          <a:xfrm>
            <a:off x="4648200" y="1981200"/>
            <a:ext cx="0" cy="4495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81286" name="AutoShape 6">
            <a:extLst>
              <a:ext uri="{FF2B5EF4-FFF2-40B4-BE49-F238E27FC236}">
                <a16:creationId xmlns:a16="http://schemas.microsoft.com/office/drawing/2014/main" id="{15DF945E-7DAC-008C-4ADA-ED78F7E16B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8800" y="3962400"/>
            <a:ext cx="1524000" cy="1447800"/>
          </a:xfrm>
          <a:custGeom>
            <a:avLst/>
            <a:gdLst>
              <a:gd name="G0" fmla="+- 2700 0 0"/>
              <a:gd name="G1" fmla="*/ G0 2 1"/>
              <a:gd name="G2" fmla="+- 21600 0 G1"/>
              <a:gd name="G3" fmla="*/ G2 G2 1"/>
              <a:gd name="G4" fmla="*/ G0 G0 1"/>
              <a:gd name="G5" fmla="+- G3 0 G4"/>
              <a:gd name="G6" fmla="*/ G5 1 8"/>
              <a:gd name="G7" fmla="sqrt G6"/>
              <a:gd name="G8" fmla="*/ G4 1 8"/>
              <a:gd name="G9" fmla="sqrt G8"/>
              <a:gd name="G10" fmla="+- G7 G9 0"/>
              <a:gd name="G11" fmla="+- G7 0 G9"/>
              <a:gd name="G12" fmla="+- G10 10800 0"/>
              <a:gd name="G13" fmla="+- 10800 0 G10"/>
              <a:gd name="G14" fmla="+- G11 10800 0"/>
              <a:gd name="G15" fmla="+- 10800 0 G11"/>
              <a:gd name="G16" fmla="+- 21600 0 G0"/>
              <a:gd name="T0" fmla="*/ 10800 w 21600"/>
              <a:gd name="T1" fmla="*/ 0 h 21600"/>
              <a:gd name="T2" fmla="*/ 3163 w 21600"/>
              <a:gd name="T3" fmla="*/ 3163 h 21600"/>
              <a:gd name="T4" fmla="*/ 0 w 21600"/>
              <a:gd name="T5" fmla="*/ 10800 h 21600"/>
              <a:gd name="T6" fmla="*/ 3163 w 21600"/>
              <a:gd name="T7" fmla="*/ 18437 h 21600"/>
              <a:gd name="T8" fmla="*/ 10800 w 21600"/>
              <a:gd name="T9" fmla="*/ 21600 h 21600"/>
              <a:gd name="T10" fmla="*/ 18437 w 21600"/>
              <a:gd name="T11" fmla="*/ 18437 h 21600"/>
              <a:gd name="T12" fmla="*/ 21600 w 21600"/>
              <a:gd name="T13" fmla="*/ 10800 h 21600"/>
              <a:gd name="T14" fmla="*/ 18437 w 21600"/>
              <a:gd name="T15" fmla="*/ 3163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17401" y="15493"/>
                </a:moveTo>
                <a:cubicBezTo>
                  <a:pt x="18376" y="14122"/>
                  <a:pt x="18900" y="12482"/>
                  <a:pt x="18900" y="10800"/>
                </a:cubicBezTo>
                <a:cubicBezTo>
                  <a:pt x="18900" y="6326"/>
                  <a:pt x="15273" y="2700"/>
                  <a:pt x="10800" y="2700"/>
                </a:cubicBezTo>
                <a:cubicBezTo>
                  <a:pt x="9117" y="2700"/>
                  <a:pt x="7477" y="3223"/>
                  <a:pt x="6106" y="4198"/>
                </a:cubicBezTo>
                <a:close/>
                <a:moveTo>
                  <a:pt x="4198" y="6106"/>
                </a:moveTo>
                <a:cubicBezTo>
                  <a:pt x="3223" y="7477"/>
                  <a:pt x="2700" y="9117"/>
                  <a:pt x="2700" y="10799"/>
                </a:cubicBezTo>
                <a:cubicBezTo>
                  <a:pt x="2700" y="15273"/>
                  <a:pt x="6326" y="18900"/>
                  <a:pt x="10800" y="18900"/>
                </a:cubicBezTo>
                <a:cubicBezTo>
                  <a:pt x="12482" y="18900"/>
                  <a:pt x="14122" y="18376"/>
                  <a:pt x="15493" y="17401"/>
                </a:cubicBez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812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4242" name="Rectangle 2">
            <a:extLst>
              <a:ext uri="{FF2B5EF4-FFF2-40B4-BE49-F238E27FC236}">
                <a16:creationId xmlns:a16="http://schemas.microsoft.com/office/drawing/2014/main" id="{90351F3C-EFFC-1DFE-FFC1-484C209EAB0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Middle End</a:t>
            </a:r>
          </a:p>
        </p:txBody>
      </p:sp>
      <p:sp>
        <p:nvSpPr>
          <p:cNvPr id="394243" name="Rectangle 3">
            <a:extLst>
              <a:ext uri="{FF2B5EF4-FFF2-40B4-BE49-F238E27FC236}">
                <a16:creationId xmlns:a16="http://schemas.microsoft.com/office/drawing/2014/main" id="{865DA8EA-78EC-614F-662D-64257F4ECA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7400" y="1981200"/>
            <a:ext cx="5029200" cy="4800600"/>
          </a:xfrm>
          <a:prstGeom prst="rect">
            <a:avLst/>
          </a:prstGeom>
          <a:solidFill>
            <a:srgbClr val="FFCC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zh-CN" altLang="en-US"/>
          </a:p>
        </p:txBody>
      </p:sp>
      <p:sp>
        <p:nvSpPr>
          <p:cNvPr id="394244" name="AutoShape 4">
            <a:extLst>
              <a:ext uri="{FF2B5EF4-FFF2-40B4-BE49-F238E27FC236}">
                <a16:creationId xmlns:a16="http://schemas.microsoft.com/office/drawing/2014/main" id="{A9B6A8FF-8389-CF98-B007-169B49B5ED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2209800"/>
            <a:ext cx="1295400" cy="908050"/>
          </a:xfrm>
          <a:prstGeom prst="flowChartMultidocumen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 eaLnBrk="0" hangingPunct="0">
              <a:spcBef>
                <a:spcPct val="50000"/>
              </a:spcBef>
            </a:pPr>
            <a:r>
              <a:rPr lang="en-US" altLang="zh-CN" sz="2000">
                <a:latin typeface="Verdana" panose="020B0604030504040204" pitchFamily="34" charset="0"/>
              </a:rPr>
              <a:t>AST</a:t>
            </a:r>
          </a:p>
        </p:txBody>
      </p:sp>
      <p:sp>
        <p:nvSpPr>
          <p:cNvPr id="394246" name="AutoShape 6">
            <a:extLst>
              <a:ext uri="{FF2B5EF4-FFF2-40B4-BE49-F238E27FC236}">
                <a16:creationId xmlns:a16="http://schemas.microsoft.com/office/drawing/2014/main" id="{9B2D16A4-1293-90B9-1F09-91ECC337B5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67000" y="2133600"/>
            <a:ext cx="1676400" cy="1066800"/>
          </a:xfrm>
          <a:prstGeom prst="flowChartProcess">
            <a:avLst/>
          </a:prstGeom>
          <a:solidFill>
            <a:srgbClr val="CCFFCC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 eaLnBrk="0" hangingPunct="0">
              <a:spcBef>
                <a:spcPct val="50000"/>
              </a:spcBef>
            </a:pPr>
            <a:r>
              <a:rPr lang="en-US" altLang="zh-CN" sz="2000">
                <a:latin typeface="Verdana" panose="020B0604030504040204" pitchFamily="34" charset="0"/>
              </a:rPr>
              <a:t>translation</a:t>
            </a:r>
          </a:p>
        </p:txBody>
      </p:sp>
      <p:cxnSp>
        <p:nvCxnSpPr>
          <p:cNvPr id="394247" name="AutoShape 7">
            <a:extLst>
              <a:ext uri="{FF2B5EF4-FFF2-40B4-BE49-F238E27FC236}">
                <a16:creationId xmlns:a16="http://schemas.microsoft.com/office/drawing/2014/main" id="{7DF0FDC8-DF82-D671-D9A3-8BC00DD1CE9E}"/>
              </a:ext>
            </a:extLst>
          </p:cNvPr>
          <p:cNvCxnSpPr>
            <a:cxnSpLocks noChangeShapeType="1"/>
            <a:stCxn id="394244" idx="3"/>
            <a:endCxn id="394246" idx="1"/>
          </p:cNvCxnSpPr>
          <p:nvPr/>
        </p:nvCxnSpPr>
        <p:spPr bwMode="auto">
          <a:xfrm>
            <a:off x="1676400" y="2663825"/>
            <a:ext cx="990600" cy="317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94248" name="AutoShape 8">
            <a:extLst>
              <a:ext uri="{FF2B5EF4-FFF2-40B4-BE49-F238E27FC236}">
                <a16:creationId xmlns:a16="http://schemas.microsoft.com/office/drawing/2014/main" id="{138BF3CB-FA6A-8344-5050-3FF6EB33CFAD}"/>
              </a:ext>
            </a:extLst>
          </p:cNvPr>
          <p:cNvCxnSpPr>
            <a:cxnSpLocks noChangeShapeType="1"/>
            <a:endCxn id="394258" idx="1"/>
          </p:cNvCxnSpPr>
          <p:nvPr/>
        </p:nvCxnSpPr>
        <p:spPr bwMode="auto">
          <a:xfrm>
            <a:off x="4191000" y="4267200"/>
            <a:ext cx="609600" cy="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94250" name="AutoShape 10">
            <a:extLst>
              <a:ext uri="{FF2B5EF4-FFF2-40B4-BE49-F238E27FC236}">
                <a16:creationId xmlns:a16="http://schemas.microsoft.com/office/drawing/2014/main" id="{20E6622C-FA28-A360-A372-518C03670B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24400" y="2362200"/>
            <a:ext cx="1219200" cy="609600"/>
          </a:xfrm>
          <a:prstGeom prst="flowChartMultidocumen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 eaLnBrk="0" hangingPunct="0">
              <a:spcBef>
                <a:spcPct val="50000"/>
              </a:spcBef>
            </a:pPr>
            <a:r>
              <a:rPr lang="en-US" altLang="zh-CN" sz="2000">
                <a:latin typeface="Verdana" panose="020B0604030504040204" pitchFamily="34" charset="0"/>
              </a:rPr>
              <a:t>IR1</a:t>
            </a:r>
          </a:p>
        </p:txBody>
      </p:sp>
      <p:cxnSp>
        <p:nvCxnSpPr>
          <p:cNvPr id="394251" name="AutoShape 11">
            <a:extLst>
              <a:ext uri="{FF2B5EF4-FFF2-40B4-BE49-F238E27FC236}">
                <a16:creationId xmlns:a16="http://schemas.microsoft.com/office/drawing/2014/main" id="{1EF5FB65-3CD5-C140-3065-11B46B6CD9DC}"/>
              </a:ext>
            </a:extLst>
          </p:cNvPr>
          <p:cNvCxnSpPr>
            <a:cxnSpLocks noChangeShapeType="1"/>
            <a:stCxn id="394246" idx="3"/>
            <a:endCxn id="394250" idx="1"/>
          </p:cNvCxnSpPr>
          <p:nvPr/>
        </p:nvCxnSpPr>
        <p:spPr bwMode="auto">
          <a:xfrm>
            <a:off x="4343400" y="2667000"/>
            <a:ext cx="381000" cy="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94252" name="AutoShape 12">
            <a:extLst>
              <a:ext uri="{FF2B5EF4-FFF2-40B4-BE49-F238E27FC236}">
                <a16:creationId xmlns:a16="http://schemas.microsoft.com/office/drawing/2014/main" id="{3B0997DB-9149-7FCC-59E0-2025683B21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67600" y="5486400"/>
            <a:ext cx="1143000" cy="609600"/>
          </a:xfrm>
          <a:prstGeom prst="flowChartMultidocumen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 eaLnBrk="0" hangingPunct="0">
              <a:spcBef>
                <a:spcPct val="50000"/>
              </a:spcBef>
            </a:pPr>
            <a:r>
              <a:rPr lang="en-US" altLang="zh-CN" sz="2000">
                <a:latin typeface="Verdana" panose="020B0604030504040204" pitchFamily="34" charset="0"/>
              </a:rPr>
              <a:t>asm</a:t>
            </a:r>
          </a:p>
        </p:txBody>
      </p:sp>
      <p:cxnSp>
        <p:nvCxnSpPr>
          <p:cNvPr id="394253" name="AutoShape 13">
            <a:extLst>
              <a:ext uri="{FF2B5EF4-FFF2-40B4-BE49-F238E27FC236}">
                <a16:creationId xmlns:a16="http://schemas.microsoft.com/office/drawing/2014/main" id="{4BA2264D-819E-157D-D4F4-D09A4BC3A5A6}"/>
              </a:ext>
            </a:extLst>
          </p:cNvPr>
          <p:cNvCxnSpPr>
            <a:cxnSpLocks noChangeShapeType="1"/>
            <a:stCxn id="394254" idx="3"/>
            <a:endCxn id="394252" idx="1"/>
          </p:cNvCxnSpPr>
          <p:nvPr/>
        </p:nvCxnSpPr>
        <p:spPr bwMode="auto">
          <a:xfrm>
            <a:off x="4267200" y="5791200"/>
            <a:ext cx="3200400" cy="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94254" name="AutoShape 14">
            <a:extLst>
              <a:ext uri="{FF2B5EF4-FFF2-40B4-BE49-F238E27FC236}">
                <a16:creationId xmlns:a16="http://schemas.microsoft.com/office/drawing/2014/main" id="{770F30AA-FBF0-0EA3-02B0-B99EA94E6B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67000" y="5257800"/>
            <a:ext cx="1600200" cy="1066800"/>
          </a:xfrm>
          <a:prstGeom prst="flowChartProcess">
            <a:avLst/>
          </a:prstGeom>
          <a:solidFill>
            <a:srgbClr val="CCFFCC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 eaLnBrk="0" hangingPunct="0">
              <a:spcBef>
                <a:spcPct val="50000"/>
              </a:spcBef>
            </a:pPr>
            <a:r>
              <a:rPr lang="en-US" altLang="zh-CN" sz="2000">
                <a:latin typeface="Verdana" panose="020B0604030504040204" pitchFamily="34" charset="0"/>
              </a:rPr>
              <a:t>other IR and translation</a:t>
            </a:r>
          </a:p>
        </p:txBody>
      </p:sp>
      <p:cxnSp>
        <p:nvCxnSpPr>
          <p:cNvPr id="394255" name="AutoShape 15">
            <a:extLst>
              <a:ext uri="{FF2B5EF4-FFF2-40B4-BE49-F238E27FC236}">
                <a16:creationId xmlns:a16="http://schemas.microsoft.com/office/drawing/2014/main" id="{36106232-BFEC-E2D4-2841-E499376E2513}"/>
              </a:ext>
            </a:extLst>
          </p:cNvPr>
          <p:cNvCxnSpPr>
            <a:cxnSpLocks noChangeShapeType="1"/>
            <a:stCxn id="394250" idx="3"/>
          </p:cNvCxnSpPr>
          <p:nvPr/>
        </p:nvCxnSpPr>
        <p:spPr bwMode="auto">
          <a:xfrm flipH="1">
            <a:off x="3581400" y="2667000"/>
            <a:ext cx="2362200" cy="1066800"/>
          </a:xfrm>
          <a:prstGeom prst="bentConnector4">
            <a:avLst>
              <a:gd name="adj1" fmla="val -9676"/>
              <a:gd name="adj2" fmla="val 64287"/>
            </a:avLst>
          </a:prstGeom>
          <a:noFill/>
          <a:ln w="25400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94256" name="AutoShape 16">
            <a:extLst>
              <a:ext uri="{FF2B5EF4-FFF2-40B4-BE49-F238E27FC236}">
                <a16:creationId xmlns:a16="http://schemas.microsoft.com/office/drawing/2014/main" id="{745F1112-93AC-9B01-FC10-42F0B4B055E1}"/>
              </a:ext>
            </a:extLst>
          </p:cNvPr>
          <p:cNvCxnSpPr>
            <a:cxnSpLocks noChangeShapeType="1"/>
            <a:stCxn id="394258" idx="3"/>
            <a:endCxn id="394254" idx="0"/>
          </p:cNvCxnSpPr>
          <p:nvPr/>
        </p:nvCxnSpPr>
        <p:spPr bwMode="auto">
          <a:xfrm flipH="1">
            <a:off x="3467100" y="4267200"/>
            <a:ext cx="2552700" cy="990600"/>
          </a:xfrm>
          <a:prstGeom prst="bentConnector4">
            <a:avLst>
              <a:gd name="adj1" fmla="val -8954"/>
              <a:gd name="adj2" fmla="val 65384"/>
            </a:avLst>
          </a:prstGeom>
          <a:noFill/>
          <a:ln w="25400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94257" name="AutoShape 17">
            <a:extLst>
              <a:ext uri="{FF2B5EF4-FFF2-40B4-BE49-F238E27FC236}">
                <a16:creationId xmlns:a16="http://schemas.microsoft.com/office/drawing/2014/main" id="{F44F3466-02E2-67E0-1520-28CE7A9E04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67000" y="3733800"/>
            <a:ext cx="1676400" cy="1066800"/>
          </a:xfrm>
          <a:prstGeom prst="flowChartProcess">
            <a:avLst/>
          </a:prstGeom>
          <a:solidFill>
            <a:srgbClr val="CCFFCC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 eaLnBrk="0" hangingPunct="0">
              <a:spcBef>
                <a:spcPct val="50000"/>
              </a:spcBef>
            </a:pPr>
            <a:r>
              <a:rPr lang="en-US" altLang="zh-CN" sz="2000">
                <a:latin typeface="Verdana" panose="020B0604030504040204" pitchFamily="34" charset="0"/>
              </a:rPr>
              <a:t>translation</a:t>
            </a:r>
          </a:p>
        </p:txBody>
      </p:sp>
      <p:sp>
        <p:nvSpPr>
          <p:cNvPr id="394258" name="AutoShape 18">
            <a:extLst>
              <a:ext uri="{FF2B5EF4-FFF2-40B4-BE49-F238E27FC236}">
                <a16:creationId xmlns:a16="http://schemas.microsoft.com/office/drawing/2014/main" id="{9F7845E2-A4F3-672E-0FA0-93029F260A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00600" y="3962400"/>
            <a:ext cx="1219200" cy="609600"/>
          </a:xfrm>
          <a:prstGeom prst="flowChartMultidocumen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 eaLnBrk="0" hangingPunct="0">
              <a:spcBef>
                <a:spcPct val="50000"/>
              </a:spcBef>
            </a:pPr>
            <a:r>
              <a:rPr lang="en-US" altLang="zh-CN" sz="2000">
                <a:latin typeface="Verdana" panose="020B0604030504040204" pitchFamily="34" charset="0"/>
              </a:rPr>
              <a:t>IR2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2306" name="Rectangle 2">
            <a:extLst>
              <a:ext uri="{FF2B5EF4-FFF2-40B4-BE49-F238E27FC236}">
                <a16:creationId xmlns:a16="http://schemas.microsoft.com/office/drawing/2014/main" id="{7FC35F95-0A60-4FDB-70C1-9E414CA9565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Replacement</a:t>
            </a:r>
          </a:p>
        </p:txBody>
      </p:sp>
      <p:sp>
        <p:nvSpPr>
          <p:cNvPr id="482307" name="Rectangle 3">
            <a:extLst>
              <a:ext uri="{FF2B5EF4-FFF2-40B4-BE49-F238E27FC236}">
                <a16:creationId xmlns:a16="http://schemas.microsoft.com/office/drawing/2014/main" id="{065A9864-9DD3-8165-9597-A844866D039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182688" y="2017713"/>
            <a:ext cx="3617912" cy="4114800"/>
          </a:xfrm>
        </p:spPr>
        <p:txBody>
          <a:bodyPr/>
          <a:lstStyle/>
          <a:p>
            <a:pPr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typedef struct{</a:t>
            </a:r>
          </a:p>
          <a:p>
            <a:pPr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int x;</a:t>
            </a:r>
          </a:p>
          <a:p>
            <a:pPr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int y;</a:t>
            </a:r>
          </a:p>
          <a:p>
            <a:pPr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}point;</a:t>
            </a:r>
          </a:p>
          <a:p>
            <a:pPr>
              <a:buFont typeface="Wingdings" pitchFamily="2" charset="0"/>
              <a:buNone/>
            </a:pPr>
            <a:endParaRPr lang="en-US" altLang="zh-CN" sz="2000" b="1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>
              <a:lnSpc>
                <a:spcPct val="9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void print (point *p)</a:t>
            </a:r>
          </a:p>
          <a:p>
            <a:pPr>
              <a:lnSpc>
                <a:spcPct val="9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{</a:t>
            </a:r>
          </a:p>
          <a:p>
            <a:pPr>
              <a:lnSpc>
                <a:spcPct val="9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printf (“(%d, %d)”, </a:t>
            </a:r>
          </a:p>
          <a:p>
            <a:pPr>
              <a:lnSpc>
                <a:spcPct val="9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        p-&gt;x, p-&gt;y);</a:t>
            </a:r>
          </a:p>
          <a:p>
            <a:pPr>
              <a:lnSpc>
                <a:spcPct val="9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return;</a:t>
            </a:r>
          </a:p>
          <a:p>
            <a:pPr>
              <a:lnSpc>
                <a:spcPct val="9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}</a:t>
            </a:r>
          </a:p>
        </p:txBody>
      </p:sp>
      <p:sp>
        <p:nvSpPr>
          <p:cNvPr id="482308" name="Rectangle 4">
            <a:extLst>
              <a:ext uri="{FF2B5EF4-FFF2-40B4-BE49-F238E27FC236}">
                <a16:creationId xmlns:a16="http://schemas.microsoft.com/office/drawing/2014/main" id="{D77B43C4-8303-592F-EFA3-3CE25035FC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45088" y="2057400"/>
            <a:ext cx="3770312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0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0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0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0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0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0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0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0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9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int main ()</a:t>
            </a:r>
          </a:p>
          <a:p>
            <a:pPr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{</a:t>
            </a:r>
          </a:p>
          <a:p>
            <a:pPr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</a:t>
            </a:r>
            <a:r>
              <a:rPr lang="en-US" altLang="zh-CN" sz="2000" b="1">
                <a:solidFill>
                  <a:schemeClr val="hlink"/>
                </a:solidFill>
                <a:latin typeface="Courier New" panose="02070309020205020404" pitchFamily="49" charset="0"/>
              </a:rPr>
              <a:t>int p_x;</a:t>
            </a:r>
          </a:p>
          <a:p>
            <a:pPr>
              <a:buFont typeface="Wingdings" pitchFamily="2" charset="0"/>
              <a:buNone/>
            </a:pPr>
            <a:r>
              <a:rPr lang="en-US" altLang="zh-CN" sz="2000" b="1">
                <a:solidFill>
                  <a:schemeClr val="hlink"/>
                </a:solidFill>
                <a:latin typeface="Courier New" panose="02070309020205020404" pitchFamily="49" charset="0"/>
              </a:rPr>
              <a:t>  int p_y;</a:t>
            </a:r>
          </a:p>
          <a:p>
            <a:pPr>
              <a:buFont typeface="Wingdings" pitchFamily="2" charset="0"/>
              <a:buNone/>
            </a:pPr>
            <a:endParaRPr lang="en-US" altLang="zh-CN" sz="2000" b="1">
              <a:solidFill>
                <a:schemeClr val="hlink"/>
              </a:solidFill>
              <a:latin typeface="Courier New" panose="02070309020205020404" pitchFamily="49" charset="0"/>
            </a:endParaRPr>
          </a:p>
          <a:p>
            <a:pPr>
              <a:buFont typeface="Wingdings" pitchFamily="2" charset="0"/>
              <a:buNone/>
            </a:pPr>
            <a:r>
              <a:rPr lang="en-US" altLang="zh-CN" sz="2000" b="1">
                <a:solidFill>
                  <a:schemeClr val="hlink"/>
                </a:solidFill>
                <a:latin typeface="Courier New" panose="02070309020205020404" pitchFamily="49" charset="0"/>
              </a:rPr>
              <a:t>  p_x = 1;</a:t>
            </a:r>
          </a:p>
          <a:p>
            <a:pPr>
              <a:buFont typeface="Wingdings" pitchFamily="2" charset="0"/>
              <a:buNone/>
            </a:pPr>
            <a:r>
              <a:rPr lang="en-US" altLang="zh-CN" sz="2000" b="1">
                <a:solidFill>
                  <a:schemeClr val="hlink"/>
                </a:solidFill>
                <a:latin typeface="Courier New" panose="02070309020205020404" pitchFamily="49" charset="0"/>
              </a:rPr>
              <a:t>  p_y = 2;</a:t>
            </a:r>
          </a:p>
          <a:p>
            <a:pPr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printf (“(%d, %d)”, </a:t>
            </a:r>
          </a:p>
          <a:p>
            <a:pPr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        </a:t>
            </a:r>
            <a:r>
              <a:rPr lang="en-US" altLang="zh-CN" sz="2000" b="1">
                <a:solidFill>
                  <a:schemeClr val="hlink"/>
                </a:solidFill>
                <a:latin typeface="Courier New" panose="02070309020205020404" pitchFamily="49" charset="0"/>
              </a:rPr>
              <a:t>p_x, p_y</a:t>
            </a: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);</a:t>
            </a:r>
          </a:p>
          <a:p>
            <a:pPr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return 0;</a:t>
            </a:r>
          </a:p>
          <a:p>
            <a:pPr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}</a:t>
            </a:r>
          </a:p>
          <a:p>
            <a:pPr>
              <a:buFont typeface="Wingdings" pitchFamily="2" charset="0"/>
              <a:buNone/>
            </a:pPr>
            <a:endParaRPr lang="en-US" altLang="zh-CN" sz="2000" b="1">
              <a:solidFill>
                <a:schemeClr val="folHlink"/>
              </a:solidFill>
              <a:latin typeface="Courier New" panose="02070309020205020404" pitchFamily="49" charset="0"/>
            </a:endParaRPr>
          </a:p>
        </p:txBody>
      </p:sp>
      <p:sp>
        <p:nvSpPr>
          <p:cNvPr id="482309" name="Line 5">
            <a:extLst>
              <a:ext uri="{FF2B5EF4-FFF2-40B4-BE49-F238E27FC236}">
                <a16:creationId xmlns:a16="http://schemas.microsoft.com/office/drawing/2014/main" id="{9EE9E817-B564-31B1-0D60-A795975C7746}"/>
              </a:ext>
            </a:extLst>
          </p:cNvPr>
          <p:cNvSpPr>
            <a:spLocks noChangeShapeType="1"/>
          </p:cNvSpPr>
          <p:nvPr/>
        </p:nvSpPr>
        <p:spPr bwMode="auto">
          <a:xfrm>
            <a:off x="4648200" y="1981200"/>
            <a:ext cx="0" cy="4495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82310" name="AutoShape 6">
            <a:extLst>
              <a:ext uri="{FF2B5EF4-FFF2-40B4-BE49-F238E27FC236}">
                <a16:creationId xmlns:a16="http://schemas.microsoft.com/office/drawing/2014/main" id="{2D90E20D-4F54-303A-E9A1-20A2BE3554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8800" y="3962400"/>
            <a:ext cx="1524000" cy="1447800"/>
          </a:xfrm>
          <a:custGeom>
            <a:avLst/>
            <a:gdLst>
              <a:gd name="G0" fmla="+- 2700 0 0"/>
              <a:gd name="G1" fmla="*/ G0 2 1"/>
              <a:gd name="G2" fmla="+- 21600 0 G1"/>
              <a:gd name="G3" fmla="*/ G2 G2 1"/>
              <a:gd name="G4" fmla="*/ G0 G0 1"/>
              <a:gd name="G5" fmla="+- G3 0 G4"/>
              <a:gd name="G6" fmla="*/ G5 1 8"/>
              <a:gd name="G7" fmla="sqrt G6"/>
              <a:gd name="G8" fmla="*/ G4 1 8"/>
              <a:gd name="G9" fmla="sqrt G8"/>
              <a:gd name="G10" fmla="+- G7 G9 0"/>
              <a:gd name="G11" fmla="+- G7 0 G9"/>
              <a:gd name="G12" fmla="+- G10 10800 0"/>
              <a:gd name="G13" fmla="+- 10800 0 G10"/>
              <a:gd name="G14" fmla="+- G11 10800 0"/>
              <a:gd name="G15" fmla="+- 10800 0 G11"/>
              <a:gd name="G16" fmla="+- 21600 0 G0"/>
              <a:gd name="T0" fmla="*/ 10800 w 21600"/>
              <a:gd name="T1" fmla="*/ 0 h 21600"/>
              <a:gd name="T2" fmla="*/ 3163 w 21600"/>
              <a:gd name="T3" fmla="*/ 3163 h 21600"/>
              <a:gd name="T4" fmla="*/ 0 w 21600"/>
              <a:gd name="T5" fmla="*/ 10800 h 21600"/>
              <a:gd name="T6" fmla="*/ 3163 w 21600"/>
              <a:gd name="T7" fmla="*/ 18437 h 21600"/>
              <a:gd name="T8" fmla="*/ 10800 w 21600"/>
              <a:gd name="T9" fmla="*/ 21600 h 21600"/>
              <a:gd name="T10" fmla="*/ 18437 w 21600"/>
              <a:gd name="T11" fmla="*/ 18437 h 21600"/>
              <a:gd name="T12" fmla="*/ 21600 w 21600"/>
              <a:gd name="T13" fmla="*/ 10800 h 21600"/>
              <a:gd name="T14" fmla="*/ 18437 w 21600"/>
              <a:gd name="T15" fmla="*/ 3163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17401" y="15493"/>
                </a:moveTo>
                <a:cubicBezTo>
                  <a:pt x="18376" y="14122"/>
                  <a:pt x="18900" y="12482"/>
                  <a:pt x="18900" y="10800"/>
                </a:cubicBezTo>
                <a:cubicBezTo>
                  <a:pt x="18900" y="6326"/>
                  <a:pt x="15273" y="2700"/>
                  <a:pt x="10800" y="2700"/>
                </a:cubicBezTo>
                <a:cubicBezTo>
                  <a:pt x="9117" y="2700"/>
                  <a:pt x="7477" y="3223"/>
                  <a:pt x="6106" y="4198"/>
                </a:cubicBezTo>
                <a:close/>
                <a:moveTo>
                  <a:pt x="4198" y="6106"/>
                </a:moveTo>
                <a:cubicBezTo>
                  <a:pt x="3223" y="7477"/>
                  <a:pt x="2700" y="9117"/>
                  <a:pt x="2700" y="10799"/>
                </a:cubicBezTo>
                <a:cubicBezTo>
                  <a:pt x="2700" y="15273"/>
                  <a:pt x="6326" y="18900"/>
                  <a:pt x="10800" y="18900"/>
                </a:cubicBezTo>
                <a:cubicBezTo>
                  <a:pt x="12482" y="18900"/>
                  <a:pt x="14122" y="18376"/>
                  <a:pt x="15493" y="17401"/>
                </a:cubicBez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482311" name="AutoShape 7">
            <a:extLst>
              <a:ext uri="{FF2B5EF4-FFF2-40B4-BE49-F238E27FC236}">
                <a16:creationId xmlns:a16="http://schemas.microsoft.com/office/drawing/2014/main" id="{35ED9142-C21C-D564-3198-8840BE76A1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8800" y="2133600"/>
            <a:ext cx="1524000" cy="1447800"/>
          </a:xfrm>
          <a:custGeom>
            <a:avLst/>
            <a:gdLst>
              <a:gd name="G0" fmla="+- 2700 0 0"/>
              <a:gd name="G1" fmla="*/ G0 2 1"/>
              <a:gd name="G2" fmla="+- 21600 0 G1"/>
              <a:gd name="G3" fmla="*/ G2 G2 1"/>
              <a:gd name="G4" fmla="*/ G0 G0 1"/>
              <a:gd name="G5" fmla="+- G3 0 G4"/>
              <a:gd name="G6" fmla="*/ G5 1 8"/>
              <a:gd name="G7" fmla="sqrt G6"/>
              <a:gd name="G8" fmla="*/ G4 1 8"/>
              <a:gd name="G9" fmla="sqrt G8"/>
              <a:gd name="G10" fmla="+- G7 G9 0"/>
              <a:gd name="G11" fmla="+- G7 0 G9"/>
              <a:gd name="G12" fmla="+- G10 10800 0"/>
              <a:gd name="G13" fmla="+- 10800 0 G10"/>
              <a:gd name="G14" fmla="+- G11 10800 0"/>
              <a:gd name="G15" fmla="+- 10800 0 G11"/>
              <a:gd name="G16" fmla="+- 21600 0 G0"/>
              <a:gd name="T0" fmla="*/ 10800 w 21600"/>
              <a:gd name="T1" fmla="*/ 0 h 21600"/>
              <a:gd name="T2" fmla="*/ 3163 w 21600"/>
              <a:gd name="T3" fmla="*/ 3163 h 21600"/>
              <a:gd name="T4" fmla="*/ 0 w 21600"/>
              <a:gd name="T5" fmla="*/ 10800 h 21600"/>
              <a:gd name="T6" fmla="*/ 3163 w 21600"/>
              <a:gd name="T7" fmla="*/ 18437 h 21600"/>
              <a:gd name="T8" fmla="*/ 10800 w 21600"/>
              <a:gd name="T9" fmla="*/ 21600 h 21600"/>
              <a:gd name="T10" fmla="*/ 18437 w 21600"/>
              <a:gd name="T11" fmla="*/ 18437 h 21600"/>
              <a:gd name="T12" fmla="*/ 21600 w 21600"/>
              <a:gd name="T13" fmla="*/ 10800 h 21600"/>
              <a:gd name="T14" fmla="*/ 18437 w 21600"/>
              <a:gd name="T15" fmla="*/ 3163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17401" y="15493"/>
                </a:moveTo>
                <a:cubicBezTo>
                  <a:pt x="18376" y="14122"/>
                  <a:pt x="18900" y="12482"/>
                  <a:pt x="18900" y="10800"/>
                </a:cubicBezTo>
                <a:cubicBezTo>
                  <a:pt x="18900" y="6326"/>
                  <a:pt x="15273" y="2700"/>
                  <a:pt x="10800" y="2700"/>
                </a:cubicBezTo>
                <a:cubicBezTo>
                  <a:pt x="9117" y="2700"/>
                  <a:pt x="7477" y="3223"/>
                  <a:pt x="6106" y="4198"/>
                </a:cubicBezTo>
                <a:close/>
                <a:moveTo>
                  <a:pt x="4198" y="6106"/>
                </a:moveTo>
                <a:cubicBezTo>
                  <a:pt x="3223" y="7477"/>
                  <a:pt x="2700" y="9117"/>
                  <a:pt x="2700" y="10799"/>
                </a:cubicBezTo>
                <a:cubicBezTo>
                  <a:pt x="2700" y="15273"/>
                  <a:pt x="6326" y="18900"/>
                  <a:pt x="10800" y="18900"/>
                </a:cubicBezTo>
                <a:cubicBezTo>
                  <a:pt x="12482" y="18900"/>
                  <a:pt x="14122" y="18376"/>
                  <a:pt x="15493" y="17401"/>
                </a:cubicBez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823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3330" name="Rectangle 2">
            <a:extLst>
              <a:ext uri="{FF2B5EF4-FFF2-40B4-BE49-F238E27FC236}">
                <a16:creationId xmlns:a16="http://schemas.microsoft.com/office/drawing/2014/main" id="{95FD10C7-B9FA-FE28-57AF-231D8884DC2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Constant Propagation</a:t>
            </a:r>
          </a:p>
        </p:txBody>
      </p:sp>
      <p:sp>
        <p:nvSpPr>
          <p:cNvPr id="483331" name="Rectangle 3">
            <a:extLst>
              <a:ext uri="{FF2B5EF4-FFF2-40B4-BE49-F238E27FC236}">
                <a16:creationId xmlns:a16="http://schemas.microsoft.com/office/drawing/2014/main" id="{F9B8FCAA-CD92-BF24-A811-4DF075B8A16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182688" y="2017713"/>
            <a:ext cx="3617912" cy="4114800"/>
          </a:xfrm>
        </p:spPr>
        <p:txBody>
          <a:bodyPr/>
          <a:lstStyle/>
          <a:p>
            <a:pPr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typedef struct{</a:t>
            </a:r>
          </a:p>
          <a:p>
            <a:pPr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int x;</a:t>
            </a:r>
          </a:p>
          <a:p>
            <a:pPr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int y;</a:t>
            </a:r>
          </a:p>
          <a:p>
            <a:pPr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}point;</a:t>
            </a:r>
          </a:p>
          <a:p>
            <a:pPr>
              <a:buFont typeface="Wingdings" pitchFamily="2" charset="0"/>
              <a:buNone/>
            </a:pPr>
            <a:endParaRPr lang="en-US" altLang="zh-CN" sz="2000" b="1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>
              <a:lnSpc>
                <a:spcPct val="9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void print (point *p)</a:t>
            </a:r>
          </a:p>
          <a:p>
            <a:pPr>
              <a:lnSpc>
                <a:spcPct val="9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{</a:t>
            </a:r>
          </a:p>
          <a:p>
            <a:pPr>
              <a:lnSpc>
                <a:spcPct val="9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printf (“(%d, %d)”, </a:t>
            </a:r>
          </a:p>
          <a:p>
            <a:pPr>
              <a:lnSpc>
                <a:spcPct val="9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        p-&gt;x, p-&gt;y);</a:t>
            </a:r>
          </a:p>
          <a:p>
            <a:pPr>
              <a:lnSpc>
                <a:spcPct val="9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return;</a:t>
            </a:r>
          </a:p>
          <a:p>
            <a:pPr>
              <a:lnSpc>
                <a:spcPct val="9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}</a:t>
            </a:r>
          </a:p>
        </p:txBody>
      </p:sp>
      <p:sp>
        <p:nvSpPr>
          <p:cNvPr id="483332" name="Rectangle 4">
            <a:extLst>
              <a:ext uri="{FF2B5EF4-FFF2-40B4-BE49-F238E27FC236}">
                <a16:creationId xmlns:a16="http://schemas.microsoft.com/office/drawing/2014/main" id="{BDF8CC21-CBE9-9205-0DF6-770B390010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45088" y="2057400"/>
            <a:ext cx="3770312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0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0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0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0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0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0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0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0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9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int main ()</a:t>
            </a:r>
          </a:p>
          <a:p>
            <a:pPr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{</a:t>
            </a:r>
          </a:p>
          <a:p>
            <a:pPr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</a:t>
            </a:r>
            <a:r>
              <a:rPr lang="en-US" altLang="zh-CN" sz="2000" b="1">
                <a:solidFill>
                  <a:schemeClr val="hlink"/>
                </a:solidFill>
                <a:latin typeface="Courier New" panose="02070309020205020404" pitchFamily="49" charset="0"/>
              </a:rPr>
              <a:t>int p_x;</a:t>
            </a:r>
          </a:p>
          <a:p>
            <a:pPr>
              <a:buFont typeface="Wingdings" pitchFamily="2" charset="0"/>
              <a:buNone/>
            </a:pPr>
            <a:r>
              <a:rPr lang="en-US" altLang="zh-CN" sz="2000" b="1">
                <a:solidFill>
                  <a:schemeClr val="hlink"/>
                </a:solidFill>
                <a:latin typeface="Courier New" panose="02070309020205020404" pitchFamily="49" charset="0"/>
              </a:rPr>
              <a:t>  int p_y;</a:t>
            </a:r>
          </a:p>
          <a:p>
            <a:pPr>
              <a:buFont typeface="Wingdings" pitchFamily="2" charset="0"/>
              <a:buNone/>
            </a:pPr>
            <a:endParaRPr lang="en-US" altLang="zh-CN" sz="2000" b="1">
              <a:solidFill>
                <a:schemeClr val="hlink"/>
              </a:solidFill>
              <a:latin typeface="Courier New" panose="02070309020205020404" pitchFamily="49" charset="0"/>
            </a:endParaRPr>
          </a:p>
          <a:p>
            <a:pPr>
              <a:buFont typeface="Wingdings" pitchFamily="2" charset="0"/>
              <a:buNone/>
            </a:pPr>
            <a:r>
              <a:rPr lang="en-US" altLang="zh-CN" sz="2000" b="1">
                <a:solidFill>
                  <a:schemeClr val="hlink"/>
                </a:solidFill>
                <a:latin typeface="Courier New" panose="02070309020205020404" pitchFamily="49" charset="0"/>
              </a:rPr>
              <a:t>  p_x = 1;</a:t>
            </a:r>
          </a:p>
          <a:p>
            <a:pPr>
              <a:buFont typeface="Wingdings" pitchFamily="2" charset="0"/>
              <a:buNone/>
            </a:pPr>
            <a:r>
              <a:rPr lang="en-US" altLang="zh-CN" sz="2000" b="1">
                <a:solidFill>
                  <a:schemeClr val="hlink"/>
                </a:solidFill>
                <a:latin typeface="Courier New" panose="02070309020205020404" pitchFamily="49" charset="0"/>
              </a:rPr>
              <a:t>  p_y = 2;</a:t>
            </a:r>
          </a:p>
          <a:p>
            <a:pPr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printf (“(%d, %d)”, </a:t>
            </a:r>
          </a:p>
          <a:p>
            <a:pPr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        </a:t>
            </a:r>
            <a:r>
              <a:rPr lang="en-US" altLang="zh-CN" sz="2000" b="1">
                <a:solidFill>
                  <a:schemeClr val="hlink"/>
                </a:solidFill>
                <a:latin typeface="Courier New" panose="02070309020205020404" pitchFamily="49" charset="0"/>
              </a:rPr>
              <a:t>1, 2</a:t>
            </a: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);</a:t>
            </a:r>
          </a:p>
          <a:p>
            <a:pPr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return 0;</a:t>
            </a:r>
          </a:p>
          <a:p>
            <a:pPr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}</a:t>
            </a:r>
          </a:p>
          <a:p>
            <a:pPr>
              <a:buFont typeface="Wingdings" pitchFamily="2" charset="0"/>
              <a:buNone/>
            </a:pPr>
            <a:endParaRPr lang="en-US" altLang="zh-CN" sz="2000" b="1">
              <a:solidFill>
                <a:schemeClr val="folHlink"/>
              </a:solidFill>
              <a:latin typeface="Courier New" panose="02070309020205020404" pitchFamily="49" charset="0"/>
            </a:endParaRPr>
          </a:p>
        </p:txBody>
      </p:sp>
      <p:sp>
        <p:nvSpPr>
          <p:cNvPr id="483333" name="Line 5">
            <a:extLst>
              <a:ext uri="{FF2B5EF4-FFF2-40B4-BE49-F238E27FC236}">
                <a16:creationId xmlns:a16="http://schemas.microsoft.com/office/drawing/2014/main" id="{D4E28BFF-24C5-11CB-C11E-6726E1514EB8}"/>
              </a:ext>
            </a:extLst>
          </p:cNvPr>
          <p:cNvSpPr>
            <a:spLocks noChangeShapeType="1"/>
          </p:cNvSpPr>
          <p:nvPr/>
        </p:nvSpPr>
        <p:spPr bwMode="auto">
          <a:xfrm>
            <a:off x="4648200" y="1981200"/>
            <a:ext cx="0" cy="4495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83334" name="AutoShape 6">
            <a:extLst>
              <a:ext uri="{FF2B5EF4-FFF2-40B4-BE49-F238E27FC236}">
                <a16:creationId xmlns:a16="http://schemas.microsoft.com/office/drawing/2014/main" id="{A58DD87E-F872-2B1A-58E5-95D35DF1FE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8800" y="3962400"/>
            <a:ext cx="1524000" cy="1447800"/>
          </a:xfrm>
          <a:custGeom>
            <a:avLst/>
            <a:gdLst>
              <a:gd name="G0" fmla="+- 2700 0 0"/>
              <a:gd name="G1" fmla="*/ G0 2 1"/>
              <a:gd name="G2" fmla="+- 21600 0 G1"/>
              <a:gd name="G3" fmla="*/ G2 G2 1"/>
              <a:gd name="G4" fmla="*/ G0 G0 1"/>
              <a:gd name="G5" fmla="+- G3 0 G4"/>
              <a:gd name="G6" fmla="*/ G5 1 8"/>
              <a:gd name="G7" fmla="sqrt G6"/>
              <a:gd name="G8" fmla="*/ G4 1 8"/>
              <a:gd name="G9" fmla="sqrt G8"/>
              <a:gd name="G10" fmla="+- G7 G9 0"/>
              <a:gd name="G11" fmla="+- G7 0 G9"/>
              <a:gd name="G12" fmla="+- G10 10800 0"/>
              <a:gd name="G13" fmla="+- 10800 0 G10"/>
              <a:gd name="G14" fmla="+- G11 10800 0"/>
              <a:gd name="G15" fmla="+- 10800 0 G11"/>
              <a:gd name="G16" fmla="+- 21600 0 G0"/>
              <a:gd name="T0" fmla="*/ 10800 w 21600"/>
              <a:gd name="T1" fmla="*/ 0 h 21600"/>
              <a:gd name="T2" fmla="*/ 3163 w 21600"/>
              <a:gd name="T3" fmla="*/ 3163 h 21600"/>
              <a:gd name="T4" fmla="*/ 0 w 21600"/>
              <a:gd name="T5" fmla="*/ 10800 h 21600"/>
              <a:gd name="T6" fmla="*/ 3163 w 21600"/>
              <a:gd name="T7" fmla="*/ 18437 h 21600"/>
              <a:gd name="T8" fmla="*/ 10800 w 21600"/>
              <a:gd name="T9" fmla="*/ 21600 h 21600"/>
              <a:gd name="T10" fmla="*/ 18437 w 21600"/>
              <a:gd name="T11" fmla="*/ 18437 h 21600"/>
              <a:gd name="T12" fmla="*/ 21600 w 21600"/>
              <a:gd name="T13" fmla="*/ 10800 h 21600"/>
              <a:gd name="T14" fmla="*/ 18437 w 21600"/>
              <a:gd name="T15" fmla="*/ 3163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17401" y="15493"/>
                </a:moveTo>
                <a:cubicBezTo>
                  <a:pt x="18376" y="14122"/>
                  <a:pt x="18900" y="12482"/>
                  <a:pt x="18900" y="10800"/>
                </a:cubicBezTo>
                <a:cubicBezTo>
                  <a:pt x="18900" y="6326"/>
                  <a:pt x="15273" y="2700"/>
                  <a:pt x="10800" y="2700"/>
                </a:cubicBezTo>
                <a:cubicBezTo>
                  <a:pt x="9117" y="2700"/>
                  <a:pt x="7477" y="3223"/>
                  <a:pt x="6106" y="4198"/>
                </a:cubicBezTo>
                <a:close/>
                <a:moveTo>
                  <a:pt x="4198" y="6106"/>
                </a:moveTo>
                <a:cubicBezTo>
                  <a:pt x="3223" y="7477"/>
                  <a:pt x="2700" y="9117"/>
                  <a:pt x="2700" y="10799"/>
                </a:cubicBezTo>
                <a:cubicBezTo>
                  <a:pt x="2700" y="15273"/>
                  <a:pt x="6326" y="18900"/>
                  <a:pt x="10800" y="18900"/>
                </a:cubicBezTo>
                <a:cubicBezTo>
                  <a:pt x="12482" y="18900"/>
                  <a:pt x="14122" y="18376"/>
                  <a:pt x="15493" y="17401"/>
                </a:cubicBez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483335" name="AutoShape 7">
            <a:extLst>
              <a:ext uri="{FF2B5EF4-FFF2-40B4-BE49-F238E27FC236}">
                <a16:creationId xmlns:a16="http://schemas.microsoft.com/office/drawing/2014/main" id="{719F2957-827E-C688-3AB4-2F91DA14E9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8800" y="2133600"/>
            <a:ext cx="1524000" cy="1447800"/>
          </a:xfrm>
          <a:custGeom>
            <a:avLst/>
            <a:gdLst>
              <a:gd name="G0" fmla="+- 2700 0 0"/>
              <a:gd name="G1" fmla="*/ G0 2 1"/>
              <a:gd name="G2" fmla="+- 21600 0 G1"/>
              <a:gd name="G3" fmla="*/ G2 G2 1"/>
              <a:gd name="G4" fmla="*/ G0 G0 1"/>
              <a:gd name="G5" fmla="+- G3 0 G4"/>
              <a:gd name="G6" fmla="*/ G5 1 8"/>
              <a:gd name="G7" fmla="sqrt G6"/>
              <a:gd name="G8" fmla="*/ G4 1 8"/>
              <a:gd name="G9" fmla="sqrt G8"/>
              <a:gd name="G10" fmla="+- G7 G9 0"/>
              <a:gd name="G11" fmla="+- G7 0 G9"/>
              <a:gd name="G12" fmla="+- G10 10800 0"/>
              <a:gd name="G13" fmla="+- 10800 0 G10"/>
              <a:gd name="G14" fmla="+- G11 10800 0"/>
              <a:gd name="G15" fmla="+- 10800 0 G11"/>
              <a:gd name="G16" fmla="+- 21600 0 G0"/>
              <a:gd name="T0" fmla="*/ 10800 w 21600"/>
              <a:gd name="T1" fmla="*/ 0 h 21600"/>
              <a:gd name="T2" fmla="*/ 3163 w 21600"/>
              <a:gd name="T3" fmla="*/ 3163 h 21600"/>
              <a:gd name="T4" fmla="*/ 0 w 21600"/>
              <a:gd name="T5" fmla="*/ 10800 h 21600"/>
              <a:gd name="T6" fmla="*/ 3163 w 21600"/>
              <a:gd name="T7" fmla="*/ 18437 h 21600"/>
              <a:gd name="T8" fmla="*/ 10800 w 21600"/>
              <a:gd name="T9" fmla="*/ 21600 h 21600"/>
              <a:gd name="T10" fmla="*/ 18437 w 21600"/>
              <a:gd name="T11" fmla="*/ 18437 h 21600"/>
              <a:gd name="T12" fmla="*/ 21600 w 21600"/>
              <a:gd name="T13" fmla="*/ 10800 h 21600"/>
              <a:gd name="T14" fmla="*/ 18437 w 21600"/>
              <a:gd name="T15" fmla="*/ 3163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17401" y="15493"/>
                </a:moveTo>
                <a:cubicBezTo>
                  <a:pt x="18376" y="14122"/>
                  <a:pt x="18900" y="12482"/>
                  <a:pt x="18900" y="10800"/>
                </a:cubicBezTo>
                <a:cubicBezTo>
                  <a:pt x="18900" y="6326"/>
                  <a:pt x="15273" y="2700"/>
                  <a:pt x="10800" y="2700"/>
                </a:cubicBezTo>
                <a:cubicBezTo>
                  <a:pt x="9117" y="2700"/>
                  <a:pt x="7477" y="3223"/>
                  <a:pt x="6106" y="4198"/>
                </a:cubicBezTo>
                <a:close/>
                <a:moveTo>
                  <a:pt x="4198" y="6106"/>
                </a:moveTo>
                <a:cubicBezTo>
                  <a:pt x="3223" y="7477"/>
                  <a:pt x="2700" y="9117"/>
                  <a:pt x="2700" y="10799"/>
                </a:cubicBezTo>
                <a:cubicBezTo>
                  <a:pt x="2700" y="15273"/>
                  <a:pt x="6326" y="18900"/>
                  <a:pt x="10800" y="18900"/>
                </a:cubicBezTo>
                <a:cubicBezTo>
                  <a:pt x="12482" y="18900"/>
                  <a:pt x="14122" y="18376"/>
                  <a:pt x="15493" y="17401"/>
                </a:cubicBez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483336" name="Line 8">
            <a:extLst>
              <a:ext uri="{FF2B5EF4-FFF2-40B4-BE49-F238E27FC236}">
                <a16:creationId xmlns:a16="http://schemas.microsoft.com/office/drawing/2014/main" id="{F39EF8CE-7A37-C8FB-51A2-7C2E6422FCA6}"/>
              </a:ext>
            </a:extLst>
          </p:cNvPr>
          <p:cNvSpPr>
            <a:spLocks noChangeShapeType="1"/>
          </p:cNvSpPr>
          <p:nvPr/>
        </p:nvSpPr>
        <p:spPr bwMode="auto">
          <a:xfrm>
            <a:off x="5334000" y="2971800"/>
            <a:ext cx="1676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83337" name="Line 9">
            <a:extLst>
              <a:ext uri="{FF2B5EF4-FFF2-40B4-BE49-F238E27FC236}">
                <a16:creationId xmlns:a16="http://schemas.microsoft.com/office/drawing/2014/main" id="{216F0C7D-BDFD-82E4-1539-A437ABFE066C}"/>
              </a:ext>
            </a:extLst>
          </p:cNvPr>
          <p:cNvSpPr>
            <a:spLocks noChangeShapeType="1"/>
          </p:cNvSpPr>
          <p:nvPr/>
        </p:nvSpPr>
        <p:spPr bwMode="auto">
          <a:xfrm>
            <a:off x="5334000" y="3352800"/>
            <a:ext cx="1676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83338" name="Line 10">
            <a:extLst>
              <a:ext uri="{FF2B5EF4-FFF2-40B4-BE49-F238E27FC236}">
                <a16:creationId xmlns:a16="http://schemas.microsoft.com/office/drawing/2014/main" id="{9DA22870-1E74-D7FE-896C-0432C874A692}"/>
              </a:ext>
            </a:extLst>
          </p:cNvPr>
          <p:cNvSpPr>
            <a:spLocks noChangeShapeType="1"/>
          </p:cNvSpPr>
          <p:nvPr/>
        </p:nvSpPr>
        <p:spPr bwMode="auto">
          <a:xfrm>
            <a:off x="5334000" y="4419600"/>
            <a:ext cx="1676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83339" name="Line 11">
            <a:extLst>
              <a:ext uri="{FF2B5EF4-FFF2-40B4-BE49-F238E27FC236}">
                <a16:creationId xmlns:a16="http://schemas.microsoft.com/office/drawing/2014/main" id="{2B6C8781-E8EB-C7B8-22C1-65C3BA3681DC}"/>
              </a:ext>
            </a:extLst>
          </p:cNvPr>
          <p:cNvSpPr>
            <a:spLocks noChangeShapeType="1"/>
          </p:cNvSpPr>
          <p:nvPr/>
        </p:nvSpPr>
        <p:spPr bwMode="auto">
          <a:xfrm>
            <a:off x="5334000" y="4038600"/>
            <a:ext cx="1676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3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83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3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4833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3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4833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3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4833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5378" name="Rectangle 2">
            <a:extLst>
              <a:ext uri="{FF2B5EF4-FFF2-40B4-BE49-F238E27FC236}">
                <a16:creationId xmlns:a16="http://schemas.microsoft.com/office/drawing/2014/main" id="{EA902DE8-301B-3199-1E91-E02D81051AD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zh-CN" altLang="zh-CN"/>
          </a:p>
        </p:txBody>
      </p:sp>
      <p:sp>
        <p:nvSpPr>
          <p:cNvPr id="485379" name="Rectangle 3">
            <a:extLst>
              <a:ext uri="{FF2B5EF4-FFF2-40B4-BE49-F238E27FC236}">
                <a16:creationId xmlns:a16="http://schemas.microsoft.com/office/drawing/2014/main" id="{D07EE316-CD92-DA31-AA98-3406001F4EA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0"/>
              <a:buNone/>
            </a:pPr>
            <a:endParaRPr lang="en-US" altLang="zh-CN"/>
          </a:p>
          <a:p>
            <a:pPr>
              <a:buFont typeface="Wingdings" pitchFamily="2" charset="0"/>
              <a:buNone/>
            </a:pPr>
            <a:endParaRPr lang="en-US" altLang="zh-CN"/>
          </a:p>
          <a:p>
            <a:pPr algn="ctr">
              <a:buFont typeface="Wingdings" pitchFamily="2" charset="0"/>
              <a:buNone/>
            </a:pPr>
            <a:r>
              <a:rPr lang="en-US" altLang="zh-CN" i="1"/>
              <a:t>Flow-sensitive Optimizations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4354" name="Rectangle 2">
            <a:extLst>
              <a:ext uri="{FF2B5EF4-FFF2-40B4-BE49-F238E27FC236}">
                <a16:creationId xmlns:a16="http://schemas.microsoft.com/office/drawing/2014/main" id="{A52DFFD7-487C-30C3-09CB-B71FE2678B9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Constant propagation</a:t>
            </a:r>
          </a:p>
        </p:txBody>
      </p:sp>
      <p:sp>
        <p:nvSpPr>
          <p:cNvPr id="484356" name="Text Box 4">
            <a:extLst>
              <a:ext uri="{FF2B5EF4-FFF2-40B4-BE49-F238E27FC236}">
                <a16:creationId xmlns:a16="http://schemas.microsoft.com/office/drawing/2014/main" id="{C51EBE73-19DA-1539-766E-284FA34FCF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2800" y="4479925"/>
            <a:ext cx="1447800" cy="406400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a = x</a:t>
            </a:r>
          </a:p>
        </p:txBody>
      </p:sp>
      <p:sp>
        <p:nvSpPr>
          <p:cNvPr id="484357" name="Text Box 5">
            <a:extLst>
              <a:ext uri="{FF2B5EF4-FFF2-40B4-BE49-F238E27FC236}">
                <a16:creationId xmlns:a16="http://schemas.microsoft.com/office/drawing/2014/main" id="{49528420-BBEA-6B7F-9065-C67C41E83F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19400" y="2346325"/>
            <a:ext cx="1447800" cy="406400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x = 3</a:t>
            </a:r>
          </a:p>
        </p:txBody>
      </p:sp>
      <p:sp>
        <p:nvSpPr>
          <p:cNvPr id="484358" name="Text Box 6">
            <a:extLst>
              <a:ext uri="{FF2B5EF4-FFF2-40B4-BE49-F238E27FC236}">
                <a16:creationId xmlns:a16="http://schemas.microsoft.com/office/drawing/2014/main" id="{A72E01CA-0483-82CF-F2F0-DCEDB3EBF0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57800" y="2574925"/>
            <a:ext cx="1447800" cy="406400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 b="1">
                <a:latin typeface="Courier New" panose="02070309020205020404" pitchFamily="49" charset="0"/>
              </a:rPr>
              <a:t>…</a:t>
            </a:r>
          </a:p>
        </p:txBody>
      </p:sp>
      <p:sp>
        <p:nvSpPr>
          <p:cNvPr id="484359" name="Text Box 7">
            <a:extLst>
              <a:ext uri="{FF2B5EF4-FFF2-40B4-BE49-F238E27FC236}">
                <a16:creationId xmlns:a16="http://schemas.microsoft.com/office/drawing/2014/main" id="{E2E6A256-DE32-1B34-641C-AE3884C9D0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05600" y="3565525"/>
            <a:ext cx="1447800" cy="406400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 b="1">
                <a:latin typeface="Courier New" panose="02070309020205020404" pitchFamily="49" charset="0"/>
              </a:rPr>
              <a:t>…</a:t>
            </a:r>
          </a:p>
        </p:txBody>
      </p:sp>
      <p:cxnSp>
        <p:nvCxnSpPr>
          <p:cNvPr id="484360" name="AutoShape 8">
            <a:extLst>
              <a:ext uri="{FF2B5EF4-FFF2-40B4-BE49-F238E27FC236}">
                <a16:creationId xmlns:a16="http://schemas.microsoft.com/office/drawing/2014/main" id="{485BAACD-2550-CDE3-6173-8415D5A63790}"/>
              </a:ext>
            </a:extLst>
          </p:cNvPr>
          <p:cNvCxnSpPr>
            <a:cxnSpLocks noChangeShapeType="1"/>
            <a:stCxn id="484357" idx="2"/>
            <a:endCxn id="484356" idx="0"/>
          </p:cNvCxnSpPr>
          <p:nvPr/>
        </p:nvCxnSpPr>
        <p:spPr bwMode="auto">
          <a:xfrm rot="16200000" flipH="1">
            <a:off x="2946400" y="3349625"/>
            <a:ext cx="1727200" cy="533400"/>
          </a:xfrm>
          <a:prstGeom prst="curvedConnector3">
            <a:avLst>
              <a:gd name="adj1" fmla="val 50000"/>
            </a:avLst>
          </a:prstGeom>
          <a:noFill/>
          <a:ln w="381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84361" name="AutoShape 9">
            <a:extLst>
              <a:ext uri="{FF2B5EF4-FFF2-40B4-BE49-F238E27FC236}">
                <a16:creationId xmlns:a16="http://schemas.microsoft.com/office/drawing/2014/main" id="{533D9CA3-EDA7-2909-DB2A-478898D7CDE6}"/>
              </a:ext>
            </a:extLst>
          </p:cNvPr>
          <p:cNvCxnSpPr>
            <a:cxnSpLocks noChangeShapeType="1"/>
            <a:stCxn id="484358" idx="2"/>
            <a:endCxn id="484356" idx="0"/>
          </p:cNvCxnSpPr>
          <p:nvPr/>
        </p:nvCxnSpPr>
        <p:spPr bwMode="auto">
          <a:xfrm rot="5400000">
            <a:off x="4279900" y="2778125"/>
            <a:ext cx="1498600" cy="1905000"/>
          </a:xfrm>
          <a:prstGeom prst="curvedConnector3">
            <a:avLst>
              <a:gd name="adj1" fmla="val 50000"/>
            </a:avLst>
          </a:prstGeom>
          <a:noFill/>
          <a:ln w="381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84362" name="AutoShape 10">
            <a:extLst>
              <a:ext uri="{FF2B5EF4-FFF2-40B4-BE49-F238E27FC236}">
                <a16:creationId xmlns:a16="http://schemas.microsoft.com/office/drawing/2014/main" id="{76812D00-B54A-FCFF-94C9-234E092EDCC4}"/>
              </a:ext>
            </a:extLst>
          </p:cNvPr>
          <p:cNvCxnSpPr>
            <a:cxnSpLocks noChangeShapeType="1"/>
            <a:stCxn id="484359" idx="2"/>
            <a:endCxn id="484356" idx="0"/>
          </p:cNvCxnSpPr>
          <p:nvPr/>
        </p:nvCxnSpPr>
        <p:spPr bwMode="auto">
          <a:xfrm rot="5400000">
            <a:off x="5499100" y="2549525"/>
            <a:ext cx="508000" cy="3352800"/>
          </a:xfrm>
          <a:prstGeom prst="curvedConnector3">
            <a:avLst>
              <a:gd name="adj1" fmla="val 50000"/>
            </a:avLst>
          </a:prstGeom>
          <a:noFill/>
          <a:ln w="381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84363" name="Text Box 11">
            <a:extLst>
              <a:ext uri="{FF2B5EF4-FFF2-40B4-BE49-F238E27FC236}">
                <a16:creationId xmlns:a16="http://schemas.microsoft.com/office/drawing/2014/main" id="{C815E69B-7460-6C9A-AB18-245F09553D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05400" y="5013325"/>
            <a:ext cx="29718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/>
              <a:t>Can we replace this </a:t>
            </a:r>
            <a:r>
              <a:rPr lang="en-US" altLang="zh-CN" sz="2000">
                <a:latin typeface="Arial" panose="020B0604020202020204" pitchFamily="34" charset="0"/>
              </a:rPr>
              <a:t>“</a:t>
            </a:r>
            <a:r>
              <a:rPr lang="en-US" altLang="zh-CN" sz="2000"/>
              <a:t>x</a:t>
            </a:r>
            <a:r>
              <a:rPr lang="en-US" altLang="zh-CN" sz="2000">
                <a:latin typeface="Arial" panose="020B0604020202020204" pitchFamily="34" charset="0"/>
              </a:rPr>
              <a:t>”</a:t>
            </a:r>
            <a:r>
              <a:rPr lang="en-US" altLang="zh-CN" sz="2000"/>
              <a:t> with constant </a:t>
            </a:r>
            <a:r>
              <a:rPr lang="en-US" altLang="zh-CN" sz="2000">
                <a:latin typeface="Arial" panose="020B0604020202020204" pitchFamily="34" charset="0"/>
              </a:rPr>
              <a:t>“</a:t>
            </a:r>
            <a:r>
              <a:rPr lang="en-US" altLang="zh-CN" sz="2000"/>
              <a:t>3</a:t>
            </a:r>
            <a:r>
              <a:rPr lang="en-US" altLang="zh-CN" sz="2000">
                <a:latin typeface="Arial" panose="020B0604020202020204" pitchFamily="34" charset="0"/>
              </a:rPr>
              <a:t>”</a:t>
            </a:r>
            <a:r>
              <a:rPr lang="en-US" altLang="zh-CN" sz="2000"/>
              <a:t>?</a:t>
            </a:r>
          </a:p>
        </p:txBody>
      </p:sp>
      <p:sp>
        <p:nvSpPr>
          <p:cNvPr id="484364" name="Line 12">
            <a:extLst>
              <a:ext uri="{FF2B5EF4-FFF2-40B4-BE49-F238E27FC236}">
                <a16:creationId xmlns:a16="http://schemas.microsoft.com/office/drawing/2014/main" id="{FAAC37AB-99FE-0BDC-CEEC-B4E84862FF6D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267200" y="4784725"/>
            <a:ext cx="9144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84365" name="Text Box 13">
            <a:extLst>
              <a:ext uri="{FF2B5EF4-FFF2-40B4-BE49-F238E27FC236}">
                <a16:creationId xmlns:a16="http://schemas.microsoft.com/office/drawing/2014/main" id="{6AD5D4A7-5834-AD43-8E55-0028D44010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3413125"/>
            <a:ext cx="2971800" cy="2530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/>
              <a:t>Do reaching definition analysis, if the definition </a:t>
            </a:r>
            <a:r>
              <a:rPr lang="en-US" altLang="zh-CN" sz="2000">
                <a:latin typeface="Arial" panose="020B0604020202020204" pitchFamily="34" charset="0"/>
              </a:rPr>
              <a:t>“</a:t>
            </a:r>
            <a:r>
              <a:rPr lang="en-US" altLang="zh-CN" sz="2000">
                <a:solidFill>
                  <a:schemeClr val="folHlink"/>
                </a:solidFill>
              </a:rPr>
              <a:t>x=3</a:t>
            </a:r>
            <a:r>
              <a:rPr lang="en-US" altLang="zh-CN" sz="2000">
                <a:latin typeface="Arial" panose="020B0604020202020204" pitchFamily="34" charset="0"/>
              </a:rPr>
              <a:t>”</a:t>
            </a:r>
            <a:r>
              <a:rPr lang="en-US" altLang="zh-CN" sz="2000"/>
              <a:t> is the only definition of </a:t>
            </a:r>
            <a:r>
              <a:rPr lang="en-US" altLang="zh-CN" sz="2000">
                <a:latin typeface="Arial" panose="020B0604020202020204" pitchFamily="34" charset="0"/>
              </a:rPr>
              <a:t>“</a:t>
            </a:r>
            <a:r>
              <a:rPr lang="en-US" altLang="zh-CN" sz="2000"/>
              <a:t>x</a:t>
            </a:r>
            <a:r>
              <a:rPr lang="en-US" altLang="zh-CN" sz="2000">
                <a:latin typeface="Arial" panose="020B0604020202020204" pitchFamily="34" charset="0"/>
              </a:rPr>
              <a:t>”</a:t>
            </a:r>
            <a:r>
              <a:rPr lang="en-US" altLang="zh-CN" sz="2000"/>
              <a:t> that can reach the assignment </a:t>
            </a:r>
            <a:r>
              <a:rPr lang="en-US" altLang="zh-CN" sz="2000">
                <a:latin typeface="Arial" panose="020B0604020202020204" pitchFamily="34" charset="0"/>
              </a:rPr>
              <a:t>“</a:t>
            </a:r>
            <a:r>
              <a:rPr lang="en-US" altLang="zh-CN" sz="2000">
                <a:solidFill>
                  <a:schemeClr val="folHlink"/>
                </a:solidFill>
              </a:rPr>
              <a:t>a=z</a:t>
            </a:r>
            <a:r>
              <a:rPr lang="en-US" altLang="zh-CN" sz="2000">
                <a:latin typeface="Arial" panose="020B0604020202020204" pitchFamily="34" charset="0"/>
              </a:rPr>
              <a:t>”</a:t>
            </a:r>
            <a:r>
              <a:rPr lang="en-US" altLang="zh-CN" sz="2000"/>
              <a:t>, then the </a:t>
            </a:r>
            <a:r>
              <a:rPr lang="en-US" altLang="zh-CN" sz="2000">
                <a:latin typeface="Arial" panose="020B0604020202020204" pitchFamily="34" charset="0"/>
              </a:rPr>
              <a:t>“</a:t>
            </a:r>
            <a:r>
              <a:rPr lang="en-US" altLang="zh-CN" sz="2000"/>
              <a:t>x</a:t>
            </a:r>
            <a:r>
              <a:rPr lang="en-US" altLang="zh-CN" sz="2000">
                <a:latin typeface="Arial" panose="020B0604020202020204" pitchFamily="34" charset="0"/>
              </a:rPr>
              <a:t>”</a:t>
            </a:r>
            <a:r>
              <a:rPr lang="en-US" altLang="zh-CN" sz="2000"/>
              <a:t> in </a:t>
            </a:r>
            <a:r>
              <a:rPr lang="en-US" altLang="zh-CN" sz="2000">
                <a:latin typeface="Arial" panose="020B0604020202020204" pitchFamily="34" charset="0"/>
              </a:rPr>
              <a:t>“</a:t>
            </a:r>
            <a:r>
              <a:rPr lang="en-US" altLang="zh-CN" sz="2000"/>
              <a:t>a=x</a:t>
            </a:r>
            <a:r>
              <a:rPr lang="en-US" altLang="zh-CN" sz="2000">
                <a:latin typeface="Arial" panose="020B0604020202020204" pitchFamily="34" charset="0"/>
              </a:rPr>
              <a:t>”</a:t>
            </a:r>
            <a:r>
              <a:rPr lang="en-US" altLang="zh-CN" sz="2000"/>
              <a:t> can be replaced by 3.</a:t>
            </a:r>
          </a:p>
        </p:txBody>
      </p:sp>
      <p:sp>
        <p:nvSpPr>
          <p:cNvPr id="484366" name="Line 14">
            <a:extLst>
              <a:ext uri="{FF2B5EF4-FFF2-40B4-BE49-F238E27FC236}">
                <a16:creationId xmlns:a16="http://schemas.microsoft.com/office/drawing/2014/main" id="{945F10E8-542E-CFB3-C910-DD7A20FBE3E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057400" y="2803525"/>
            <a:ext cx="11430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4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84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4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4843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4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4843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4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4843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4363" grpId="0"/>
      <p:bldP spid="484365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6402" name="Rectangle 2">
            <a:extLst>
              <a:ext uri="{FF2B5EF4-FFF2-40B4-BE49-F238E27FC236}">
                <a16:creationId xmlns:a16="http://schemas.microsoft.com/office/drawing/2014/main" id="{33CE6490-DBC3-BE67-4E85-B0A8DF3ECDC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Copy propagation</a:t>
            </a:r>
          </a:p>
        </p:txBody>
      </p:sp>
      <p:sp>
        <p:nvSpPr>
          <p:cNvPr id="486403" name="Text Box 3">
            <a:extLst>
              <a:ext uri="{FF2B5EF4-FFF2-40B4-BE49-F238E27FC236}">
                <a16:creationId xmlns:a16="http://schemas.microsoft.com/office/drawing/2014/main" id="{C0E39321-E2A9-E226-29B0-7D81FBE1C8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2800" y="4479925"/>
            <a:ext cx="1447800" cy="406400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a = x</a:t>
            </a:r>
          </a:p>
        </p:txBody>
      </p:sp>
      <p:sp>
        <p:nvSpPr>
          <p:cNvPr id="486404" name="Text Box 4">
            <a:extLst>
              <a:ext uri="{FF2B5EF4-FFF2-40B4-BE49-F238E27FC236}">
                <a16:creationId xmlns:a16="http://schemas.microsoft.com/office/drawing/2014/main" id="{5C71E26D-AD6E-EF9D-56D4-EDC51F8585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19400" y="2346325"/>
            <a:ext cx="1447800" cy="406400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x = y</a:t>
            </a:r>
          </a:p>
        </p:txBody>
      </p:sp>
      <p:sp>
        <p:nvSpPr>
          <p:cNvPr id="486405" name="Text Box 5">
            <a:extLst>
              <a:ext uri="{FF2B5EF4-FFF2-40B4-BE49-F238E27FC236}">
                <a16:creationId xmlns:a16="http://schemas.microsoft.com/office/drawing/2014/main" id="{AFD49850-7718-AD28-A748-14283CAA59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57800" y="2574925"/>
            <a:ext cx="1447800" cy="406400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 b="1">
                <a:latin typeface="Courier New" panose="02070309020205020404" pitchFamily="49" charset="0"/>
              </a:rPr>
              <a:t>…</a:t>
            </a:r>
          </a:p>
        </p:txBody>
      </p:sp>
      <p:sp>
        <p:nvSpPr>
          <p:cNvPr id="486406" name="Text Box 6">
            <a:extLst>
              <a:ext uri="{FF2B5EF4-FFF2-40B4-BE49-F238E27FC236}">
                <a16:creationId xmlns:a16="http://schemas.microsoft.com/office/drawing/2014/main" id="{CD913287-8885-D20F-2089-B31AF3DCBB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05600" y="3565525"/>
            <a:ext cx="1447800" cy="406400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 b="1">
                <a:latin typeface="Courier New" panose="02070309020205020404" pitchFamily="49" charset="0"/>
              </a:rPr>
              <a:t>…</a:t>
            </a:r>
          </a:p>
        </p:txBody>
      </p:sp>
      <p:cxnSp>
        <p:nvCxnSpPr>
          <p:cNvPr id="486407" name="AutoShape 7">
            <a:extLst>
              <a:ext uri="{FF2B5EF4-FFF2-40B4-BE49-F238E27FC236}">
                <a16:creationId xmlns:a16="http://schemas.microsoft.com/office/drawing/2014/main" id="{B890F531-01DA-4741-4F87-17723CB8E715}"/>
              </a:ext>
            </a:extLst>
          </p:cNvPr>
          <p:cNvCxnSpPr>
            <a:cxnSpLocks noChangeShapeType="1"/>
            <a:stCxn id="486404" idx="2"/>
            <a:endCxn id="486403" idx="0"/>
          </p:cNvCxnSpPr>
          <p:nvPr/>
        </p:nvCxnSpPr>
        <p:spPr bwMode="auto">
          <a:xfrm rot="16200000" flipH="1">
            <a:off x="2946400" y="3349625"/>
            <a:ext cx="1727200" cy="533400"/>
          </a:xfrm>
          <a:prstGeom prst="curvedConnector3">
            <a:avLst>
              <a:gd name="adj1" fmla="val 50000"/>
            </a:avLst>
          </a:prstGeom>
          <a:noFill/>
          <a:ln w="381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86408" name="AutoShape 8">
            <a:extLst>
              <a:ext uri="{FF2B5EF4-FFF2-40B4-BE49-F238E27FC236}">
                <a16:creationId xmlns:a16="http://schemas.microsoft.com/office/drawing/2014/main" id="{7D6D1EDF-80B3-73ED-0F41-293ADF53FBE1}"/>
              </a:ext>
            </a:extLst>
          </p:cNvPr>
          <p:cNvCxnSpPr>
            <a:cxnSpLocks noChangeShapeType="1"/>
            <a:stCxn id="486405" idx="2"/>
            <a:endCxn id="486403" idx="0"/>
          </p:cNvCxnSpPr>
          <p:nvPr/>
        </p:nvCxnSpPr>
        <p:spPr bwMode="auto">
          <a:xfrm rot="5400000">
            <a:off x="4279900" y="2778125"/>
            <a:ext cx="1498600" cy="1905000"/>
          </a:xfrm>
          <a:prstGeom prst="curvedConnector3">
            <a:avLst>
              <a:gd name="adj1" fmla="val 50000"/>
            </a:avLst>
          </a:prstGeom>
          <a:noFill/>
          <a:ln w="381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86409" name="AutoShape 9">
            <a:extLst>
              <a:ext uri="{FF2B5EF4-FFF2-40B4-BE49-F238E27FC236}">
                <a16:creationId xmlns:a16="http://schemas.microsoft.com/office/drawing/2014/main" id="{2395F327-DE62-5460-FC00-0EB29F49AA52}"/>
              </a:ext>
            </a:extLst>
          </p:cNvPr>
          <p:cNvCxnSpPr>
            <a:cxnSpLocks noChangeShapeType="1"/>
            <a:stCxn id="486406" idx="2"/>
            <a:endCxn id="486403" idx="0"/>
          </p:cNvCxnSpPr>
          <p:nvPr/>
        </p:nvCxnSpPr>
        <p:spPr bwMode="auto">
          <a:xfrm rot="5400000">
            <a:off x="5499100" y="2549525"/>
            <a:ext cx="508000" cy="3352800"/>
          </a:xfrm>
          <a:prstGeom prst="curvedConnector3">
            <a:avLst>
              <a:gd name="adj1" fmla="val 50000"/>
            </a:avLst>
          </a:prstGeom>
          <a:noFill/>
          <a:ln w="381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86410" name="Text Box 10">
            <a:extLst>
              <a:ext uri="{FF2B5EF4-FFF2-40B4-BE49-F238E27FC236}">
                <a16:creationId xmlns:a16="http://schemas.microsoft.com/office/drawing/2014/main" id="{62AB28D8-9D47-9D56-9906-5B65C43552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05400" y="5013325"/>
            <a:ext cx="29718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/>
              <a:t>Can we replace this </a:t>
            </a:r>
            <a:r>
              <a:rPr lang="en-US" altLang="zh-CN" sz="2000">
                <a:latin typeface="Arial" panose="020B0604020202020204" pitchFamily="34" charset="0"/>
              </a:rPr>
              <a:t>“</a:t>
            </a:r>
            <a:r>
              <a:rPr lang="en-US" altLang="zh-CN" sz="2000"/>
              <a:t>x</a:t>
            </a:r>
            <a:r>
              <a:rPr lang="en-US" altLang="zh-CN" sz="2000">
                <a:latin typeface="Arial" panose="020B0604020202020204" pitchFamily="34" charset="0"/>
              </a:rPr>
              <a:t>”</a:t>
            </a:r>
            <a:r>
              <a:rPr lang="en-US" altLang="zh-CN" sz="2000"/>
              <a:t> with the variable </a:t>
            </a:r>
            <a:r>
              <a:rPr lang="en-US" altLang="zh-CN" sz="2000">
                <a:latin typeface="Arial" panose="020B0604020202020204" pitchFamily="34" charset="0"/>
              </a:rPr>
              <a:t>“</a:t>
            </a:r>
            <a:r>
              <a:rPr lang="en-US" altLang="zh-CN" sz="2000"/>
              <a:t>y</a:t>
            </a:r>
            <a:r>
              <a:rPr lang="en-US" altLang="zh-CN" sz="2000">
                <a:latin typeface="Arial" panose="020B0604020202020204" pitchFamily="34" charset="0"/>
              </a:rPr>
              <a:t>”</a:t>
            </a:r>
            <a:r>
              <a:rPr lang="en-US" altLang="zh-CN" sz="2000"/>
              <a:t>?</a:t>
            </a:r>
          </a:p>
        </p:txBody>
      </p:sp>
      <p:sp>
        <p:nvSpPr>
          <p:cNvPr id="486411" name="Line 11">
            <a:extLst>
              <a:ext uri="{FF2B5EF4-FFF2-40B4-BE49-F238E27FC236}">
                <a16:creationId xmlns:a16="http://schemas.microsoft.com/office/drawing/2014/main" id="{66939A76-A19E-9F19-B0D2-229BE58E4951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267200" y="4784725"/>
            <a:ext cx="9144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86412" name="Text Box 12">
            <a:extLst>
              <a:ext uri="{FF2B5EF4-FFF2-40B4-BE49-F238E27FC236}">
                <a16:creationId xmlns:a16="http://schemas.microsoft.com/office/drawing/2014/main" id="{5602A782-1856-0C68-9168-FB3C2BA6BF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3413125"/>
            <a:ext cx="2971800" cy="2530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/>
              <a:t>Do reaching definition analysis, if the definition </a:t>
            </a:r>
            <a:r>
              <a:rPr lang="en-US" altLang="zh-CN" sz="2000">
                <a:latin typeface="Arial" panose="020B0604020202020204" pitchFamily="34" charset="0"/>
              </a:rPr>
              <a:t>“</a:t>
            </a:r>
            <a:r>
              <a:rPr lang="en-US" altLang="zh-CN" sz="2000">
                <a:solidFill>
                  <a:schemeClr val="folHlink"/>
                </a:solidFill>
              </a:rPr>
              <a:t>x=y</a:t>
            </a:r>
            <a:r>
              <a:rPr lang="en-US" altLang="zh-CN" sz="2000">
                <a:latin typeface="Arial" panose="020B0604020202020204" pitchFamily="34" charset="0"/>
              </a:rPr>
              <a:t>”</a:t>
            </a:r>
            <a:r>
              <a:rPr lang="en-US" altLang="zh-CN" sz="2000"/>
              <a:t> is the only definition of </a:t>
            </a:r>
            <a:r>
              <a:rPr lang="en-US" altLang="zh-CN" sz="2000">
                <a:latin typeface="Arial" panose="020B0604020202020204" pitchFamily="34" charset="0"/>
              </a:rPr>
              <a:t>“</a:t>
            </a:r>
            <a:r>
              <a:rPr lang="en-US" altLang="zh-CN" sz="2000"/>
              <a:t>x</a:t>
            </a:r>
            <a:r>
              <a:rPr lang="en-US" altLang="zh-CN" sz="2000">
                <a:latin typeface="Arial" panose="020B0604020202020204" pitchFamily="34" charset="0"/>
              </a:rPr>
              <a:t>”</a:t>
            </a:r>
            <a:r>
              <a:rPr lang="en-US" altLang="zh-CN" sz="2000"/>
              <a:t> that can reach the assignment </a:t>
            </a:r>
            <a:r>
              <a:rPr lang="en-US" altLang="zh-CN" sz="2000">
                <a:latin typeface="Arial" panose="020B0604020202020204" pitchFamily="34" charset="0"/>
              </a:rPr>
              <a:t>“</a:t>
            </a:r>
            <a:r>
              <a:rPr lang="en-US" altLang="zh-CN" sz="2000"/>
              <a:t>a=x</a:t>
            </a:r>
            <a:r>
              <a:rPr lang="en-US" altLang="zh-CN" sz="2000">
                <a:latin typeface="Arial" panose="020B0604020202020204" pitchFamily="34" charset="0"/>
              </a:rPr>
              <a:t>”</a:t>
            </a:r>
            <a:r>
              <a:rPr lang="en-US" altLang="zh-CN" sz="2000"/>
              <a:t>, then the </a:t>
            </a:r>
            <a:r>
              <a:rPr lang="en-US" altLang="zh-CN" sz="2000">
                <a:latin typeface="Arial" panose="020B0604020202020204" pitchFamily="34" charset="0"/>
              </a:rPr>
              <a:t>“</a:t>
            </a:r>
            <a:r>
              <a:rPr lang="en-US" altLang="zh-CN" sz="2000"/>
              <a:t>x</a:t>
            </a:r>
            <a:r>
              <a:rPr lang="en-US" altLang="zh-CN" sz="2000">
                <a:latin typeface="Arial" panose="020B0604020202020204" pitchFamily="34" charset="0"/>
              </a:rPr>
              <a:t>”</a:t>
            </a:r>
            <a:r>
              <a:rPr lang="en-US" altLang="zh-CN" sz="2000"/>
              <a:t> in the assignment </a:t>
            </a:r>
            <a:r>
              <a:rPr lang="en-US" altLang="zh-CN" sz="2000">
                <a:latin typeface="Arial" panose="020B0604020202020204" pitchFamily="34" charset="0"/>
              </a:rPr>
              <a:t>“</a:t>
            </a:r>
            <a:r>
              <a:rPr lang="en-US" altLang="zh-CN" sz="2000"/>
              <a:t>a=x</a:t>
            </a:r>
            <a:r>
              <a:rPr lang="en-US" altLang="zh-CN" sz="2000">
                <a:latin typeface="Arial" panose="020B0604020202020204" pitchFamily="34" charset="0"/>
              </a:rPr>
              <a:t>”</a:t>
            </a:r>
            <a:r>
              <a:rPr lang="en-US" altLang="zh-CN" sz="2000"/>
              <a:t> can be replaced by </a:t>
            </a:r>
            <a:r>
              <a:rPr lang="en-US" altLang="zh-CN" sz="2000">
                <a:latin typeface="Arial" panose="020B0604020202020204" pitchFamily="34" charset="0"/>
              </a:rPr>
              <a:t>“</a:t>
            </a:r>
            <a:r>
              <a:rPr lang="en-US" altLang="zh-CN" sz="2000"/>
              <a:t>y</a:t>
            </a:r>
            <a:r>
              <a:rPr lang="en-US" altLang="zh-CN" sz="2000">
                <a:latin typeface="Arial" panose="020B0604020202020204" pitchFamily="34" charset="0"/>
              </a:rPr>
              <a:t>”</a:t>
            </a:r>
            <a:r>
              <a:rPr lang="en-US" altLang="zh-CN" sz="2000"/>
              <a:t>.</a:t>
            </a:r>
          </a:p>
        </p:txBody>
      </p:sp>
      <p:sp>
        <p:nvSpPr>
          <p:cNvPr id="486413" name="Line 13">
            <a:extLst>
              <a:ext uri="{FF2B5EF4-FFF2-40B4-BE49-F238E27FC236}">
                <a16:creationId xmlns:a16="http://schemas.microsoft.com/office/drawing/2014/main" id="{545FCC9E-04CE-DAEA-4E26-E84836DA936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057400" y="2803525"/>
            <a:ext cx="11430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6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864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6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486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6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4864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6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486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6410" grpId="0"/>
      <p:bldP spid="486412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7426" name="Rectangle 2">
            <a:extLst>
              <a:ext uri="{FF2B5EF4-FFF2-40B4-BE49-F238E27FC236}">
                <a16:creationId xmlns:a16="http://schemas.microsoft.com/office/drawing/2014/main" id="{7EC24619-20CF-A751-0497-E97B9B22ED1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Dead code elimination</a:t>
            </a:r>
          </a:p>
        </p:txBody>
      </p:sp>
      <p:sp>
        <p:nvSpPr>
          <p:cNvPr id="487427" name="Text Box 3">
            <a:extLst>
              <a:ext uri="{FF2B5EF4-FFF2-40B4-BE49-F238E27FC236}">
                <a16:creationId xmlns:a16="http://schemas.microsoft.com/office/drawing/2014/main" id="{E1996584-8A4C-25CD-75EC-F49A26E474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2800" y="4479925"/>
            <a:ext cx="1447800" cy="406400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return 0</a:t>
            </a:r>
          </a:p>
        </p:txBody>
      </p:sp>
      <p:sp>
        <p:nvSpPr>
          <p:cNvPr id="487428" name="Text Box 4">
            <a:extLst>
              <a:ext uri="{FF2B5EF4-FFF2-40B4-BE49-F238E27FC236}">
                <a16:creationId xmlns:a16="http://schemas.microsoft.com/office/drawing/2014/main" id="{0DD18365-DEE1-9FA2-CC6A-8753041008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19400" y="2346325"/>
            <a:ext cx="1447800" cy="406400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x = v</a:t>
            </a:r>
          </a:p>
        </p:txBody>
      </p:sp>
      <p:sp>
        <p:nvSpPr>
          <p:cNvPr id="487429" name="Text Box 5">
            <a:extLst>
              <a:ext uri="{FF2B5EF4-FFF2-40B4-BE49-F238E27FC236}">
                <a16:creationId xmlns:a16="http://schemas.microsoft.com/office/drawing/2014/main" id="{0A28C81A-978A-531B-2203-2DBA0CF217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57800" y="2574925"/>
            <a:ext cx="1447800" cy="406400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 b="1">
                <a:latin typeface="Courier New" panose="02070309020205020404" pitchFamily="49" charset="0"/>
              </a:rPr>
              <a:t>…</a:t>
            </a:r>
          </a:p>
        </p:txBody>
      </p:sp>
      <p:sp>
        <p:nvSpPr>
          <p:cNvPr id="487430" name="Text Box 6">
            <a:extLst>
              <a:ext uri="{FF2B5EF4-FFF2-40B4-BE49-F238E27FC236}">
                <a16:creationId xmlns:a16="http://schemas.microsoft.com/office/drawing/2014/main" id="{8DFCEEFF-E473-5590-D357-DFD08078A5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05600" y="3565525"/>
            <a:ext cx="1447800" cy="406400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 b="1">
                <a:latin typeface="Courier New" panose="02070309020205020404" pitchFamily="49" charset="0"/>
              </a:rPr>
              <a:t>…</a:t>
            </a:r>
          </a:p>
        </p:txBody>
      </p:sp>
      <p:cxnSp>
        <p:nvCxnSpPr>
          <p:cNvPr id="487431" name="AutoShape 7">
            <a:extLst>
              <a:ext uri="{FF2B5EF4-FFF2-40B4-BE49-F238E27FC236}">
                <a16:creationId xmlns:a16="http://schemas.microsoft.com/office/drawing/2014/main" id="{104F6C65-1F63-BF02-41AC-ED5FB1A4961F}"/>
              </a:ext>
            </a:extLst>
          </p:cNvPr>
          <p:cNvCxnSpPr>
            <a:cxnSpLocks noChangeShapeType="1"/>
            <a:stCxn id="487428" idx="2"/>
            <a:endCxn id="487427" idx="0"/>
          </p:cNvCxnSpPr>
          <p:nvPr/>
        </p:nvCxnSpPr>
        <p:spPr bwMode="auto">
          <a:xfrm rot="16200000" flipH="1">
            <a:off x="2946400" y="3349625"/>
            <a:ext cx="1727200" cy="533400"/>
          </a:xfrm>
          <a:prstGeom prst="curvedConnector3">
            <a:avLst>
              <a:gd name="adj1" fmla="val 50000"/>
            </a:avLst>
          </a:prstGeom>
          <a:noFill/>
          <a:ln w="381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87432" name="AutoShape 8">
            <a:extLst>
              <a:ext uri="{FF2B5EF4-FFF2-40B4-BE49-F238E27FC236}">
                <a16:creationId xmlns:a16="http://schemas.microsoft.com/office/drawing/2014/main" id="{98A3DF35-FF4A-AFBA-A7EF-4BFF93460010}"/>
              </a:ext>
            </a:extLst>
          </p:cNvPr>
          <p:cNvCxnSpPr>
            <a:cxnSpLocks noChangeShapeType="1"/>
            <a:stCxn id="487429" idx="2"/>
            <a:endCxn id="487427" idx="0"/>
          </p:cNvCxnSpPr>
          <p:nvPr/>
        </p:nvCxnSpPr>
        <p:spPr bwMode="auto">
          <a:xfrm rot="5400000">
            <a:off x="4279900" y="2778125"/>
            <a:ext cx="1498600" cy="1905000"/>
          </a:xfrm>
          <a:prstGeom prst="curvedConnector3">
            <a:avLst>
              <a:gd name="adj1" fmla="val 50000"/>
            </a:avLst>
          </a:prstGeom>
          <a:noFill/>
          <a:ln w="381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87433" name="AutoShape 9">
            <a:extLst>
              <a:ext uri="{FF2B5EF4-FFF2-40B4-BE49-F238E27FC236}">
                <a16:creationId xmlns:a16="http://schemas.microsoft.com/office/drawing/2014/main" id="{A87BF4A5-D4C8-0C74-9615-C10A879A8F85}"/>
              </a:ext>
            </a:extLst>
          </p:cNvPr>
          <p:cNvCxnSpPr>
            <a:cxnSpLocks noChangeShapeType="1"/>
            <a:stCxn id="487430" idx="2"/>
            <a:endCxn id="487427" idx="0"/>
          </p:cNvCxnSpPr>
          <p:nvPr/>
        </p:nvCxnSpPr>
        <p:spPr bwMode="auto">
          <a:xfrm rot="5400000">
            <a:off x="5499100" y="2549525"/>
            <a:ext cx="508000" cy="3352800"/>
          </a:xfrm>
          <a:prstGeom prst="curvedConnector3">
            <a:avLst>
              <a:gd name="adj1" fmla="val 50000"/>
            </a:avLst>
          </a:prstGeom>
          <a:noFill/>
          <a:ln w="381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87436" name="Text Box 12">
            <a:extLst>
              <a:ext uri="{FF2B5EF4-FFF2-40B4-BE49-F238E27FC236}">
                <a16:creationId xmlns:a16="http://schemas.microsoft.com/office/drawing/2014/main" id="{9DD11DCB-7CD1-B5CD-0033-CD1F16FB49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3413125"/>
            <a:ext cx="29718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/>
              <a:t>Can we eliminate this assignment? </a:t>
            </a:r>
          </a:p>
        </p:txBody>
      </p:sp>
      <p:sp>
        <p:nvSpPr>
          <p:cNvPr id="487437" name="Line 13">
            <a:extLst>
              <a:ext uri="{FF2B5EF4-FFF2-40B4-BE49-F238E27FC236}">
                <a16:creationId xmlns:a16="http://schemas.microsoft.com/office/drawing/2014/main" id="{45336EF2-B37E-8B41-490C-A062A2CCDA4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057400" y="2667000"/>
            <a:ext cx="838200" cy="8223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87438" name="Text Box 14">
            <a:extLst>
              <a:ext uri="{FF2B5EF4-FFF2-40B4-BE49-F238E27FC236}">
                <a16:creationId xmlns:a16="http://schemas.microsoft.com/office/drawing/2014/main" id="{9B55ACEC-3527-D6E4-6CA0-BB46F2EAF5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4251325"/>
            <a:ext cx="2971800" cy="161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/>
              <a:t>Do liveness analysis, one can eliminate the assignment </a:t>
            </a:r>
            <a:r>
              <a:rPr lang="en-US" altLang="zh-CN" sz="2000">
                <a:latin typeface="Arial" panose="020B0604020202020204" pitchFamily="34" charset="0"/>
              </a:rPr>
              <a:t>“</a:t>
            </a:r>
            <a:r>
              <a:rPr lang="en-US" altLang="zh-CN" sz="2000"/>
              <a:t>x=v</a:t>
            </a:r>
            <a:r>
              <a:rPr lang="en-US" altLang="zh-CN" sz="2000">
                <a:latin typeface="Arial" panose="020B0604020202020204" pitchFamily="34" charset="0"/>
              </a:rPr>
              <a:t>”</a:t>
            </a:r>
            <a:r>
              <a:rPr lang="en-US" altLang="zh-CN" sz="2000"/>
              <a:t>, if </a:t>
            </a:r>
            <a:r>
              <a:rPr lang="en-US" altLang="zh-CN" sz="2000">
                <a:latin typeface="Arial" panose="020B0604020202020204" pitchFamily="34" charset="0"/>
              </a:rPr>
              <a:t>“</a:t>
            </a:r>
            <a:r>
              <a:rPr lang="en-US" altLang="zh-CN" sz="2000"/>
              <a:t>x</a:t>
            </a:r>
            <a:r>
              <a:rPr lang="en-US" altLang="zh-CN" sz="2000">
                <a:latin typeface="Arial" panose="020B0604020202020204" pitchFamily="34" charset="0"/>
              </a:rPr>
              <a:t>”</a:t>
            </a:r>
            <a:r>
              <a:rPr lang="en-US" altLang="zh-CN" sz="2000"/>
              <a:t> does not live out of this assignment.</a:t>
            </a:r>
          </a:p>
        </p:txBody>
      </p:sp>
      <p:sp>
        <p:nvSpPr>
          <p:cNvPr id="487439" name="Text Box 15">
            <a:extLst>
              <a:ext uri="{FF2B5EF4-FFF2-40B4-BE49-F238E27FC236}">
                <a16:creationId xmlns:a16="http://schemas.microsoft.com/office/drawing/2014/main" id="{9DC25454-B79F-ACCD-F008-EFC47643BF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2800" y="5105400"/>
            <a:ext cx="5334000" cy="176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/>
              <a:t>Must pay special attention toside effects. e.g.:</a:t>
            </a:r>
          </a:p>
          <a:p>
            <a:pPr>
              <a:spcBef>
                <a:spcPct val="50000"/>
              </a:spcBef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void main (){</a:t>
            </a:r>
          </a:p>
          <a:p>
            <a:pPr>
              <a:spcBef>
                <a:spcPct val="50000"/>
              </a:spcBef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x = 1/0;</a:t>
            </a:r>
          </a:p>
          <a:p>
            <a:pPr>
              <a:spcBef>
                <a:spcPct val="50000"/>
              </a:spcBef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7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874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7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4874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7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4874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7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4874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7436" grpId="0"/>
      <p:bldP spid="487438" grpId="0"/>
      <p:bldP spid="487439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9474" name="Rectangle 2">
            <a:extLst>
              <a:ext uri="{FF2B5EF4-FFF2-40B4-BE49-F238E27FC236}">
                <a16:creationId xmlns:a16="http://schemas.microsoft.com/office/drawing/2014/main" id="{2C2092CE-FD1D-F8E0-6CE4-1A03876340D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Common Subexpression Elimination (CSE)</a:t>
            </a:r>
          </a:p>
        </p:txBody>
      </p:sp>
      <p:sp>
        <p:nvSpPr>
          <p:cNvPr id="489475" name="Text Box 3">
            <a:extLst>
              <a:ext uri="{FF2B5EF4-FFF2-40B4-BE49-F238E27FC236}">
                <a16:creationId xmlns:a16="http://schemas.microsoft.com/office/drawing/2014/main" id="{E6D3E2A5-D807-3C22-B04D-FE41C6FE72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2800" y="4479925"/>
            <a:ext cx="1447800" cy="406400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z = a+b</a:t>
            </a:r>
          </a:p>
        </p:txBody>
      </p:sp>
      <p:sp>
        <p:nvSpPr>
          <p:cNvPr id="489476" name="Text Box 4">
            <a:extLst>
              <a:ext uri="{FF2B5EF4-FFF2-40B4-BE49-F238E27FC236}">
                <a16:creationId xmlns:a16="http://schemas.microsoft.com/office/drawing/2014/main" id="{62F6B5AB-2B00-08D3-0729-818518B491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19400" y="2346325"/>
            <a:ext cx="1447800" cy="406400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x = a+b</a:t>
            </a:r>
          </a:p>
        </p:txBody>
      </p:sp>
      <p:sp>
        <p:nvSpPr>
          <p:cNvPr id="489477" name="Text Box 5">
            <a:extLst>
              <a:ext uri="{FF2B5EF4-FFF2-40B4-BE49-F238E27FC236}">
                <a16:creationId xmlns:a16="http://schemas.microsoft.com/office/drawing/2014/main" id="{96F76EA6-78E3-1E20-78A6-27054C5106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57800" y="2574925"/>
            <a:ext cx="1447800" cy="406400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 b="1">
                <a:latin typeface="Courier New" panose="02070309020205020404" pitchFamily="49" charset="0"/>
              </a:rPr>
              <a:t>…</a:t>
            </a:r>
          </a:p>
        </p:txBody>
      </p:sp>
      <p:sp>
        <p:nvSpPr>
          <p:cNvPr id="489478" name="Text Box 6">
            <a:extLst>
              <a:ext uri="{FF2B5EF4-FFF2-40B4-BE49-F238E27FC236}">
                <a16:creationId xmlns:a16="http://schemas.microsoft.com/office/drawing/2014/main" id="{99602CF3-6FE3-F383-A439-F239D032E5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05600" y="3565525"/>
            <a:ext cx="1447800" cy="406400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 b="1">
                <a:latin typeface="Courier New" panose="02070309020205020404" pitchFamily="49" charset="0"/>
              </a:rPr>
              <a:t>…</a:t>
            </a:r>
          </a:p>
        </p:txBody>
      </p:sp>
      <p:cxnSp>
        <p:nvCxnSpPr>
          <p:cNvPr id="489479" name="AutoShape 7">
            <a:extLst>
              <a:ext uri="{FF2B5EF4-FFF2-40B4-BE49-F238E27FC236}">
                <a16:creationId xmlns:a16="http://schemas.microsoft.com/office/drawing/2014/main" id="{3DFCD41F-92F8-0760-BAB3-A63405F7C038}"/>
              </a:ext>
            </a:extLst>
          </p:cNvPr>
          <p:cNvCxnSpPr>
            <a:cxnSpLocks noChangeShapeType="1"/>
            <a:stCxn id="489476" idx="2"/>
            <a:endCxn id="489475" idx="0"/>
          </p:cNvCxnSpPr>
          <p:nvPr/>
        </p:nvCxnSpPr>
        <p:spPr bwMode="auto">
          <a:xfrm rot="16200000" flipH="1">
            <a:off x="2946400" y="3349625"/>
            <a:ext cx="1727200" cy="533400"/>
          </a:xfrm>
          <a:prstGeom prst="curvedConnector3">
            <a:avLst>
              <a:gd name="adj1" fmla="val 50000"/>
            </a:avLst>
          </a:prstGeom>
          <a:noFill/>
          <a:ln w="381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89480" name="AutoShape 8">
            <a:extLst>
              <a:ext uri="{FF2B5EF4-FFF2-40B4-BE49-F238E27FC236}">
                <a16:creationId xmlns:a16="http://schemas.microsoft.com/office/drawing/2014/main" id="{FE6650C3-DE2B-977D-A944-8E164A061D46}"/>
              </a:ext>
            </a:extLst>
          </p:cNvPr>
          <p:cNvCxnSpPr>
            <a:cxnSpLocks noChangeShapeType="1"/>
            <a:stCxn id="489477" idx="2"/>
            <a:endCxn id="489475" idx="0"/>
          </p:cNvCxnSpPr>
          <p:nvPr/>
        </p:nvCxnSpPr>
        <p:spPr bwMode="auto">
          <a:xfrm rot="5400000">
            <a:off x="4279900" y="2778125"/>
            <a:ext cx="1498600" cy="1905000"/>
          </a:xfrm>
          <a:prstGeom prst="curvedConnector3">
            <a:avLst>
              <a:gd name="adj1" fmla="val 50000"/>
            </a:avLst>
          </a:prstGeom>
          <a:noFill/>
          <a:ln w="381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89481" name="AutoShape 9">
            <a:extLst>
              <a:ext uri="{FF2B5EF4-FFF2-40B4-BE49-F238E27FC236}">
                <a16:creationId xmlns:a16="http://schemas.microsoft.com/office/drawing/2014/main" id="{3F944528-659A-CB4D-EDE8-4258A6622C82}"/>
              </a:ext>
            </a:extLst>
          </p:cNvPr>
          <p:cNvCxnSpPr>
            <a:cxnSpLocks noChangeShapeType="1"/>
            <a:stCxn id="489478" idx="2"/>
            <a:endCxn id="489475" idx="0"/>
          </p:cNvCxnSpPr>
          <p:nvPr/>
        </p:nvCxnSpPr>
        <p:spPr bwMode="auto">
          <a:xfrm rot="5400000">
            <a:off x="5499100" y="2549525"/>
            <a:ext cx="508000" cy="3352800"/>
          </a:xfrm>
          <a:prstGeom prst="curvedConnector3">
            <a:avLst>
              <a:gd name="adj1" fmla="val 50000"/>
            </a:avLst>
          </a:prstGeom>
          <a:noFill/>
          <a:ln w="381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89482" name="Text Box 10">
            <a:extLst>
              <a:ext uri="{FF2B5EF4-FFF2-40B4-BE49-F238E27FC236}">
                <a16:creationId xmlns:a16="http://schemas.microsoft.com/office/drawing/2014/main" id="{3605A3EA-F89D-866D-3A81-946FD5CD85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3413125"/>
            <a:ext cx="2971800" cy="2987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/>
              <a:t>Use available expressions analysis to determine whether or not the expression </a:t>
            </a:r>
            <a:r>
              <a:rPr lang="en-US" altLang="zh-CN" sz="2000">
                <a:latin typeface="Arial" panose="020B0604020202020204" pitchFamily="34" charset="0"/>
              </a:rPr>
              <a:t>“</a:t>
            </a:r>
            <a:r>
              <a:rPr lang="en-US" altLang="zh-CN" sz="2000">
                <a:solidFill>
                  <a:schemeClr val="folHlink"/>
                </a:solidFill>
              </a:rPr>
              <a:t>a+b</a:t>
            </a:r>
            <a:r>
              <a:rPr lang="en-US" altLang="zh-CN" sz="2000">
                <a:latin typeface="Arial" panose="020B0604020202020204" pitchFamily="34" charset="0"/>
              </a:rPr>
              <a:t>”</a:t>
            </a:r>
            <a:r>
              <a:rPr lang="en-US" altLang="zh-CN" sz="2000"/>
              <a:t> is available at definition site of </a:t>
            </a:r>
            <a:r>
              <a:rPr lang="en-US" altLang="zh-CN" sz="2000">
                <a:latin typeface="Arial" panose="020B0604020202020204" pitchFamily="34" charset="0"/>
              </a:rPr>
              <a:t>“</a:t>
            </a:r>
            <a:r>
              <a:rPr lang="en-US" altLang="zh-CN" sz="2000"/>
              <a:t>z</a:t>
            </a:r>
            <a:r>
              <a:rPr lang="en-US" altLang="zh-CN" sz="2000">
                <a:latin typeface="Arial" panose="020B0604020202020204" pitchFamily="34" charset="0"/>
              </a:rPr>
              <a:t>”</a:t>
            </a:r>
            <a:r>
              <a:rPr lang="en-US" altLang="zh-CN" sz="2000"/>
              <a:t>.</a:t>
            </a:r>
          </a:p>
          <a:p>
            <a:pPr>
              <a:spcBef>
                <a:spcPct val="50000"/>
              </a:spcBef>
            </a:pPr>
            <a:r>
              <a:rPr lang="en-US" altLang="zh-CN" sz="2000"/>
              <a:t>Use reaching expression analysis to locate calculation sites of </a:t>
            </a:r>
            <a:r>
              <a:rPr lang="en-US" altLang="zh-CN" sz="2000">
                <a:latin typeface="Arial" panose="020B0604020202020204" pitchFamily="34" charset="0"/>
              </a:rPr>
              <a:t>“</a:t>
            </a:r>
            <a:r>
              <a:rPr lang="en-US" altLang="zh-CN" sz="2000">
                <a:solidFill>
                  <a:schemeClr val="folHlink"/>
                </a:solidFill>
              </a:rPr>
              <a:t>a+b</a:t>
            </a:r>
            <a:r>
              <a:rPr lang="en-US" altLang="zh-CN" sz="2000">
                <a:latin typeface="Arial" panose="020B0604020202020204" pitchFamily="34" charset="0"/>
              </a:rPr>
              <a:t>”</a:t>
            </a:r>
            <a:r>
              <a:rPr lang="en-US" altLang="zh-CN" sz="2000"/>
              <a:t>.</a:t>
            </a:r>
          </a:p>
        </p:txBody>
      </p:sp>
      <p:sp>
        <p:nvSpPr>
          <p:cNvPr id="489483" name="Line 11">
            <a:extLst>
              <a:ext uri="{FF2B5EF4-FFF2-40B4-BE49-F238E27FC236}">
                <a16:creationId xmlns:a16="http://schemas.microsoft.com/office/drawing/2014/main" id="{02C3F3CE-1C19-6AE0-CA2E-811C4CF9958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057400" y="2667000"/>
            <a:ext cx="838200" cy="8223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89486" name="Text Box 14">
            <a:extLst>
              <a:ext uri="{FF2B5EF4-FFF2-40B4-BE49-F238E27FC236}">
                <a16:creationId xmlns:a16="http://schemas.microsoft.com/office/drawing/2014/main" id="{957F31B3-6F96-8FFD-CB1E-977373F92C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05400" y="5013325"/>
            <a:ext cx="29718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/>
              <a:t>Can we replace the variable </a:t>
            </a:r>
            <a:r>
              <a:rPr lang="en-US" altLang="zh-CN" sz="2000">
                <a:latin typeface="Arial" panose="020B0604020202020204" pitchFamily="34" charset="0"/>
              </a:rPr>
              <a:t>“</a:t>
            </a:r>
            <a:r>
              <a:rPr lang="en-US" altLang="zh-CN" sz="2000"/>
              <a:t>z</a:t>
            </a:r>
            <a:r>
              <a:rPr lang="en-US" altLang="zh-CN" sz="2000">
                <a:latin typeface="Arial" panose="020B0604020202020204" pitchFamily="34" charset="0"/>
              </a:rPr>
              <a:t>”</a:t>
            </a:r>
            <a:r>
              <a:rPr lang="en-US" altLang="zh-CN" sz="2000"/>
              <a:t> with the variable </a:t>
            </a:r>
            <a:r>
              <a:rPr lang="en-US" altLang="zh-CN" sz="2000">
                <a:latin typeface="Arial" panose="020B0604020202020204" pitchFamily="34" charset="0"/>
              </a:rPr>
              <a:t>“</a:t>
            </a:r>
            <a:r>
              <a:rPr lang="en-US" altLang="zh-CN" sz="2000"/>
              <a:t>x</a:t>
            </a:r>
            <a:r>
              <a:rPr lang="en-US" altLang="zh-CN" sz="2000">
                <a:latin typeface="Arial" panose="020B0604020202020204" pitchFamily="34" charset="0"/>
              </a:rPr>
              <a:t>”</a:t>
            </a:r>
            <a:r>
              <a:rPr lang="en-US" altLang="zh-CN" sz="2000"/>
              <a:t>?</a:t>
            </a:r>
          </a:p>
        </p:txBody>
      </p:sp>
      <p:sp>
        <p:nvSpPr>
          <p:cNvPr id="489487" name="Line 15">
            <a:extLst>
              <a:ext uri="{FF2B5EF4-FFF2-40B4-BE49-F238E27FC236}">
                <a16:creationId xmlns:a16="http://schemas.microsoft.com/office/drawing/2014/main" id="{50AC603B-AD1C-4E44-4246-07CF29BC6480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267200" y="4784725"/>
            <a:ext cx="9144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9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894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9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4894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9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4894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9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489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9482" grpId="0"/>
      <p:bldP spid="489486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0498" name="Rectangle 2">
            <a:extLst>
              <a:ext uri="{FF2B5EF4-FFF2-40B4-BE49-F238E27FC236}">
                <a16:creationId xmlns:a16="http://schemas.microsoft.com/office/drawing/2014/main" id="{D10E700E-35EB-239D-F84E-4AF1A8EE461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Common Subexpression Elimination (CSE)</a:t>
            </a:r>
          </a:p>
        </p:txBody>
      </p:sp>
      <p:sp>
        <p:nvSpPr>
          <p:cNvPr id="490499" name="Text Box 3">
            <a:extLst>
              <a:ext uri="{FF2B5EF4-FFF2-40B4-BE49-F238E27FC236}">
                <a16:creationId xmlns:a16="http://schemas.microsoft.com/office/drawing/2014/main" id="{B1703E4E-493D-C044-2D42-499625043A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2800" y="4479925"/>
            <a:ext cx="1447800" cy="406400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z = t</a:t>
            </a:r>
          </a:p>
        </p:txBody>
      </p:sp>
      <p:sp>
        <p:nvSpPr>
          <p:cNvPr id="490500" name="Text Box 4">
            <a:extLst>
              <a:ext uri="{FF2B5EF4-FFF2-40B4-BE49-F238E27FC236}">
                <a16:creationId xmlns:a16="http://schemas.microsoft.com/office/drawing/2014/main" id="{0BE7D80A-6068-823A-58D6-6016FA0F5E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19400" y="2346325"/>
            <a:ext cx="1447800" cy="863600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t = a+b</a:t>
            </a:r>
          </a:p>
          <a:p>
            <a:pPr>
              <a:spcBef>
                <a:spcPct val="50000"/>
              </a:spcBef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x = t</a:t>
            </a:r>
          </a:p>
        </p:txBody>
      </p:sp>
      <p:sp>
        <p:nvSpPr>
          <p:cNvPr id="490501" name="Text Box 5">
            <a:extLst>
              <a:ext uri="{FF2B5EF4-FFF2-40B4-BE49-F238E27FC236}">
                <a16:creationId xmlns:a16="http://schemas.microsoft.com/office/drawing/2014/main" id="{9463F1E1-F1A4-810E-496D-3A7697A1B1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57800" y="2574925"/>
            <a:ext cx="1447800" cy="863600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t = a+b</a:t>
            </a:r>
          </a:p>
          <a:p>
            <a:pPr>
              <a:spcBef>
                <a:spcPct val="50000"/>
              </a:spcBef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k = t</a:t>
            </a:r>
          </a:p>
        </p:txBody>
      </p:sp>
      <p:sp>
        <p:nvSpPr>
          <p:cNvPr id="490502" name="Text Box 6">
            <a:extLst>
              <a:ext uri="{FF2B5EF4-FFF2-40B4-BE49-F238E27FC236}">
                <a16:creationId xmlns:a16="http://schemas.microsoft.com/office/drawing/2014/main" id="{CEE6313A-3191-F06C-3E27-AE056BCCFB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10400" y="3048000"/>
            <a:ext cx="1447800" cy="863600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h = a+b</a:t>
            </a:r>
          </a:p>
          <a:p>
            <a:pPr>
              <a:spcBef>
                <a:spcPct val="50000"/>
              </a:spcBef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t = h</a:t>
            </a:r>
          </a:p>
        </p:txBody>
      </p:sp>
      <p:cxnSp>
        <p:nvCxnSpPr>
          <p:cNvPr id="490503" name="AutoShape 7">
            <a:extLst>
              <a:ext uri="{FF2B5EF4-FFF2-40B4-BE49-F238E27FC236}">
                <a16:creationId xmlns:a16="http://schemas.microsoft.com/office/drawing/2014/main" id="{CF591AD7-060C-32CA-3649-91DEF96B0AB4}"/>
              </a:ext>
            </a:extLst>
          </p:cNvPr>
          <p:cNvCxnSpPr>
            <a:cxnSpLocks noChangeShapeType="1"/>
            <a:stCxn id="490500" idx="2"/>
            <a:endCxn id="490499" idx="0"/>
          </p:cNvCxnSpPr>
          <p:nvPr/>
        </p:nvCxnSpPr>
        <p:spPr bwMode="auto">
          <a:xfrm rot="16200000" flipH="1">
            <a:off x="3175000" y="3578225"/>
            <a:ext cx="1270000" cy="533400"/>
          </a:xfrm>
          <a:prstGeom prst="curvedConnector3">
            <a:avLst>
              <a:gd name="adj1" fmla="val 50000"/>
            </a:avLst>
          </a:prstGeom>
          <a:noFill/>
          <a:ln w="381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90504" name="AutoShape 8">
            <a:extLst>
              <a:ext uri="{FF2B5EF4-FFF2-40B4-BE49-F238E27FC236}">
                <a16:creationId xmlns:a16="http://schemas.microsoft.com/office/drawing/2014/main" id="{CF40447D-34EA-419C-B037-816C2BA9484E}"/>
              </a:ext>
            </a:extLst>
          </p:cNvPr>
          <p:cNvCxnSpPr>
            <a:cxnSpLocks noChangeShapeType="1"/>
            <a:stCxn id="490501" idx="2"/>
            <a:endCxn id="490499" idx="0"/>
          </p:cNvCxnSpPr>
          <p:nvPr/>
        </p:nvCxnSpPr>
        <p:spPr bwMode="auto">
          <a:xfrm rot="5400000">
            <a:off x="4508500" y="3006725"/>
            <a:ext cx="1041400" cy="1905000"/>
          </a:xfrm>
          <a:prstGeom prst="curvedConnector3">
            <a:avLst>
              <a:gd name="adj1" fmla="val 50000"/>
            </a:avLst>
          </a:prstGeom>
          <a:noFill/>
          <a:ln w="381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90505" name="AutoShape 9">
            <a:extLst>
              <a:ext uri="{FF2B5EF4-FFF2-40B4-BE49-F238E27FC236}">
                <a16:creationId xmlns:a16="http://schemas.microsoft.com/office/drawing/2014/main" id="{E66AEA80-4AF6-3578-1E9E-A6F3938A968C}"/>
              </a:ext>
            </a:extLst>
          </p:cNvPr>
          <p:cNvCxnSpPr>
            <a:cxnSpLocks noChangeShapeType="1"/>
            <a:stCxn id="490502" idx="2"/>
            <a:endCxn id="490499" idx="0"/>
          </p:cNvCxnSpPr>
          <p:nvPr/>
        </p:nvCxnSpPr>
        <p:spPr bwMode="auto">
          <a:xfrm rot="5400000">
            <a:off x="5621337" y="2366963"/>
            <a:ext cx="568325" cy="3657600"/>
          </a:xfrm>
          <a:prstGeom prst="curvedConnector3">
            <a:avLst>
              <a:gd name="adj1" fmla="val 50000"/>
            </a:avLst>
          </a:prstGeom>
          <a:noFill/>
          <a:ln w="381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90506" name="Text Box 10">
            <a:extLst>
              <a:ext uri="{FF2B5EF4-FFF2-40B4-BE49-F238E27FC236}">
                <a16:creationId xmlns:a16="http://schemas.microsoft.com/office/drawing/2014/main" id="{CEE72926-4A7F-5ABA-59FA-26F5ABBAC9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3413125"/>
            <a:ext cx="2971800" cy="1463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>
                <a:solidFill>
                  <a:schemeClr val="folHlink"/>
                </a:solidFill>
              </a:rPr>
              <a:t>t</a:t>
            </a:r>
            <a:r>
              <a:rPr lang="en-US" altLang="zh-CN" sz="2000"/>
              <a:t> is a fresh variable.</a:t>
            </a:r>
          </a:p>
          <a:p>
            <a:pPr>
              <a:spcBef>
                <a:spcPct val="50000"/>
              </a:spcBef>
            </a:pPr>
            <a:r>
              <a:rPr lang="en-US" altLang="zh-CN" sz="2000"/>
              <a:t>Similar code rewriting for other predecessor blocks.</a:t>
            </a:r>
          </a:p>
        </p:txBody>
      </p:sp>
      <p:sp>
        <p:nvSpPr>
          <p:cNvPr id="490507" name="Line 11">
            <a:extLst>
              <a:ext uri="{FF2B5EF4-FFF2-40B4-BE49-F238E27FC236}">
                <a16:creationId xmlns:a16="http://schemas.microsoft.com/office/drawing/2014/main" id="{F348184F-0809-1778-32D0-DD8F9E8E775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057400" y="2667000"/>
            <a:ext cx="838200" cy="8223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90508" name="Text Box 12">
            <a:extLst>
              <a:ext uri="{FF2B5EF4-FFF2-40B4-BE49-F238E27FC236}">
                <a16:creationId xmlns:a16="http://schemas.microsoft.com/office/drawing/2014/main" id="{EAF838D0-9452-241B-AD95-5EE11F1596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05400" y="5013325"/>
            <a:ext cx="29718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/>
              <a:t>Can we replace this </a:t>
            </a:r>
            <a:r>
              <a:rPr lang="en-US" altLang="zh-CN" sz="2000">
                <a:latin typeface="Arial" panose="020B0604020202020204" pitchFamily="34" charset="0"/>
              </a:rPr>
              <a:t>“</a:t>
            </a:r>
            <a:r>
              <a:rPr lang="en-US" altLang="zh-CN" sz="2000"/>
              <a:t>z</a:t>
            </a:r>
            <a:r>
              <a:rPr lang="en-US" altLang="zh-CN" sz="2000">
                <a:latin typeface="Arial" panose="020B0604020202020204" pitchFamily="34" charset="0"/>
              </a:rPr>
              <a:t>”</a:t>
            </a:r>
            <a:r>
              <a:rPr lang="en-US" altLang="zh-CN" sz="2000"/>
              <a:t> with </a:t>
            </a:r>
            <a:r>
              <a:rPr lang="en-US" altLang="zh-CN" sz="2000">
                <a:latin typeface="Arial" panose="020B0604020202020204" pitchFamily="34" charset="0"/>
              </a:rPr>
              <a:t>“</a:t>
            </a:r>
            <a:r>
              <a:rPr lang="en-US" altLang="zh-CN" sz="2000"/>
              <a:t>x</a:t>
            </a:r>
            <a:r>
              <a:rPr lang="en-US" altLang="zh-CN" sz="2000">
                <a:latin typeface="Arial" panose="020B0604020202020204" pitchFamily="34" charset="0"/>
              </a:rPr>
              <a:t>”</a:t>
            </a:r>
            <a:r>
              <a:rPr lang="en-US" altLang="zh-CN" sz="2000"/>
              <a:t>?</a:t>
            </a:r>
          </a:p>
        </p:txBody>
      </p:sp>
      <p:sp>
        <p:nvSpPr>
          <p:cNvPr id="490509" name="Line 13">
            <a:extLst>
              <a:ext uri="{FF2B5EF4-FFF2-40B4-BE49-F238E27FC236}">
                <a16:creationId xmlns:a16="http://schemas.microsoft.com/office/drawing/2014/main" id="{42111464-540F-F938-F09E-62FC9B0712CC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267200" y="4784725"/>
            <a:ext cx="9144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7490" name="Rectangle 2">
            <a:extLst>
              <a:ext uri="{FF2B5EF4-FFF2-40B4-BE49-F238E27FC236}">
                <a16:creationId xmlns:a16="http://schemas.microsoft.com/office/drawing/2014/main" id="{AD2F65FA-9A8B-FFEE-CCB5-2A77ECC8676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Optimizations</a:t>
            </a:r>
          </a:p>
        </p:txBody>
      </p:sp>
      <p:sp>
        <p:nvSpPr>
          <p:cNvPr id="447491" name="Rectangle 3">
            <a:extLst>
              <a:ext uri="{FF2B5EF4-FFF2-40B4-BE49-F238E27FC236}">
                <a16:creationId xmlns:a16="http://schemas.microsoft.com/office/drawing/2014/main" id="{C471CFDB-FCD7-91D8-6168-7C6879C57B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7400" y="1981200"/>
            <a:ext cx="5029200" cy="4800600"/>
          </a:xfrm>
          <a:prstGeom prst="rect">
            <a:avLst/>
          </a:prstGeom>
          <a:solidFill>
            <a:srgbClr val="FFCC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zh-CN" altLang="en-US"/>
          </a:p>
        </p:txBody>
      </p:sp>
      <p:sp>
        <p:nvSpPr>
          <p:cNvPr id="447492" name="AutoShape 4">
            <a:extLst>
              <a:ext uri="{FF2B5EF4-FFF2-40B4-BE49-F238E27FC236}">
                <a16:creationId xmlns:a16="http://schemas.microsoft.com/office/drawing/2014/main" id="{001EB064-6AF0-97B3-32D1-D36332AFE7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2209800"/>
            <a:ext cx="1295400" cy="908050"/>
          </a:xfrm>
          <a:prstGeom prst="flowChartMultidocumen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 eaLnBrk="0" hangingPunct="0">
              <a:spcBef>
                <a:spcPct val="50000"/>
              </a:spcBef>
            </a:pPr>
            <a:r>
              <a:rPr lang="en-US" altLang="zh-CN" sz="2000">
                <a:latin typeface="Verdana" panose="020B0604030504040204" pitchFamily="34" charset="0"/>
              </a:rPr>
              <a:t>AST</a:t>
            </a:r>
          </a:p>
        </p:txBody>
      </p:sp>
      <p:sp>
        <p:nvSpPr>
          <p:cNvPr id="447493" name="AutoShape 5">
            <a:extLst>
              <a:ext uri="{FF2B5EF4-FFF2-40B4-BE49-F238E27FC236}">
                <a16:creationId xmlns:a16="http://schemas.microsoft.com/office/drawing/2014/main" id="{C36A1527-7E7E-7184-B021-C09C21D20B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67000" y="2133600"/>
            <a:ext cx="1676400" cy="1066800"/>
          </a:xfrm>
          <a:prstGeom prst="flowChartProcess">
            <a:avLst/>
          </a:prstGeom>
          <a:solidFill>
            <a:srgbClr val="CCFFCC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 eaLnBrk="0" hangingPunct="0">
              <a:spcBef>
                <a:spcPct val="50000"/>
              </a:spcBef>
            </a:pPr>
            <a:r>
              <a:rPr lang="en-US" altLang="zh-CN" sz="2000">
                <a:latin typeface="Verdana" panose="020B0604030504040204" pitchFamily="34" charset="0"/>
              </a:rPr>
              <a:t>translation</a:t>
            </a:r>
          </a:p>
        </p:txBody>
      </p:sp>
      <p:cxnSp>
        <p:nvCxnSpPr>
          <p:cNvPr id="447494" name="AutoShape 6">
            <a:extLst>
              <a:ext uri="{FF2B5EF4-FFF2-40B4-BE49-F238E27FC236}">
                <a16:creationId xmlns:a16="http://schemas.microsoft.com/office/drawing/2014/main" id="{F6111A55-FDB8-D2AB-4D1A-292A4B310A11}"/>
              </a:ext>
            </a:extLst>
          </p:cNvPr>
          <p:cNvCxnSpPr>
            <a:cxnSpLocks noChangeShapeType="1"/>
            <a:stCxn id="447492" idx="3"/>
            <a:endCxn id="447493" idx="1"/>
          </p:cNvCxnSpPr>
          <p:nvPr/>
        </p:nvCxnSpPr>
        <p:spPr bwMode="auto">
          <a:xfrm>
            <a:off x="1676400" y="2663825"/>
            <a:ext cx="990600" cy="317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47495" name="AutoShape 7">
            <a:extLst>
              <a:ext uri="{FF2B5EF4-FFF2-40B4-BE49-F238E27FC236}">
                <a16:creationId xmlns:a16="http://schemas.microsoft.com/office/drawing/2014/main" id="{E28ADC2E-9FEA-AB2A-436C-2C3B2E2D90A0}"/>
              </a:ext>
            </a:extLst>
          </p:cNvPr>
          <p:cNvCxnSpPr>
            <a:cxnSpLocks noChangeShapeType="1"/>
            <a:endCxn id="447504" idx="1"/>
          </p:cNvCxnSpPr>
          <p:nvPr/>
        </p:nvCxnSpPr>
        <p:spPr bwMode="auto">
          <a:xfrm>
            <a:off x="4191000" y="4267200"/>
            <a:ext cx="609600" cy="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47496" name="AutoShape 8">
            <a:extLst>
              <a:ext uri="{FF2B5EF4-FFF2-40B4-BE49-F238E27FC236}">
                <a16:creationId xmlns:a16="http://schemas.microsoft.com/office/drawing/2014/main" id="{FD0C0E55-7F8F-923A-D94E-100522A11C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24400" y="2362200"/>
            <a:ext cx="1219200" cy="609600"/>
          </a:xfrm>
          <a:prstGeom prst="flowChartMultidocumen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 eaLnBrk="0" hangingPunct="0">
              <a:spcBef>
                <a:spcPct val="50000"/>
              </a:spcBef>
            </a:pPr>
            <a:r>
              <a:rPr lang="en-US" altLang="zh-CN" sz="2000">
                <a:latin typeface="Verdana" panose="020B0604030504040204" pitchFamily="34" charset="0"/>
              </a:rPr>
              <a:t>IR1</a:t>
            </a:r>
          </a:p>
        </p:txBody>
      </p:sp>
      <p:cxnSp>
        <p:nvCxnSpPr>
          <p:cNvPr id="447497" name="AutoShape 9">
            <a:extLst>
              <a:ext uri="{FF2B5EF4-FFF2-40B4-BE49-F238E27FC236}">
                <a16:creationId xmlns:a16="http://schemas.microsoft.com/office/drawing/2014/main" id="{9787BEF8-C291-596D-EABB-CF77B28DB334}"/>
              </a:ext>
            </a:extLst>
          </p:cNvPr>
          <p:cNvCxnSpPr>
            <a:cxnSpLocks noChangeShapeType="1"/>
            <a:stCxn id="447493" idx="3"/>
            <a:endCxn id="447496" idx="1"/>
          </p:cNvCxnSpPr>
          <p:nvPr/>
        </p:nvCxnSpPr>
        <p:spPr bwMode="auto">
          <a:xfrm>
            <a:off x="4343400" y="2667000"/>
            <a:ext cx="381000" cy="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47498" name="AutoShape 10">
            <a:extLst>
              <a:ext uri="{FF2B5EF4-FFF2-40B4-BE49-F238E27FC236}">
                <a16:creationId xmlns:a16="http://schemas.microsoft.com/office/drawing/2014/main" id="{CFCC2DF9-BDB2-4A1C-AA5A-6096C15AD8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67600" y="5486400"/>
            <a:ext cx="1143000" cy="609600"/>
          </a:xfrm>
          <a:prstGeom prst="flowChartMultidocumen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 eaLnBrk="0" hangingPunct="0">
              <a:spcBef>
                <a:spcPct val="50000"/>
              </a:spcBef>
            </a:pPr>
            <a:r>
              <a:rPr lang="en-US" altLang="zh-CN" sz="2000">
                <a:latin typeface="Verdana" panose="020B0604030504040204" pitchFamily="34" charset="0"/>
              </a:rPr>
              <a:t>asm</a:t>
            </a:r>
          </a:p>
        </p:txBody>
      </p:sp>
      <p:cxnSp>
        <p:nvCxnSpPr>
          <p:cNvPr id="447499" name="AutoShape 11">
            <a:extLst>
              <a:ext uri="{FF2B5EF4-FFF2-40B4-BE49-F238E27FC236}">
                <a16:creationId xmlns:a16="http://schemas.microsoft.com/office/drawing/2014/main" id="{388D6179-5BDA-F145-FEB6-D2FBFCA5CC3F}"/>
              </a:ext>
            </a:extLst>
          </p:cNvPr>
          <p:cNvCxnSpPr>
            <a:cxnSpLocks noChangeShapeType="1"/>
            <a:stCxn id="447500" idx="3"/>
            <a:endCxn id="447498" idx="1"/>
          </p:cNvCxnSpPr>
          <p:nvPr/>
        </p:nvCxnSpPr>
        <p:spPr bwMode="auto">
          <a:xfrm>
            <a:off x="4267200" y="5791200"/>
            <a:ext cx="3200400" cy="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47500" name="AutoShape 12">
            <a:extLst>
              <a:ext uri="{FF2B5EF4-FFF2-40B4-BE49-F238E27FC236}">
                <a16:creationId xmlns:a16="http://schemas.microsoft.com/office/drawing/2014/main" id="{FC02C5CE-AC25-E368-AF9A-19063CA9F9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67000" y="5257800"/>
            <a:ext cx="1600200" cy="1066800"/>
          </a:xfrm>
          <a:prstGeom prst="flowChartProcess">
            <a:avLst/>
          </a:prstGeom>
          <a:solidFill>
            <a:srgbClr val="CCFFCC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 eaLnBrk="0" hangingPunct="0">
              <a:spcBef>
                <a:spcPct val="50000"/>
              </a:spcBef>
            </a:pPr>
            <a:r>
              <a:rPr lang="en-US" altLang="zh-CN" sz="2000">
                <a:latin typeface="Verdana" panose="020B0604030504040204" pitchFamily="34" charset="0"/>
              </a:rPr>
              <a:t>other IR and translation</a:t>
            </a:r>
          </a:p>
        </p:txBody>
      </p:sp>
      <p:cxnSp>
        <p:nvCxnSpPr>
          <p:cNvPr id="447501" name="AutoShape 13">
            <a:extLst>
              <a:ext uri="{FF2B5EF4-FFF2-40B4-BE49-F238E27FC236}">
                <a16:creationId xmlns:a16="http://schemas.microsoft.com/office/drawing/2014/main" id="{0F338ADD-4151-6D81-0C80-EF71AAC8D07F}"/>
              </a:ext>
            </a:extLst>
          </p:cNvPr>
          <p:cNvCxnSpPr>
            <a:cxnSpLocks noChangeShapeType="1"/>
            <a:stCxn id="447496" idx="3"/>
          </p:cNvCxnSpPr>
          <p:nvPr/>
        </p:nvCxnSpPr>
        <p:spPr bwMode="auto">
          <a:xfrm flipH="1">
            <a:off x="3581400" y="2667000"/>
            <a:ext cx="2362200" cy="1066800"/>
          </a:xfrm>
          <a:prstGeom prst="bentConnector4">
            <a:avLst>
              <a:gd name="adj1" fmla="val -9676"/>
              <a:gd name="adj2" fmla="val 64287"/>
            </a:avLst>
          </a:prstGeom>
          <a:noFill/>
          <a:ln w="25400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47502" name="AutoShape 14">
            <a:extLst>
              <a:ext uri="{FF2B5EF4-FFF2-40B4-BE49-F238E27FC236}">
                <a16:creationId xmlns:a16="http://schemas.microsoft.com/office/drawing/2014/main" id="{725D7227-D75A-D360-F658-FF76FC700E11}"/>
              </a:ext>
            </a:extLst>
          </p:cNvPr>
          <p:cNvCxnSpPr>
            <a:cxnSpLocks noChangeShapeType="1"/>
            <a:stCxn id="447504" idx="3"/>
            <a:endCxn id="447500" idx="0"/>
          </p:cNvCxnSpPr>
          <p:nvPr/>
        </p:nvCxnSpPr>
        <p:spPr bwMode="auto">
          <a:xfrm flipH="1">
            <a:off x="3467100" y="4267200"/>
            <a:ext cx="2552700" cy="990600"/>
          </a:xfrm>
          <a:prstGeom prst="bentConnector4">
            <a:avLst>
              <a:gd name="adj1" fmla="val -8954"/>
              <a:gd name="adj2" fmla="val 65384"/>
            </a:avLst>
          </a:prstGeom>
          <a:noFill/>
          <a:ln w="25400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47503" name="AutoShape 15">
            <a:extLst>
              <a:ext uri="{FF2B5EF4-FFF2-40B4-BE49-F238E27FC236}">
                <a16:creationId xmlns:a16="http://schemas.microsoft.com/office/drawing/2014/main" id="{072B837C-6F14-8160-3879-CEE94B95DC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67000" y="3733800"/>
            <a:ext cx="1676400" cy="1066800"/>
          </a:xfrm>
          <a:prstGeom prst="flowChartProcess">
            <a:avLst/>
          </a:prstGeom>
          <a:solidFill>
            <a:srgbClr val="CCFFCC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 eaLnBrk="0" hangingPunct="0">
              <a:spcBef>
                <a:spcPct val="50000"/>
              </a:spcBef>
            </a:pPr>
            <a:r>
              <a:rPr lang="en-US" altLang="zh-CN" sz="2000">
                <a:latin typeface="Verdana" panose="020B0604030504040204" pitchFamily="34" charset="0"/>
              </a:rPr>
              <a:t>translation</a:t>
            </a:r>
          </a:p>
        </p:txBody>
      </p:sp>
      <p:sp>
        <p:nvSpPr>
          <p:cNvPr id="447504" name="AutoShape 16">
            <a:extLst>
              <a:ext uri="{FF2B5EF4-FFF2-40B4-BE49-F238E27FC236}">
                <a16:creationId xmlns:a16="http://schemas.microsoft.com/office/drawing/2014/main" id="{74B6487D-6AAF-4B00-5E4E-A2DF90C8AC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00600" y="3962400"/>
            <a:ext cx="1219200" cy="609600"/>
          </a:xfrm>
          <a:prstGeom prst="flowChartMultidocumen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 eaLnBrk="0" hangingPunct="0">
              <a:spcBef>
                <a:spcPct val="50000"/>
              </a:spcBef>
            </a:pPr>
            <a:r>
              <a:rPr lang="en-US" altLang="zh-CN" sz="2000">
                <a:latin typeface="Verdana" panose="020B0604030504040204" pitchFamily="34" charset="0"/>
              </a:rPr>
              <a:t>IR2</a:t>
            </a:r>
          </a:p>
        </p:txBody>
      </p:sp>
      <p:sp>
        <p:nvSpPr>
          <p:cNvPr id="447506" name="Freeform 18">
            <a:extLst>
              <a:ext uri="{FF2B5EF4-FFF2-40B4-BE49-F238E27FC236}">
                <a16:creationId xmlns:a16="http://schemas.microsoft.com/office/drawing/2014/main" id="{112D250A-4E04-C513-F68B-B0CDC9655C93}"/>
              </a:ext>
            </a:extLst>
          </p:cNvPr>
          <p:cNvSpPr>
            <a:spLocks/>
          </p:cNvSpPr>
          <p:nvPr/>
        </p:nvSpPr>
        <p:spPr bwMode="auto">
          <a:xfrm>
            <a:off x="5334000" y="3429000"/>
            <a:ext cx="1130300" cy="685800"/>
          </a:xfrm>
          <a:custGeom>
            <a:avLst/>
            <a:gdLst>
              <a:gd name="T0" fmla="*/ 104 w 712"/>
              <a:gd name="T1" fmla="*/ 384 h 488"/>
              <a:gd name="T2" fmla="*/ 56 w 712"/>
              <a:gd name="T3" fmla="*/ 144 h 488"/>
              <a:gd name="T4" fmla="*/ 440 w 712"/>
              <a:gd name="T5" fmla="*/ 0 h 488"/>
              <a:gd name="T6" fmla="*/ 680 w 712"/>
              <a:gd name="T7" fmla="*/ 144 h 488"/>
              <a:gd name="T8" fmla="*/ 632 w 712"/>
              <a:gd name="T9" fmla="*/ 432 h 488"/>
              <a:gd name="T10" fmla="*/ 440 w 712"/>
              <a:gd name="T11" fmla="*/ 480 h 488"/>
              <a:gd name="T12" fmla="*/ 488 w 712"/>
              <a:gd name="T13" fmla="*/ 480 h 4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712" h="488">
                <a:moveTo>
                  <a:pt x="104" y="384"/>
                </a:moveTo>
                <a:cubicBezTo>
                  <a:pt x="52" y="296"/>
                  <a:pt x="0" y="208"/>
                  <a:pt x="56" y="144"/>
                </a:cubicBezTo>
                <a:cubicBezTo>
                  <a:pt x="112" y="80"/>
                  <a:pt x="336" y="0"/>
                  <a:pt x="440" y="0"/>
                </a:cubicBezTo>
                <a:cubicBezTo>
                  <a:pt x="544" y="0"/>
                  <a:pt x="648" y="72"/>
                  <a:pt x="680" y="144"/>
                </a:cubicBezTo>
                <a:cubicBezTo>
                  <a:pt x="712" y="216"/>
                  <a:pt x="672" y="376"/>
                  <a:pt x="632" y="432"/>
                </a:cubicBezTo>
                <a:cubicBezTo>
                  <a:pt x="592" y="488"/>
                  <a:pt x="464" y="472"/>
                  <a:pt x="440" y="480"/>
                </a:cubicBezTo>
                <a:cubicBezTo>
                  <a:pt x="416" y="488"/>
                  <a:pt x="452" y="484"/>
                  <a:pt x="488" y="480"/>
                </a:cubicBezTo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47507" name="Freeform 19">
            <a:extLst>
              <a:ext uri="{FF2B5EF4-FFF2-40B4-BE49-F238E27FC236}">
                <a16:creationId xmlns:a16="http://schemas.microsoft.com/office/drawing/2014/main" id="{64FBC2B0-3810-61C7-2A4A-CAE2AB602104}"/>
              </a:ext>
            </a:extLst>
          </p:cNvPr>
          <p:cNvSpPr>
            <a:spLocks/>
          </p:cNvSpPr>
          <p:nvPr/>
        </p:nvSpPr>
        <p:spPr bwMode="auto">
          <a:xfrm>
            <a:off x="5257800" y="1828800"/>
            <a:ext cx="1130300" cy="685800"/>
          </a:xfrm>
          <a:custGeom>
            <a:avLst/>
            <a:gdLst>
              <a:gd name="T0" fmla="*/ 104 w 712"/>
              <a:gd name="T1" fmla="*/ 384 h 488"/>
              <a:gd name="T2" fmla="*/ 56 w 712"/>
              <a:gd name="T3" fmla="*/ 144 h 488"/>
              <a:gd name="T4" fmla="*/ 440 w 712"/>
              <a:gd name="T5" fmla="*/ 0 h 488"/>
              <a:gd name="T6" fmla="*/ 680 w 712"/>
              <a:gd name="T7" fmla="*/ 144 h 488"/>
              <a:gd name="T8" fmla="*/ 632 w 712"/>
              <a:gd name="T9" fmla="*/ 432 h 488"/>
              <a:gd name="T10" fmla="*/ 440 w 712"/>
              <a:gd name="T11" fmla="*/ 480 h 488"/>
              <a:gd name="T12" fmla="*/ 488 w 712"/>
              <a:gd name="T13" fmla="*/ 480 h 4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712" h="488">
                <a:moveTo>
                  <a:pt x="104" y="384"/>
                </a:moveTo>
                <a:cubicBezTo>
                  <a:pt x="52" y="296"/>
                  <a:pt x="0" y="208"/>
                  <a:pt x="56" y="144"/>
                </a:cubicBezTo>
                <a:cubicBezTo>
                  <a:pt x="112" y="80"/>
                  <a:pt x="336" y="0"/>
                  <a:pt x="440" y="0"/>
                </a:cubicBezTo>
                <a:cubicBezTo>
                  <a:pt x="544" y="0"/>
                  <a:pt x="648" y="72"/>
                  <a:pt x="680" y="144"/>
                </a:cubicBezTo>
                <a:cubicBezTo>
                  <a:pt x="712" y="216"/>
                  <a:pt x="672" y="376"/>
                  <a:pt x="632" y="432"/>
                </a:cubicBezTo>
                <a:cubicBezTo>
                  <a:pt x="592" y="488"/>
                  <a:pt x="464" y="472"/>
                  <a:pt x="440" y="480"/>
                </a:cubicBezTo>
                <a:cubicBezTo>
                  <a:pt x="416" y="488"/>
                  <a:pt x="452" y="484"/>
                  <a:pt x="488" y="480"/>
                </a:cubicBezTo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47509" name="AutoShape 21">
            <a:extLst>
              <a:ext uri="{FF2B5EF4-FFF2-40B4-BE49-F238E27FC236}">
                <a16:creationId xmlns:a16="http://schemas.microsoft.com/office/drawing/2014/main" id="{D0A0A5B4-2B91-8822-31D9-E044A8D5D7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77000" y="3429000"/>
            <a:ext cx="838200" cy="533400"/>
          </a:xfrm>
          <a:prstGeom prst="flowChartProcess">
            <a:avLst/>
          </a:prstGeom>
          <a:solidFill>
            <a:schemeClr val="accent2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 eaLnBrk="0" hangingPunct="0">
              <a:spcBef>
                <a:spcPct val="50000"/>
              </a:spcBef>
            </a:pPr>
            <a:r>
              <a:rPr lang="en-US" altLang="zh-CN" sz="2000">
                <a:latin typeface="Verdana" panose="020B0604030504040204" pitchFamily="34" charset="0"/>
              </a:rPr>
              <a:t>opt</a:t>
            </a:r>
          </a:p>
        </p:txBody>
      </p:sp>
      <p:sp>
        <p:nvSpPr>
          <p:cNvPr id="447511" name="AutoShape 23">
            <a:extLst>
              <a:ext uri="{FF2B5EF4-FFF2-40B4-BE49-F238E27FC236}">
                <a16:creationId xmlns:a16="http://schemas.microsoft.com/office/drawing/2014/main" id="{24A684DD-DA98-A1CD-08AD-896476C94B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00800" y="1828800"/>
            <a:ext cx="838200" cy="533400"/>
          </a:xfrm>
          <a:prstGeom prst="flowChartProcess">
            <a:avLst/>
          </a:prstGeom>
          <a:solidFill>
            <a:schemeClr val="accent2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 eaLnBrk="0" hangingPunct="0">
              <a:spcBef>
                <a:spcPct val="50000"/>
              </a:spcBef>
            </a:pPr>
            <a:r>
              <a:rPr lang="en-US" altLang="zh-CN" sz="2000">
                <a:latin typeface="Verdana" panose="020B0604030504040204" pitchFamily="34" charset="0"/>
              </a:rPr>
              <a:t>opt</a:t>
            </a:r>
          </a:p>
        </p:txBody>
      </p:sp>
      <p:sp>
        <p:nvSpPr>
          <p:cNvPr id="447512" name="Freeform 24">
            <a:extLst>
              <a:ext uri="{FF2B5EF4-FFF2-40B4-BE49-F238E27FC236}">
                <a16:creationId xmlns:a16="http://schemas.microsoft.com/office/drawing/2014/main" id="{783A915E-66D7-20CF-0D8A-53007D2C4E87}"/>
              </a:ext>
            </a:extLst>
          </p:cNvPr>
          <p:cNvSpPr>
            <a:spLocks/>
          </p:cNvSpPr>
          <p:nvPr/>
        </p:nvSpPr>
        <p:spPr bwMode="auto">
          <a:xfrm>
            <a:off x="762000" y="1828800"/>
            <a:ext cx="1130300" cy="685800"/>
          </a:xfrm>
          <a:custGeom>
            <a:avLst/>
            <a:gdLst>
              <a:gd name="T0" fmla="*/ 104 w 712"/>
              <a:gd name="T1" fmla="*/ 384 h 488"/>
              <a:gd name="T2" fmla="*/ 56 w 712"/>
              <a:gd name="T3" fmla="*/ 144 h 488"/>
              <a:gd name="T4" fmla="*/ 440 w 712"/>
              <a:gd name="T5" fmla="*/ 0 h 488"/>
              <a:gd name="T6" fmla="*/ 680 w 712"/>
              <a:gd name="T7" fmla="*/ 144 h 488"/>
              <a:gd name="T8" fmla="*/ 632 w 712"/>
              <a:gd name="T9" fmla="*/ 432 h 488"/>
              <a:gd name="T10" fmla="*/ 440 w 712"/>
              <a:gd name="T11" fmla="*/ 480 h 488"/>
              <a:gd name="T12" fmla="*/ 488 w 712"/>
              <a:gd name="T13" fmla="*/ 480 h 4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712" h="488">
                <a:moveTo>
                  <a:pt x="104" y="384"/>
                </a:moveTo>
                <a:cubicBezTo>
                  <a:pt x="52" y="296"/>
                  <a:pt x="0" y="208"/>
                  <a:pt x="56" y="144"/>
                </a:cubicBezTo>
                <a:cubicBezTo>
                  <a:pt x="112" y="80"/>
                  <a:pt x="336" y="0"/>
                  <a:pt x="440" y="0"/>
                </a:cubicBezTo>
                <a:cubicBezTo>
                  <a:pt x="544" y="0"/>
                  <a:pt x="648" y="72"/>
                  <a:pt x="680" y="144"/>
                </a:cubicBezTo>
                <a:cubicBezTo>
                  <a:pt x="712" y="216"/>
                  <a:pt x="672" y="376"/>
                  <a:pt x="632" y="432"/>
                </a:cubicBezTo>
                <a:cubicBezTo>
                  <a:pt x="592" y="488"/>
                  <a:pt x="464" y="472"/>
                  <a:pt x="440" y="480"/>
                </a:cubicBezTo>
                <a:cubicBezTo>
                  <a:pt x="416" y="488"/>
                  <a:pt x="452" y="484"/>
                  <a:pt x="488" y="480"/>
                </a:cubicBezTo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47513" name="AutoShape 25">
            <a:extLst>
              <a:ext uri="{FF2B5EF4-FFF2-40B4-BE49-F238E27FC236}">
                <a16:creationId xmlns:a16="http://schemas.microsoft.com/office/drawing/2014/main" id="{040211A4-D8D1-CDA5-13BC-0AA8CAD856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5000" y="1828800"/>
            <a:ext cx="838200" cy="533400"/>
          </a:xfrm>
          <a:prstGeom prst="flowChartProcess">
            <a:avLst/>
          </a:prstGeom>
          <a:solidFill>
            <a:schemeClr val="accent2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 eaLnBrk="0" hangingPunct="0">
              <a:spcBef>
                <a:spcPct val="50000"/>
              </a:spcBef>
            </a:pPr>
            <a:r>
              <a:rPr lang="en-US" altLang="zh-CN" sz="2000">
                <a:latin typeface="Verdana" panose="020B0604030504040204" pitchFamily="34" charset="0"/>
              </a:rPr>
              <a:t>opt</a:t>
            </a:r>
          </a:p>
        </p:txBody>
      </p:sp>
      <p:sp>
        <p:nvSpPr>
          <p:cNvPr id="447514" name="Freeform 26">
            <a:extLst>
              <a:ext uri="{FF2B5EF4-FFF2-40B4-BE49-F238E27FC236}">
                <a16:creationId xmlns:a16="http://schemas.microsoft.com/office/drawing/2014/main" id="{CE57457A-B33A-D84B-2C24-1984D152CA86}"/>
              </a:ext>
            </a:extLst>
          </p:cNvPr>
          <p:cNvSpPr>
            <a:spLocks/>
          </p:cNvSpPr>
          <p:nvPr/>
        </p:nvSpPr>
        <p:spPr bwMode="auto">
          <a:xfrm>
            <a:off x="7848600" y="4953000"/>
            <a:ext cx="1130300" cy="685800"/>
          </a:xfrm>
          <a:custGeom>
            <a:avLst/>
            <a:gdLst>
              <a:gd name="T0" fmla="*/ 104 w 712"/>
              <a:gd name="T1" fmla="*/ 384 h 488"/>
              <a:gd name="T2" fmla="*/ 56 w 712"/>
              <a:gd name="T3" fmla="*/ 144 h 488"/>
              <a:gd name="T4" fmla="*/ 440 w 712"/>
              <a:gd name="T5" fmla="*/ 0 h 488"/>
              <a:gd name="T6" fmla="*/ 680 w 712"/>
              <a:gd name="T7" fmla="*/ 144 h 488"/>
              <a:gd name="T8" fmla="*/ 632 w 712"/>
              <a:gd name="T9" fmla="*/ 432 h 488"/>
              <a:gd name="T10" fmla="*/ 440 w 712"/>
              <a:gd name="T11" fmla="*/ 480 h 488"/>
              <a:gd name="T12" fmla="*/ 488 w 712"/>
              <a:gd name="T13" fmla="*/ 480 h 4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712" h="488">
                <a:moveTo>
                  <a:pt x="104" y="384"/>
                </a:moveTo>
                <a:cubicBezTo>
                  <a:pt x="52" y="296"/>
                  <a:pt x="0" y="208"/>
                  <a:pt x="56" y="144"/>
                </a:cubicBezTo>
                <a:cubicBezTo>
                  <a:pt x="112" y="80"/>
                  <a:pt x="336" y="0"/>
                  <a:pt x="440" y="0"/>
                </a:cubicBezTo>
                <a:cubicBezTo>
                  <a:pt x="544" y="0"/>
                  <a:pt x="648" y="72"/>
                  <a:pt x="680" y="144"/>
                </a:cubicBezTo>
                <a:cubicBezTo>
                  <a:pt x="712" y="216"/>
                  <a:pt x="672" y="376"/>
                  <a:pt x="632" y="432"/>
                </a:cubicBezTo>
                <a:cubicBezTo>
                  <a:pt x="592" y="488"/>
                  <a:pt x="464" y="472"/>
                  <a:pt x="440" y="480"/>
                </a:cubicBezTo>
                <a:cubicBezTo>
                  <a:pt x="416" y="488"/>
                  <a:pt x="452" y="484"/>
                  <a:pt x="488" y="480"/>
                </a:cubicBezTo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47515" name="AutoShape 27">
            <a:extLst>
              <a:ext uri="{FF2B5EF4-FFF2-40B4-BE49-F238E27FC236}">
                <a16:creationId xmlns:a16="http://schemas.microsoft.com/office/drawing/2014/main" id="{D7DB9241-F9DE-C5FF-8DE8-DB4BB7676B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77200" y="4343400"/>
            <a:ext cx="838200" cy="533400"/>
          </a:xfrm>
          <a:prstGeom prst="flowChartProcess">
            <a:avLst/>
          </a:prstGeom>
          <a:solidFill>
            <a:schemeClr val="accent2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 eaLnBrk="0" hangingPunct="0">
              <a:spcBef>
                <a:spcPct val="50000"/>
              </a:spcBef>
            </a:pPr>
            <a:r>
              <a:rPr lang="en-US" altLang="zh-CN" sz="2000">
                <a:latin typeface="Verdana" panose="020B0604030504040204" pitchFamily="34" charset="0"/>
              </a:rPr>
              <a:t>opt</a:t>
            </a:r>
          </a:p>
        </p:txBody>
      </p:sp>
      <p:sp>
        <p:nvSpPr>
          <p:cNvPr id="447516" name="AutoShape 28">
            <a:extLst>
              <a:ext uri="{FF2B5EF4-FFF2-40B4-BE49-F238E27FC236}">
                <a16:creationId xmlns:a16="http://schemas.microsoft.com/office/drawing/2014/main" id="{7A9609C1-674F-0F47-A2C3-0936E8BC0A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43400" y="5029200"/>
            <a:ext cx="838200" cy="533400"/>
          </a:xfrm>
          <a:prstGeom prst="flowChartProcess">
            <a:avLst/>
          </a:prstGeom>
          <a:solidFill>
            <a:schemeClr val="accent2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 eaLnBrk="0" hangingPunct="0">
              <a:spcBef>
                <a:spcPct val="50000"/>
              </a:spcBef>
            </a:pPr>
            <a:r>
              <a:rPr lang="en-US" altLang="zh-CN" sz="2000">
                <a:latin typeface="Verdana" panose="020B0604030504040204" pitchFamily="34" charset="0"/>
              </a:rPr>
              <a:t>opt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7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475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7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4475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7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447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7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4475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7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4475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7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4475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7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4475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7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4475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7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4475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7509" grpId="0" animBg="1"/>
      <p:bldP spid="447511" grpId="0" animBg="1"/>
      <p:bldP spid="447513" grpId="0" animBg="1"/>
      <p:bldP spid="447515" grpId="0" animBg="1"/>
      <p:bldP spid="44751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8514" name="Rectangle 2">
            <a:extLst>
              <a:ext uri="{FF2B5EF4-FFF2-40B4-BE49-F238E27FC236}">
                <a16:creationId xmlns:a16="http://schemas.microsoft.com/office/drawing/2014/main" id="{3240129D-E90F-CF13-5FAE-28A3C0924AB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zh-CN" altLang="zh-CN"/>
          </a:p>
        </p:txBody>
      </p:sp>
      <p:sp>
        <p:nvSpPr>
          <p:cNvPr id="448515" name="Rectangle 3">
            <a:extLst>
              <a:ext uri="{FF2B5EF4-FFF2-40B4-BE49-F238E27FC236}">
                <a16:creationId xmlns:a16="http://schemas.microsoft.com/office/drawing/2014/main" id="{6E2E4ED4-81AF-8264-8145-8B18E5FA572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0"/>
              <a:buNone/>
            </a:pPr>
            <a:endParaRPr lang="en-US" altLang="zh-CN"/>
          </a:p>
          <a:p>
            <a:pPr>
              <a:buFont typeface="Wingdings" pitchFamily="2" charset="0"/>
              <a:buNone/>
            </a:pPr>
            <a:endParaRPr lang="en-US" altLang="zh-CN"/>
          </a:p>
          <a:p>
            <a:pPr algn="ctr">
              <a:buFont typeface="Wingdings" pitchFamily="2" charset="0"/>
              <a:buNone/>
            </a:pPr>
            <a:r>
              <a:rPr lang="en-US" altLang="zh-CN" i="1"/>
              <a:t>Optimization</a:t>
            </a:r>
          </a:p>
          <a:p>
            <a:pPr algn="ctr">
              <a:buFont typeface="Wingdings" pitchFamily="2" charset="0"/>
              <a:buNone/>
            </a:pPr>
            <a:r>
              <a:rPr lang="en-US" altLang="zh-CN" i="1"/>
              <a:t>in General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9538" name="Rectangle 2">
            <a:extLst>
              <a:ext uri="{FF2B5EF4-FFF2-40B4-BE49-F238E27FC236}">
                <a16:creationId xmlns:a16="http://schemas.microsoft.com/office/drawing/2014/main" id="{7A2C1159-C68F-AE31-95EC-74B42DC740A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Optimization</a:t>
            </a:r>
          </a:p>
        </p:txBody>
      </p:sp>
      <p:sp>
        <p:nvSpPr>
          <p:cNvPr id="449539" name="Rectangle 3">
            <a:extLst>
              <a:ext uri="{FF2B5EF4-FFF2-40B4-BE49-F238E27FC236}">
                <a16:creationId xmlns:a16="http://schemas.microsoft.com/office/drawing/2014/main" id="{437DD52E-530D-42ED-A147-8B6958388F6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zh-CN"/>
              <a:t>Optimization is a (</a:t>
            </a:r>
            <a:r>
              <a:rPr lang="en-US" altLang="zh-CN">
                <a:solidFill>
                  <a:schemeClr val="folHlink"/>
                </a:solidFill>
              </a:rPr>
              <a:t>semantics preserving</a:t>
            </a:r>
            <a:r>
              <a:rPr lang="en-US" altLang="zh-CN"/>
              <a:t>) code rewriting (transformation) such that the code after the transformation:</a:t>
            </a:r>
          </a:p>
          <a:p>
            <a:pPr lvl="1">
              <a:lnSpc>
                <a:spcPct val="90000"/>
              </a:lnSpc>
            </a:pPr>
            <a:r>
              <a:rPr lang="en-US" altLang="zh-CN"/>
              <a:t>is smaller</a:t>
            </a:r>
          </a:p>
          <a:p>
            <a:pPr lvl="1">
              <a:lnSpc>
                <a:spcPct val="90000"/>
              </a:lnSpc>
            </a:pPr>
            <a:r>
              <a:rPr lang="en-US" altLang="zh-CN"/>
              <a:t>is faster</a:t>
            </a:r>
          </a:p>
          <a:p>
            <a:pPr lvl="1">
              <a:lnSpc>
                <a:spcPct val="90000"/>
              </a:lnSpc>
            </a:pPr>
            <a:r>
              <a:rPr lang="en-US" altLang="zh-CN"/>
              <a:t>use less memory</a:t>
            </a:r>
          </a:p>
          <a:p>
            <a:pPr lvl="1">
              <a:lnSpc>
                <a:spcPct val="90000"/>
              </a:lnSpc>
            </a:pPr>
            <a:r>
              <a:rPr lang="en-US" altLang="zh-CN"/>
              <a:t>is more power efficient</a:t>
            </a:r>
          </a:p>
          <a:p>
            <a:pPr lvl="1">
              <a:lnSpc>
                <a:spcPct val="90000"/>
              </a:lnSpc>
            </a:pPr>
            <a:r>
              <a:rPr lang="en-US" altLang="zh-CN">
                <a:latin typeface="Arial" panose="020B0604020202020204" pitchFamily="34" charset="0"/>
              </a:rPr>
              <a:t>…</a:t>
            </a:r>
            <a:endParaRPr lang="en-US" altLang="zh-CN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62" name="Rectangle 2">
            <a:extLst>
              <a:ext uri="{FF2B5EF4-FFF2-40B4-BE49-F238E27FC236}">
                <a16:creationId xmlns:a16="http://schemas.microsoft.com/office/drawing/2014/main" id="{BC07A687-CF4A-2E38-2A5B-C9177AFB39C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Optimization in practice</a:t>
            </a:r>
          </a:p>
        </p:txBody>
      </p:sp>
      <p:sp>
        <p:nvSpPr>
          <p:cNvPr id="450563" name="Rectangle 3">
            <a:extLst>
              <a:ext uri="{FF2B5EF4-FFF2-40B4-BE49-F238E27FC236}">
                <a16:creationId xmlns:a16="http://schemas.microsoft.com/office/drawing/2014/main" id="{0C7E1E19-2AA9-8EBE-E35B-FC3CEA62A96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altLang="zh-CN" sz="2800"/>
              <a:t>Optimization is a code rewriting (transformation) such that the code after the transformation:</a:t>
            </a:r>
          </a:p>
          <a:p>
            <a:pPr lvl="1">
              <a:lnSpc>
                <a:spcPct val="80000"/>
              </a:lnSpc>
            </a:pPr>
            <a:r>
              <a:rPr lang="en-US" altLang="zh-CN" sz="2400"/>
              <a:t>is smaller</a:t>
            </a:r>
          </a:p>
          <a:p>
            <a:pPr lvl="1">
              <a:lnSpc>
                <a:spcPct val="80000"/>
              </a:lnSpc>
            </a:pPr>
            <a:r>
              <a:rPr lang="en-US" altLang="zh-CN" sz="2400"/>
              <a:t>is faster</a:t>
            </a:r>
          </a:p>
          <a:p>
            <a:pPr lvl="1">
              <a:lnSpc>
                <a:spcPct val="80000"/>
              </a:lnSpc>
            </a:pPr>
            <a:r>
              <a:rPr lang="en-US" altLang="zh-CN" sz="2400"/>
              <a:t>use less memory</a:t>
            </a:r>
          </a:p>
          <a:p>
            <a:pPr lvl="1">
              <a:lnSpc>
                <a:spcPct val="80000"/>
              </a:lnSpc>
            </a:pPr>
            <a:r>
              <a:rPr lang="en-US" altLang="zh-CN" sz="2400"/>
              <a:t>is more power efficient</a:t>
            </a:r>
          </a:p>
          <a:p>
            <a:pPr lvl="1">
              <a:lnSpc>
                <a:spcPct val="80000"/>
              </a:lnSpc>
            </a:pPr>
            <a:r>
              <a:rPr lang="en-US" altLang="zh-CN" sz="2400">
                <a:latin typeface="Arial" panose="020B0604020202020204" pitchFamily="34" charset="0"/>
              </a:rPr>
              <a:t>…</a:t>
            </a:r>
            <a:endParaRPr lang="en-US" altLang="zh-CN" sz="2400"/>
          </a:p>
          <a:p>
            <a:pPr lvl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400"/>
              <a:t>(for some inputs, on some machines, on some OSes, with particular cache size, with particular processes running, </a:t>
            </a:r>
            <a:r>
              <a:rPr lang="en-US" altLang="zh-CN" sz="2400">
                <a:latin typeface="Arial" panose="020B0604020202020204" pitchFamily="34" charset="0"/>
              </a:rPr>
              <a:t>…</a:t>
            </a:r>
            <a:r>
              <a:rPr lang="en-US" altLang="zh-CN" sz="2400"/>
              <a:t>)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22" name="Rectangle 2">
            <a:extLst>
              <a:ext uri="{FF2B5EF4-FFF2-40B4-BE49-F238E27FC236}">
                <a16:creationId xmlns:a16="http://schemas.microsoft.com/office/drawing/2014/main" id="{8B591CE0-E24C-760B-FFFD-32260C6EB95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Full Optimization is impossible</a:t>
            </a:r>
          </a:p>
        </p:txBody>
      </p:sp>
      <p:sp>
        <p:nvSpPr>
          <p:cNvPr id="491523" name="Rectangle 3">
            <a:extLst>
              <a:ext uri="{FF2B5EF4-FFF2-40B4-BE49-F238E27FC236}">
                <a16:creationId xmlns:a16="http://schemas.microsoft.com/office/drawing/2014/main" id="{A1E644EA-D690-3C8C-04E4-59A79760E55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/>
              <a:t>Could solve the halting problem:</a:t>
            </a:r>
          </a:p>
          <a:p>
            <a:pPr lvl="1"/>
            <a:r>
              <a:rPr lang="en-US" altLang="zh-CN"/>
              <a:t>Compare </a:t>
            </a:r>
            <a:r>
              <a:rPr lang="en-US" altLang="zh-CN">
                <a:solidFill>
                  <a:schemeClr val="folHlink"/>
                </a:solidFill>
              </a:rPr>
              <a:t>Opt(p)</a:t>
            </a:r>
            <a:r>
              <a:rPr lang="en-US" altLang="zh-CN"/>
              <a:t> with:</a:t>
            </a:r>
          </a:p>
          <a:p>
            <a:pPr>
              <a:buFont typeface="Wingdings" pitchFamily="2" charset="0"/>
              <a:buNone/>
            </a:pPr>
            <a:r>
              <a:rPr lang="en-US" altLang="zh-CN">
                <a:solidFill>
                  <a:schemeClr val="folHlink"/>
                </a:solidFill>
              </a:rPr>
              <a:t>       L:</a:t>
            </a:r>
          </a:p>
          <a:p>
            <a:pPr>
              <a:buFont typeface="Wingdings" pitchFamily="2" charset="0"/>
              <a:buNone/>
            </a:pPr>
            <a:r>
              <a:rPr lang="en-US" altLang="zh-CN">
                <a:solidFill>
                  <a:schemeClr val="folHlink"/>
                </a:solidFill>
              </a:rPr>
              <a:t>           jmp L</a:t>
            </a:r>
          </a:p>
          <a:p>
            <a:r>
              <a:rPr lang="en-US" altLang="zh-CN"/>
              <a:t>This is the famous </a:t>
            </a:r>
            <a:r>
              <a:rPr lang="en-US" altLang="zh-CN" i="1">
                <a:solidFill>
                  <a:schemeClr val="folHlink"/>
                </a:solidFill>
              </a:rPr>
              <a:t>fully employment theorem for compiler writers</a:t>
            </a:r>
            <a:r>
              <a:rPr lang="en-US" altLang="zh-CN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915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1586" name="Rectangle 2">
            <a:extLst>
              <a:ext uri="{FF2B5EF4-FFF2-40B4-BE49-F238E27FC236}">
                <a16:creationId xmlns:a16="http://schemas.microsoft.com/office/drawing/2014/main" id="{B77BB93E-73A1-9724-830A-01E285FF062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Optimization is difficult</a:t>
            </a:r>
          </a:p>
        </p:txBody>
      </p:sp>
      <p:sp>
        <p:nvSpPr>
          <p:cNvPr id="451587" name="Rectangle 3">
            <a:extLst>
              <a:ext uri="{FF2B5EF4-FFF2-40B4-BE49-F238E27FC236}">
                <a16:creationId xmlns:a16="http://schemas.microsoft.com/office/drawing/2014/main" id="{694ED3D1-96B5-586E-7A36-EEC381866CB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/>
              <a:t>No optimization always produces </a:t>
            </a:r>
            <a:r>
              <a:rPr lang="en-US" altLang="zh-CN">
                <a:latin typeface="Arial" panose="020B0604020202020204" pitchFamily="34" charset="0"/>
              </a:rPr>
              <a:t>“</a:t>
            </a:r>
            <a:r>
              <a:rPr lang="en-US" altLang="zh-CN"/>
              <a:t>better</a:t>
            </a:r>
            <a:r>
              <a:rPr lang="en-US" altLang="zh-CN">
                <a:latin typeface="Arial" panose="020B0604020202020204" pitchFamily="34" charset="0"/>
              </a:rPr>
              <a:t>”</a:t>
            </a:r>
            <a:r>
              <a:rPr lang="en-US" altLang="zh-CN"/>
              <a:t> result</a:t>
            </a:r>
          </a:p>
          <a:p>
            <a:r>
              <a:rPr lang="en-US" altLang="zh-CN"/>
              <a:t>Usually undecidable</a:t>
            </a:r>
          </a:p>
          <a:p>
            <a:r>
              <a:rPr lang="en-US" altLang="zh-CN"/>
              <a:t>Correctness can be very subtle</a:t>
            </a:r>
          </a:p>
          <a:p>
            <a:pPr lvl="1"/>
            <a:r>
              <a:rPr lang="en-US" altLang="zh-CN"/>
              <a:t>A lot of research, in recent years, try to formally verify the correctness of optimizations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3090" name="Rectangle 2">
            <a:extLst>
              <a:ext uri="{FF2B5EF4-FFF2-40B4-BE49-F238E27FC236}">
                <a16:creationId xmlns:a16="http://schemas.microsoft.com/office/drawing/2014/main" id="{BC6080C0-16D4-850B-7BED-5C0883313C0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Caveat</a:t>
            </a:r>
          </a:p>
        </p:txBody>
      </p:sp>
      <p:sp>
        <p:nvSpPr>
          <p:cNvPr id="473091" name="Rectangle 3">
            <a:extLst>
              <a:ext uri="{FF2B5EF4-FFF2-40B4-BE49-F238E27FC236}">
                <a16:creationId xmlns:a16="http://schemas.microsoft.com/office/drawing/2014/main" id="{6A481889-C5DF-21A1-CC29-E42C612AD35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/>
              <a:t>Try to do good things most of the time</a:t>
            </a:r>
          </a:p>
          <a:p>
            <a:pPr lvl="1"/>
            <a:r>
              <a:rPr lang="en-US" altLang="zh-CN"/>
              <a:t>not all programs are equally likely to be seen, right?</a:t>
            </a:r>
          </a:p>
          <a:p>
            <a:pPr lvl="2"/>
            <a:r>
              <a:rPr lang="en-US" altLang="zh-CN"/>
              <a:t>invent optimizations which work for most of them for most of time</a:t>
            </a:r>
          </a:p>
          <a:p>
            <a:r>
              <a:rPr lang="en-US" altLang="zh-CN"/>
              <a:t>Don</a:t>
            </a:r>
            <a:r>
              <a:rPr lang="en-US" altLang="zh-CN">
                <a:latin typeface="Arial" panose="020B0604020202020204" pitchFamily="34" charset="0"/>
              </a:rPr>
              <a:t>’</a:t>
            </a:r>
            <a:r>
              <a:rPr lang="en-US" altLang="zh-CN"/>
              <a:t>t expect a perfect compiler</a:t>
            </a:r>
          </a:p>
          <a:p>
            <a:pPr lvl="1"/>
            <a:r>
              <a:rPr lang="en-US" altLang="zh-CN"/>
              <a:t>if a compiler know enough optimization tricks, we deem it mature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lends">
  <a:themeElements>
    <a:clrScheme name="Blends 3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宋体"/>
        <a:cs typeface=""/>
      </a:majorFont>
      <a:minorFont>
        <a:latin typeface="Tahoma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Blends</Template>
  <TotalTime>10901</TotalTime>
  <Words>1221</Words>
  <Application>Microsoft Macintosh PowerPoint</Application>
  <PresentationFormat>全屏显示(4:3)</PresentationFormat>
  <Paragraphs>241</Paragraphs>
  <Slides>27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27</vt:i4>
      </vt:variant>
    </vt:vector>
  </HeadingPairs>
  <TitlesOfParts>
    <vt:vector size="35" baseType="lpstr">
      <vt:lpstr>Arial</vt:lpstr>
      <vt:lpstr>宋体</vt:lpstr>
      <vt:lpstr>Tahoma</vt:lpstr>
      <vt:lpstr>Wingdings</vt:lpstr>
      <vt:lpstr>Verdana</vt:lpstr>
      <vt:lpstr>Times New Roman</vt:lpstr>
      <vt:lpstr>Courier New</vt:lpstr>
      <vt:lpstr>Blends</vt:lpstr>
      <vt:lpstr>Optimization</vt:lpstr>
      <vt:lpstr>Middle End</vt:lpstr>
      <vt:lpstr>Optimizations</vt:lpstr>
      <vt:lpstr>PowerPoint 演示文稿</vt:lpstr>
      <vt:lpstr>Optimization</vt:lpstr>
      <vt:lpstr>Optimization in practice</vt:lpstr>
      <vt:lpstr>Full Optimization is impossible</vt:lpstr>
      <vt:lpstr>Optimization is difficult</vt:lpstr>
      <vt:lpstr>Caveat</vt:lpstr>
      <vt:lpstr>Today’s topics</vt:lpstr>
      <vt:lpstr>PowerPoint 演示文稿</vt:lpstr>
      <vt:lpstr>Constant Folding</vt:lpstr>
      <vt:lpstr>Moral</vt:lpstr>
      <vt:lpstr>PowerPoint 演示文稿</vt:lpstr>
      <vt:lpstr>Constant Folding</vt:lpstr>
      <vt:lpstr>PowerPoint 演示文稿</vt:lpstr>
      <vt:lpstr>Scalar Replacement of Aggregates</vt:lpstr>
      <vt:lpstr>Example</vt:lpstr>
      <vt:lpstr>Inlining</vt:lpstr>
      <vt:lpstr>Replacement</vt:lpstr>
      <vt:lpstr>Constant Propagation</vt:lpstr>
      <vt:lpstr>PowerPoint 演示文稿</vt:lpstr>
      <vt:lpstr>Constant propagation</vt:lpstr>
      <vt:lpstr>Copy propagation</vt:lpstr>
      <vt:lpstr>Dead code elimination</vt:lpstr>
      <vt:lpstr>Common Subexpression Elimination (CSE)</vt:lpstr>
      <vt:lpstr>Common Subexpression Elimination (CSE)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Optimization</dc:title>
  <dc:creator>Baojian Hua</dc:creator>
  <cp:lastModifiedBy>Microsoft Office User</cp:lastModifiedBy>
  <cp:revision>5324</cp:revision>
  <cp:lastPrinted>1601-01-01T00:00:00Z</cp:lastPrinted>
  <dcterms:created xsi:type="dcterms:W3CDTF">1601-01-01T00:00:00Z</dcterms:created>
  <dcterms:modified xsi:type="dcterms:W3CDTF">2024-03-14T02:50:39Z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