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256" r:id="rId2"/>
    <p:sldId id="522" r:id="rId3"/>
    <p:sldId id="572" r:id="rId4"/>
    <p:sldId id="573" r:id="rId5"/>
    <p:sldId id="574" r:id="rId6"/>
    <p:sldId id="671" r:id="rId7"/>
    <p:sldId id="670" r:id="rId8"/>
    <p:sldId id="613" r:id="rId9"/>
    <p:sldId id="612" r:id="rId10"/>
    <p:sldId id="614" r:id="rId11"/>
    <p:sldId id="576" r:id="rId12"/>
    <p:sldId id="615" r:id="rId13"/>
    <p:sldId id="618" r:id="rId14"/>
    <p:sldId id="642" r:id="rId15"/>
    <p:sldId id="619" r:id="rId16"/>
    <p:sldId id="643" r:id="rId17"/>
    <p:sldId id="616" r:id="rId18"/>
    <p:sldId id="577" r:id="rId19"/>
    <p:sldId id="620" r:id="rId20"/>
    <p:sldId id="659" r:id="rId21"/>
    <p:sldId id="622" r:id="rId22"/>
    <p:sldId id="660" r:id="rId23"/>
    <p:sldId id="663" r:id="rId24"/>
    <p:sldId id="665" r:id="rId25"/>
    <p:sldId id="666" r:id="rId26"/>
    <p:sldId id="624" r:id="rId27"/>
    <p:sldId id="668" r:id="rId28"/>
    <p:sldId id="667" r:id="rId29"/>
    <p:sldId id="625" r:id="rId30"/>
    <p:sldId id="669" r:id="rId31"/>
    <p:sldId id="673" r:id="rId32"/>
    <p:sldId id="626" r:id="rId33"/>
    <p:sldId id="674" r:id="rId34"/>
    <p:sldId id="675" r:id="rId35"/>
    <p:sldId id="676" r:id="rId36"/>
    <p:sldId id="677" r:id="rId37"/>
    <p:sldId id="678" r:id="rId38"/>
    <p:sldId id="679" r:id="rId39"/>
    <p:sldId id="680" r:id="rId40"/>
    <p:sldId id="672" r:id="rId41"/>
    <p:sldId id="629" r:id="rId42"/>
    <p:sldId id="664" r:id="rId43"/>
    <p:sldId id="630" r:id="rId44"/>
    <p:sldId id="631" r:id="rId45"/>
    <p:sldId id="644" r:id="rId46"/>
    <p:sldId id="645" r:id="rId47"/>
    <p:sldId id="646" r:id="rId48"/>
    <p:sldId id="648" r:id="rId49"/>
    <p:sldId id="649" r:id="rId50"/>
    <p:sldId id="632" r:id="rId51"/>
    <p:sldId id="650" r:id="rId52"/>
    <p:sldId id="681" r:id="rId53"/>
    <p:sldId id="682" r:id="rId54"/>
    <p:sldId id="683" r:id="rId55"/>
    <p:sldId id="684" r:id="rId56"/>
    <p:sldId id="685" r:id="rId57"/>
    <p:sldId id="686" r:id="rId58"/>
    <p:sldId id="641" r:id="rId59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3" autoAdjust="0"/>
    <p:restoredTop sz="94720"/>
  </p:normalViewPr>
  <p:slideViewPr>
    <p:cSldViewPr>
      <p:cViewPr varScale="1">
        <p:scale>
          <a:sx n="102" d="100"/>
          <a:sy n="102" d="100"/>
        </p:scale>
        <p:origin x="8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EF3B97D-4149-4D36-C162-7C57990942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DDAAC78-10E3-789E-4A43-8D181DF694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2FF6093-0328-9BC1-E9F7-FBD38B8809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F9ECEEB-A022-B68D-B738-C09A2723F33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fld id="{01D8CE42-5199-0746-B591-C7D679E05B4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F8D70849-E3CB-5372-98ED-C9A397498D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D3265E8C-6519-F738-E9B8-CC43BB9E56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DECE24E8-7186-4944-4113-49294A6C56C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75A9DF00-6AE7-7364-9BEC-DE6DA3F0EE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430" name="Rectangle 6">
            <a:extLst>
              <a:ext uri="{FF2B5EF4-FFF2-40B4-BE49-F238E27FC236}">
                <a16:creationId xmlns:a16="http://schemas.microsoft.com/office/drawing/2014/main" id="{DE2F7ADD-7C29-9FAC-B793-FFFE3641C7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431" name="Rectangle 7">
            <a:extLst>
              <a:ext uri="{FF2B5EF4-FFF2-40B4-BE49-F238E27FC236}">
                <a16:creationId xmlns:a16="http://schemas.microsoft.com/office/drawing/2014/main" id="{83D6F1F1-1ED8-1BA4-35E4-D6236F9E08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F604D5A-C2B7-6B4E-BD58-5E7545822C8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4645431-5379-A0BB-ACF1-BA14B0243EC0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1B85D7F7-B4FB-5722-DD34-091D7FD181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6E65EF74-2394-FFB5-EC78-2DC5F16C8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BB9CF1C7-7BC0-A3B8-BC81-7BF37AFD7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1179E081-DF2E-08F2-D4A6-0060A3170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1CD208-5346-4CA3-FD69-2385276B4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4E5D8C-0A7A-0151-93DA-3EC8A6068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5E278D02-982E-AB36-A112-1A9831AE9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8F1E491E-4923-D9A6-7DDC-1171734F1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93FC54CD-E73C-F537-C03A-DED9EB095A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C3E18E3-E932-CEA0-5109-FA8EC4238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F951469-5E1A-48FC-7864-18440DA3D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872DAA6-65AE-D023-9A96-655346B31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39A212-A5BE-3545-9E2A-5C668DA805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229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F5F140A-5B9E-AAE8-2A3E-05AAF4144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DF2D851-F7D9-3EBD-33B0-3EEFD41A6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992908C-1860-D034-823F-81A8D3070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C32D8-FC31-0F4A-A106-4423E953CF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672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AE99F5B-C717-32AD-7B0A-C880E5F0B3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A366FD0-82A7-37FF-7690-F733AD6EA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DB3D9C0-633D-21D8-E38D-F41D54A88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6BDB7-69B7-4F4F-BE14-3D0EE7A375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493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BF2E3E7-AE59-F1EC-746C-9C4ADD524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E205EC0-21C6-BD09-13A8-2E903CAD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C6F75AB-18F9-F665-66CA-8D6831764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917CF-0D1A-F94B-A8DD-846F80FEF0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92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4C38FBF-38CF-E1EB-2717-E81B77C4A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47ED743-FD23-6E37-AA19-D7640485F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A2BE440-7580-372B-B4CE-26EA06E65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A8646-9351-8245-856D-A840C3EFF07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677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FB26DDA-D73A-C3A6-8B36-76B1E6410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DC4F5D7-178D-A4B5-8F27-22116A92F4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FAF8685-8FF2-0E62-B98B-04BCD50DA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6519F-A6D9-084E-BDBE-5FDCC1F188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006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5ADB018-8B56-46D9-58C6-D45D8076B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8C7FE79-184D-9B97-D139-BAD547B75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3A6611B-1065-3E73-A2B3-564F6B223D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F3946-CA2B-6041-A8F5-481AEBEE2C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371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A8A0692-0F4D-65F0-956E-2FBE18B46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AFBB3C4-4459-B57F-71A6-53FC4978A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C5708D5-7E99-1DAA-9409-1E00F91A3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2A9CE-542E-3946-A06C-DE374F69F8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129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4F15465-0232-985C-B159-929E79F79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BE1E80A-D9F0-0390-F032-F227B32BF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2FBFBD4-BB46-C6DE-08A1-8FF105F2A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6F150-C4AD-6043-B865-9560F2B05A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308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8B7C9F9-B4B0-B9B3-0221-0A6F5CC260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34E0DE2-7A65-3635-BA09-40AD43A14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2C2C509-885D-E7B6-EF51-A692D02EA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75F6B-DDF6-5F4F-AF66-12DA0460F91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568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EF5D9EA-2C06-32AB-9947-FBE68F8E8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B08EE85-D3BE-FFA2-D7DD-8C92FEFA6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6EFF69F-BE78-F0D8-C7D7-3D9F43946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6AEA0-DF9B-8845-9E71-B0BE2B4A7C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039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72BA0AA-626F-9204-5623-14D6A3E99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F26C662-77C9-1B25-9159-81F905B34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10476B8-0102-9F51-C1FD-A9B718B20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C49FF-B8B1-844C-93BF-CE9B154741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19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3CE94F-544B-02B7-B9DD-6D09A112067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6AC4687-112A-4C46-6728-A50D53B0A40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59C7E2E-9284-9B37-F3ED-777E580922D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91077381-A5DC-AE8D-769A-D0E0BB7BDBB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35326CB-E7F6-E443-7BC0-C48CF23B7AB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18442D54-98E6-2603-5B57-A2DB06EFC8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33914226-F140-A3A0-4E1E-47F02076AB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5F3AD76-6DF5-4590-164C-E0C6E344A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0BCA428-609D-1F17-77A6-57D3A4C36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9BB52195-7537-0CAE-E866-DCF3278681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0DB61EE9-2697-8B93-FD1B-FC6BE587C1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32F7954C-1EC4-C610-98AE-77BDFD4E8F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FED294-DF03-D844-9D65-82A434D1BE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7B5B1F7-0E0F-5ACD-6FAE-CD370F39BC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SSA: Static Single-Assignment Form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0A98CBA-383B-DF00-3AC1-FA85A5EEE2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0"/>
              <a:buNone/>
            </a:pPr>
            <a:r>
              <a:rPr lang="en-US" altLang="zh-CN" sz="3600"/>
              <a:t>Compiler</a:t>
            </a:r>
          </a:p>
          <a:p>
            <a:pPr eaLnBrk="1" hangingPunct="1">
              <a:buFont typeface="Wingdings" pitchFamily="2" charset="0"/>
              <a:buNone/>
            </a:pPr>
            <a:r>
              <a:rPr lang="en-US" altLang="zh-CN" sz="2800"/>
              <a:t>Baojian Hua</a:t>
            </a:r>
          </a:p>
          <a:p>
            <a:pPr eaLnBrk="1" hangingPunct="1">
              <a:buFont typeface="Wingdings" pitchFamily="2" charset="0"/>
              <a:buNone/>
            </a:pPr>
            <a:r>
              <a:rPr lang="en-US" altLang="zh-CN" sz="2400"/>
              <a:t>bjhua@ustc.edu.cn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1F669F4-EAD8-07A1-6C9E-390F2D6AE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UD Chains &amp; DU Chains can be Expensive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B28C290-CD49-0B44-57FF-2C037E62E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int i, j, x, y, </a:t>
            </a: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switch (i){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1: x = 1;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2: x = 2;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3: x = 3;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4: x = 4;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default: x = 5;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z = x;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switch (j){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1: y = z+1;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2: y = z-2;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3: y = z*8;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default: y = z/3;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A0F9ADB4-F2BB-3C01-4A61-EECD198DB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14600"/>
            <a:ext cx="3276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dirty="0"/>
              <a:t>A mitigation to this problem</a:t>
            </a:r>
            <a:r>
              <a:rPr lang="zh-CN" altLang="en-US" sz="2000" dirty="0"/>
              <a:t> </a:t>
            </a:r>
            <a:r>
              <a:rPr lang="en-US" altLang="zh-CN" sz="2000" dirty="0"/>
              <a:t>is to guarantee</a:t>
            </a:r>
            <a:r>
              <a:rPr lang="zh-CN" altLang="en-US" sz="2000" dirty="0"/>
              <a:t> </a:t>
            </a:r>
            <a:r>
              <a:rPr lang="en-US" altLang="zh-CN" sz="2000" dirty="0"/>
              <a:t>that each variable to have just </a:t>
            </a:r>
            <a:r>
              <a:rPr lang="en-US" altLang="zh-CN" sz="2000" dirty="0">
                <a:solidFill>
                  <a:srgbClr val="0432FF"/>
                </a:solidFill>
              </a:rPr>
              <a:t>a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unique</a:t>
            </a:r>
            <a:r>
              <a:rPr lang="en-US" altLang="zh-CN" sz="2000" dirty="0"/>
              <a:t> definition.</a:t>
            </a:r>
          </a:p>
        </p:txBody>
      </p:sp>
      <p:sp>
        <p:nvSpPr>
          <p:cNvPr id="494597" name="Freeform 5">
            <a:extLst>
              <a:ext uri="{FF2B5EF4-FFF2-40B4-BE49-F238E27FC236}">
                <a16:creationId xmlns:a16="http://schemas.microsoft.com/office/drawing/2014/main" id="{DC6C859F-1C7C-06E6-7179-75E783171299}"/>
              </a:ext>
            </a:extLst>
          </p:cNvPr>
          <p:cNvSpPr>
            <a:spLocks/>
          </p:cNvSpPr>
          <p:nvPr/>
        </p:nvSpPr>
        <p:spPr bwMode="auto">
          <a:xfrm>
            <a:off x="1447800" y="4800600"/>
            <a:ext cx="1981200" cy="533400"/>
          </a:xfrm>
          <a:custGeom>
            <a:avLst/>
            <a:gdLst>
              <a:gd name="T0" fmla="*/ 1104 w 1104"/>
              <a:gd name="T1" fmla="*/ 336 h 344"/>
              <a:gd name="T2" fmla="*/ 480 w 1104"/>
              <a:gd name="T3" fmla="*/ 288 h 344"/>
              <a:gd name="T4" fmla="*/ 0 w 1104"/>
              <a:gd name="T5" fmla="*/ 0 h 344"/>
              <a:gd name="T6" fmla="*/ 0 60000 65536"/>
              <a:gd name="T7" fmla="*/ 0 60000 65536"/>
              <a:gd name="T8" fmla="*/ 0 60000 65536"/>
              <a:gd name="T9" fmla="*/ 0 w 1104"/>
              <a:gd name="T10" fmla="*/ 0 h 344"/>
              <a:gd name="T11" fmla="*/ 1104 w 110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344">
                <a:moveTo>
                  <a:pt x="1104" y="336"/>
                </a:moveTo>
                <a:cubicBezTo>
                  <a:pt x="884" y="340"/>
                  <a:pt x="664" y="344"/>
                  <a:pt x="480" y="288"/>
                </a:cubicBezTo>
                <a:cubicBezTo>
                  <a:pt x="296" y="232"/>
                  <a:pt x="80" y="48"/>
                  <a:pt x="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FF04CB2-D288-1E07-8EF7-C4C45669D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SSA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F2EEBDB-484E-413E-90EA-05726F381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SSA is an IR in which every variable is assigned </a:t>
            </a:r>
            <a:r>
              <a:rPr lang="en-US" altLang="zh-CN" dirty="0">
                <a:solidFill>
                  <a:srgbClr val="0432FF"/>
                </a:solidFill>
              </a:rPr>
              <a:t>at most </a:t>
            </a:r>
            <a:r>
              <a:rPr lang="en-US" altLang="zh-CN" dirty="0"/>
              <a:t>once (statically,</a:t>
            </a:r>
            <a:r>
              <a:rPr lang="zh-CN" altLang="en-US" dirty="0"/>
              <a:t> </a:t>
            </a:r>
            <a:r>
              <a:rPr lang="en-US" altLang="zh-CN" dirty="0"/>
              <a:t>in text)</a:t>
            </a:r>
          </a:p>
          <a:p>
            <a:pPr lvl="1" eaLnBrk="1" hangingPunct="1"/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SSA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432FF"/>
                </a:solidFill>
              </a:rPr>
              <a:t>functional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programming</a:t>
            </a:r>
            <a:r>
              <a:rPr lang="en-US" altLang="zh-CN" dirty="0"/>
              <a:t>!</a:t>
            </a:r>
          </a:p>
          <a:p>
            <a:pPr lvl="1" eaLnBrk="1" hangingPunct="1"/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lectures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A1124EFD-7188-6C7E-0F74-89D49BADA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343400"/>
            <a:ext cx="1219200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x =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x = 2</a:t>
            </a:r>
          </a:p>
        </p:txBody>
      </p:sp>
      <p:sp>
        <p:nvSpPr>
          <p:cNvPr id="451589" name="AutoShape 5">
            <a:extLst>
              <a:ext uri="{FF2B5EF4-FFF2-40B4-BE49-F238E27FC236}">
                <a16:creationId xmlns:a16="http://schemas.microsoft.com/office/drawing/2014/main" id="{365A02D8-291B-8B1F-6139-B59936C5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67200"/>
            <a:ext cx="1219200" cy="1143000"/>
          </a:xfrm>
          <a:custGeom>
            <a:avLst/>
            <a:gdLst>
              <a:gd name="T0" fmla="*/ 609600 w 21600"/>
              <a:gd name="T1" fmla="*/ 0 h 21600"/>
              <a:gd name="T2" fmla="*/ 178534 w 21600"/>
              <a:gd name="T3" fmla="*/ 167375 h 21600"/>
              <a:gd name="T4" fmla="*/ 0 w 21600"/>
              <a:gd name="T5" fmla="*/ 571500 h 21600"/>
              <a:gd name="T6" fmla="*/ 178534 w 21600"/>
              <a:gd name="T7" fmla="*/ 975625 h 21600"/>
              <a:gd name="T8" fmla="*/ 609600 w 21600"/>
              <a:gd name="T9" fmla="*/ 1143000 h 21600"/>
              <a:gd name="T10" fmla="*/ 1040666 w 21600"/>
              <a:gd name="T11" fmla="*/ 975625 h 21600"/>
              <a:gd name="T12" fmla="*/ 1219200 w 21600"/>
              <a:gd name="T13" fmla="*/ 571500 h 21600"/>
              <a:gd name="T14" fmla="*/ 1040666 w 21600"/>
              <a:gd name="T15" fmla="*/ 1673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highlight>
                <a:srgbClr val="FF0000"/>
              </a:highlight>
            </a:endParaRPr>
          </a:p>
        </p:txBody>
      </p:sp>
      <p:sp>
        <p:nvSpPr>
          <p:cNvPr id="451590" name="Text Box 6">
            <a:extLst>
              <a:ext uri="{FF2B5EF4-FFF2-40B4-BE49-F238E27FC236}">
                <a16:creationId xmlns:a16="http://schemas.microsoft.com/office/drawing/2014/main" id="{8E2D8CC3-B5C2-7032-A237-F11E91C1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343400"/>
            <a:ext cx="1219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x = 1</a:t>
            </a:r>
          </a:p>
        </p:txBody>
      </p:sp>
      <p:sp>
        <p:nvSpPr>
          <p:cNvPr id="451591" name="Text Box 7">
            <a:extLst>
              <a:ext uri="{FF2B5EF4-FFF2-40B4-BE49-F238E27FC236}">
                <a16:creationId xmlns:a16="http://schemas.microsoft.com/office/drawing/2014/main" id="{ACA6A6A5-48AA-6AF4-13B4-E7480F4B5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318000"/>
            <a:ext cx="1219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x = 2</a:t>
            </a:r>
          </a:p>
        </p:txBody>
      </p:sp>
      <p:sp>
        <p:nvSpPr>
          <p:cNvPr id="451592" name="Text Box 8">
            <a:extLst>
              <a:ext uri="{FF2B5EF4-FFF2-40B4-BE49-F238E27FC236}">
                <a16:creationId xmlns:a16="http://schemas.microsoft.com/office/drawing/2014/main" id="{7F110920-2895-FA3A-646C-9FB560B73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38800"/>
            <a:ext cx="1219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y = x</a:t>
            </a:r>
          </a:p>
        </p:txBody>
      </p:sp>
      <p:cxnSp>
        <p:nvCxnSpPr>
          <p:cNvPr id="451593" name="AutoShape 9">
            <a:extLst>
              <a:ext uri="{FF2B5EF4-FFF2-40B4-BE49-F238E27FC236}">
                <a16:creationId xmlns:a16="http://schemas.microsoft.com/office/drawing/2014/main" id="{407EB259-6ECC-06D1-E2AF-59A73D82B5FB}"/>
              </a:ext>
            </a:extLst>
          </p:cNvPr>
          <p:cNvCxnSpPr>
            <a:cxnSpLocks noChangeShapeType="1"/>
            <a:stCxn id="451590" idx="2"/>
            <a:endCxn id="451592" idx="0"/>
          </p:cNvCxnSpPr>
          <p:nvPr/>
        </p:nvCxnSpPr>
        <p:spPr bwMode="auto">
          <a:xfrm rot="16200000" flipH="1">
            <a:off x="5461000" y="4622800"/>
            <a:ext cx="889000" cy="1143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594" name="AutoShape 10">
            <a:extLst>
              <a:ext uri="{FF2B5EF4-FFF2-40B4-BE49-F238E27FC236}">
                <a16:creationId xmlns:a16="http://schemas.microsoft.com/office/drawing/2014/main" id="{CFC5C1BC-30E0-ACD0-AB48-A8270199B1AD}"/>
              </a:ext>
            </a:extLst>
          </p:cNvPr>
          <p:cNvCxnSpPr>
            <a:cxnSpLocks noChangeShapeType="1"/>
            <a:stCxn id="451591" idx="2"/>
            <a:endCxn id="451592" idx="0"/>
          </p:cNvCxnSpPr>
          <p:nvPr/>
        </p:nvCxnSpPr>
        <p:spPr bwMode="auto">
          <a:xfrm rot="5400000">
            <a:off x="6591300" y="4610100"/>
            <a:ext cx="914400" cy="1143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595" name="AutoShape 11">
            <a:extLst>
              <a:ext uri="{FF2B5EF4-FFF2-40B4-BE49-F238E27FC236}">
                <a16:creationId xmlns:a16="http://schemas.microsoft.com/office/drawing/2014/main" id="{7C11613D-5D36-FB69-14E5-2C5098845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038600"/>
            <a:ext cx="2209800" cy="2133600"/>
          </a:xfrm>
          <a:custGeom>
            <a:avLst/>
            <a:gdLst>
              <a:gd name="T0" fmla="*/ 1104900 w 21600"/>
              <a:gd name="T1" fmla="*/ 0 h 21600"/>
              <a:gd name="T2" fmla="*/ 323592 w 21600"/>
              <a:gd name="T3" fmla="*/ 312434 h 21600"/>
              <a:gd name="T4" fmla="*/ 0 w 21600"/>
              <a:gd name="T5" fmla="*/ 1066800 h 21600"/>
              <a:gd name="T6" fmla="*/ 323592 w 21600"/>
              <a:gd name="T7" fmla="*/ 1821166 h 21600"/>
              <a:gd name="T8" fmla="*/ 1104900 w 21600"/>
              <a:gd name="T9" fmla="*/ 2133600 h 21600"/>
              <a:gd name="T10" fmla="*/ 1886208 w 21600"/>
              <a:gd name="T11" fmla="*/ 1821166 h 21600"/>
              <a:gd name="T12" fmla="*/ 2209800 w 21600"/>
              <a:gd name="T13" fmla="*/ 1066800 h 21600"/>
              <a:gd name="T14" fmla="*/ 1886208 w 21600"/>
              <a:gd name="T15" fmla="*/ 31243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highlight>
                <a:srgbClr val="FF00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0" grpId="0" animBg="1"/>
      <p:bldP spid="451591" grpId="0" animBg="1"/>
      <p:bldP spid="4515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2D61657-BF38-834D-5BF6-2522C18AB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Advantages of SSA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2550B45-8A0F-3B56-4986-80BDAA582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/>
              <a:t>Make DU and UD chains explicit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/>
              <a:t>each definition knows all</a:t>
            </a:r>
            <a:r>
              <a:rPr lang="zh-CN" altLang="en-US" dirty="0"/>
              <a:t> </a:t>
            </a:r>
            <a:r>
              <a:rPr lang="en-US" altLang="zh-CN" dirty="0"/>
              <a:t>its 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/>
              <a:t>each use knows its </a:t>
            </a:r>
            <a:r>
              <a:rPr lang="en-US" altLang="zh-CN" dirty="0">
                <a:solidFill>
                  <a:srgbClr val="0432FF"/>
                </a:solidFill>
              </a:rPr>
              <a:t>unique</a:t>
            </a:r>
            <a:r>
              <a:rPr lang="en-US" altLang="zh-CN" dirty="0"/>
              <a:t> definition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/>
              <a:t>Make optimizations: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/>
              <a:t>easier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/>
              <a:t>often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/>
              <a:t>faster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/>
              <a:t>often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complexity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/>
              <a:t>For most optimizations, SSA</a:t>
            </a:r>
            <a:r>
              <a:rPr lang="zh-CN" altLang="en-US" dirty="0"/>
              <a:t> </a:t>
            </a:r>
            <a:r>
              <a:rPr lang="en-US" altLang="zh-CN" dirty="0"/>
              <a:t>also reduces the time/space requirements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AE28398-B6F0-9B1C-FB32-CD09A662A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Example: Constant propagation on SSA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54241B54-1FCD-9B3E-093D-61B497CBB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799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a = x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FCC24786-6921-4B9A-AB30-A1B1356CD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463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x = 3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C877494D-9D89-3954-E170-E11649565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749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…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2CBEB9C1-20A1-A94B-7A94-EE1838421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5655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…</a:t>
            </a:r>
          </a:p>
        </p:txBody>
      </p:sp>
      <p:cxnSp>
        <p:nvCxnSpPr>
          <p:cNvPr id="14343" name="AutoShape 7">
            <a:extLst>
              <a:ext uri="{FF2B5EF4-FFF2-40B4-BE49-F238E27FC236}">
                <a16:creationId xmlns:a16="http://schemas.microsoft.com/office/drawing/2014/main" id="{A78F77AF-C8B6-FC3B-ED36-F41D9578358F}"/>
              </a:ext>
            </a:extLst>
          </p:cNvPr>
          <p:cNvCxnSpPr>
            <a:cxnSpLocks noChangeShapeType="1"/>
            <a:stCxn id="14340" idx="2"/>
            <a:endCxn id="14339" idx="0"/>
          </p:cNvCxnSpPr>
          <p:nvPr/>
        </p:nvCxnSpPr>
        <p:spPr bwMode="auto">
          <a:xfrm rot="16200000" flipH="1">
            <a:off x="2946400" y="3349625"/>
            <a:ext cx="1727200" cy="533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AutoShape 8">
            <a:extLst>
              <a:ext uri="{FF2B5EF4-FFF2-40B4-BE49-F238E27FC236}">
                <a16:creationId xmlns:a16="http://schemas.microsoft.com/office/drawing/2014/main" id="{0722E45A-C822-EB02-2314-BDEDA9E03101}"/>
              </a:ext>
            </a:extLst>
          </p:cNvPr>
          <p:cNvCxnSpPr>
            <a:cxnSpLocks noChangeShapeType="1"/>
            <a:stCxn id="14341" idx="2"/>
            <a:endCxn id="14339" idx="0"/>
          </p:cNvCxnSpPr>
          <p:nvPr/>
        </p:nvCxnSpPr>
        <p:spPr bwMode="auto">
          <a:xfrm rot="5400000">
            <a:off x="4279900" y="2778125"/>
            <a:ext cx="1498600" cy="1905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AutoShape 9">
            <a:extLst>
              <a:ext uri="{FF2B5EF4-FFF2-40B4-BE49-F238E27FC236}">
                <a16:creationId xmlns:a16="http://schemas.microsoft.com/office/drawing/2014/main" id="{D1AE0674-7B2E-943F-24CD-B37FBEC1F30C}"/>
              </a:ext>
            </a:extLst>
          </p:cNvPr>
          <p:cNvCxnSpPr>
            <a:cxnSpLocks noChangeShapeType="1"/>
            <a:stCxn id="14342" idx="2"/>
            <a:endCxn id="14339" idx="0"/>
          </p:cNvCxnSpPr>
          <p:nvPr/>
        </p:nvCxnSpPr>
        <p:spPr bwMode="auto">
          <a:xfrm rot="5400000">
            <a:off x="5499100" y="2549525"/>
            <a:ext cx="508000" cy="3352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8698" name="Text Box 10">
            <a:extLst>
              <a:ext uri="{FF2B5EF4-FFF2-40B4-BE49-F238E27FC236}">
                <a16:creationId xmlns:a16="http://schemas.microsoft.com/office/drawing/2014/main" id="{0EE29839-E1AF-D242-FC53-B884C524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13325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Can we replace this </a:t>
            </a:r>
            <a:r>
              <a:rPr lang="en-US" altLang="zh-CN" sz="2000" dirty="0">
                <a:latin typeface="Arial" panose="020B0604020202020204" pitchFamily="34" charset="0"/>
              </a:rPr>
              <a:t>“</a:t>
            </a:r>
            <a:r>
              <a:rPr lang="en-US" altLang="zh-CN" sz="2000" dirty="0">
                <a:solidFill>
                  <a:srgbClr val="0432FF"/>
                </a:solidFill>
              </a:rPr>
              <a:t>x</a:t>
            </a:r>
            <a:r>
              <a:rPr lang="en-US" altLang="zh-CN" sz="2000" dirty="0">
                <a:latin typeface="Arial" panose="020B0604020202020204" pitchFamily="34" charset="0"/>
              </a:rPr>
              <a:t>”</a:t>
            </a:r>
            <a:r>
              <a:rPr lang="en-US" altLang="zh-CN" sz="2000" dirty="0"/>
              <a:t> with constant </a:t>
            </a:r>
            <a:r>
              <a:rPr lang="en-US" altLang="zh-CN" sz="2000" dirty="0">
                <a:latin typeface="Arial" panose="020B0604020202020204" pitchFamily="34" charset="0"/>
              </a:rPr>
              <a:t>“</a:t>
            </a:r>
            <a:r>
              <a:rPr lang="en-US" altLang="zh-CN" sz="2000" dirty="0">
                <a:solidFill>
                  <a:srgbClr val="0432FF"/>
                </a:solidFill>
              </a:rPr>
              <a:t>3</a:t>
            </a:r>
            <a:r>
              <a:rPr lang="en-US" altLang="zh-CN" sz="2000" dirty="0">
                <a:latin typeface="Arial" panose="020B0604020202020204" pitchFamily="34" charset="0"/>
              </a:rPr>
              <a:t>”</a:t>
            </a:r>
            <a:r>
              <a:rPr lang="en-US" altLang="zh-CN" sz="2000" dirty="0"/>
              <a:t>?</a:t>
            </a:r>
          </a:p>
        </p:txBody>
      </p:sp>
      <p:sp>
        <p:nvSpPr>
          <p:cNvPr id="498699" name="Line 11">
            <a:extLst>
              <a:ext uri="{FF2B5EF4-FFF2-40B4-BE49-F238E27FC236}">
                <a16:creationId xmlns:a16="http://schemas.microsoft.com/office/drawing/2014/main" id="{EC7B7906-FE6D-7E54-F32A-380940196A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4784725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8700" name="Text Box 12">
            <a:extLst>
              <a:ext uri="{FF2B5EF4-FFF2-40B4-BE49-F238E27FC236}">
                <a16:creationId xmlns:a16="http://schemas.microsoft.com/office/drawing/2014/main" id="{F5FCC0FD-2853-C56B-BB1A-8F6EED7E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13125"/>
            <a:ext cx="2971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dirty="0"/>
              <a:t>Each variable has just a</a:t>
            </a:r>
            <a:r>
              <a:rPr lang="zh-CN" altLang="en-US" sz="2000" dirty="0"/>
              <a:t> </a:t>
            </a:r>
            <a:r>
              <a:rPr lang="en-US" altLang="zh-CN" sz="2000" dirty="0"/>
              <a:t>unique definition, so we do</a:t>
            </a:r>
            <a:r>
              <a:rPr lang="zh-CN" altLang="en-US" sz="2000" dirty="0"/>
              <a:t> </a:t>
            </a:r>
            <a:r>
              <a:rPr lang="en-US" altLang="zh-CN" sz="2000" dirty="0"/>
              <a:t>not</a:t>
            </a:r>
            <a:r>
              <a:rPr lang="zh-CN" altLang="en-US" sz="2000" dirty="0"/>
              <a:t> </a:t>
            </a:r>
            <a:r>
              <a:rPr lang="en-US" altLang="zh-CN" sz="2000" dirty="0"/>
              <a:t>need to perform reaching definition analysis.</a:t>
            </a:r>
          </a:p>
        </p:txBody>
      </p:sp>
      <p:sp>
        <p:nvSpPr>
          <p:cNvPr id="498701" name="Line 13">
            <a:extLst>
              <a:ext uri="{FF2B5EF4-FFF2-40B4-BE49-F238E27FC236}">
                <a16:creationId xmlns:a16="http://schemas.microsoft.com/office/drawing/2014/main" id="{E6334557-E441-42CB-1A89-FF751D6D86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8035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8" grpId="0"/>
      <p:bldP spid="4987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95C2251-0F43-9719-3140-AF5CB49F8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Example: Copy propagation on SSA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C3FE1C23-1896-7C8B-5777-3D181ABDB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799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a = x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6A1D6CC9-843B-73DD-EA2D-F3B75382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463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x = y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639A92BD-6F24-4B78-BA7D-2EAA647AC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749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…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72AA57EF-D906-DD36-9F26-19118BD7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5655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…</a:t>
            </a:r>
          </a:p>
        </p:txBody>
      </p:sp>
      <p:cxnSp>
        <p:nvCxnSpPr>
          <p:cNvPr id="15367" name="AutoShape 7">
            <a:extLst>
              <a:ext uri="{FF2B5EF4-FFF2-40B4-BE49-F238E27FC236}">
                <a16:creationId xmlns:a16="http://schemas.microsoft.com/office/drawing/2014/main" id="{662A2574-3C2A-B025-377A-DB79E875D3D6}"/>
              </a:ext>
            </a:extLst>
          </p:cNvPr>
          <p:cNvCxnSpPr>
            <a:cxnSpLocks noChangeShapeType="1"/>
            <a:stCxn id="15364" idx="2"/>
            <a:endCxn id="15363" idx="0"/>
          </p:cNvCxnSpPr>
          <p:nvPr/>
        </p:nvCxnSpPr>
        <p:spPr bwMode="auto">
          <a:xfrm rot="16200000" flipH="1">
            <a:off x="2946400" y="3349625"/>
            <a:ext cx="1727200" cy="533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AutoShape 8">
            <a:extLst>
              <a:ext uri="{FF2B5EF4-FFF2-40B4-BE49-F238E27FC236}">
                <a16:creationId xmlns:a16="http://schemas.microsoft.com/office/drawing/2014/main" id="{8BF57F80-6869-26D5-25D2-694FD61FD2BB}"/>
              </a:ext>
            </a:extLst>
          </p:cNvPr>
          <p:cNvCxnSpPr>
            <a:cxnSpLocks noChangeShapeType="1"/>
            <a:stCxn id="15365" idx="2"/>
            <a:endCxn id="15363" idx="0"/>
          </p:cNvCxnSpPr>
          <p:nvPr/>
        </p:nvCxnSpPr>
        <p:spPr bwMode="auto">
          <a:xfrm rot="5400000">
            <a:off x="4279900" y="2778125"/>
            <a:ext cx="1498600" cy="1905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AutoShape 9">
            <a:extLst>
              <a:ext uri="{FF2B5EF4-FFF2-40B4-BE49-F238E27FC236}">
                <a16:creationId xmlns:a16="http://schemas.microsoft.com/office/drawing/2014/main" id="{2D092961-05C2-D0D8-5384-514DBB31BDDB}"/>
              </a:ext>
            </a:extLst>
          </p:cNvPr>
          <p:cNvCxnSpPr>
            <a:cxnSpLocks noChangeShapeType="1"/>
            <a:stCxn id="15366" idx="2"/>
            <a:endCxn id="15363" idx="0"/>
          </p:cNvCxnSpPr>
          <p:nvPr/>
        </p:nvCxnSpPr>
        <p:spPr bwMode="auto">
          <a:xfrm rot="5400000">
            <a:off x="5499100" y="2549525"/>
            <a:ext cx="508000" cy="3352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5322" name="Text Box 10">
            <a:extLst>
              <a:ext uri="{FF2B5EF4-FFF2-40B4-BE49-F238E27FC236}">
                <a16:creationId xmlns:a16="http://schemas.microsoft.com/office/drawing/2014/main" id="{1690E520-7604-B09A-32B1-65250A94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13325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Can we replace this </a:t>
            </a:r>
            <a:r>
              <a:rPr lang="en-US" altLang="zh-CN" sz="2000">
                <a:latin typeface="Arial" panose="020B0604020202020204" pitchFamily="34" charset="0"/>
              </a:rPr>
              <a:t>“</a:t>
            </a:r>
            <a:r>
              <a:rPr lang="en-US" altLang="zh-CN" sz="2000"/>
              <a:t>x</a:t>
            </a:r>
            <a:r>
              <a:rPr lang="en-US" altLang="zh-CN" sz="2000">
                <a:latin typeface="Arial" panose="020B0604020202020204" pitchFamily="34" charset="0"/>
              </a:rPr>
              <a:t>”</a:t>
            </a:r>
            <a:r>
              <a:rPr lang="en-US" altLang="zh-CN" sz="2000"/>
              <a:t> with the variable </a:t>
            </a:r>
            <a:r>
              <a:rPr lang="en-US" altLang="zh-CN" sz="2000">
                <a:latin typeface="Arial" panose="020B0604020202020204" pitchFamily="34" charset="0"/>
              </a:rPr>
              <a:t>“</a:t>
            </a:r>
            <a:r>
              <a:rPr lang="en-US" altLang="zh-CN" sz="2000"/>
              <a:t>y</a:t>
            </a:r>
            <a:r>
              <a:rPr lang="en-US" altLang="zh-CN" sz="2000">
                <a:latin typeface="Arial" panose="020B0604020202020204" pitchFamily="34" charset="0"/>
              </a:rPr>
              <a:t>”</a:t>
            </a:r>
            <a:r>
              <a:rPr lang="en-US" altLang="zh-CN" sz="2000"/>
              <a:t>?</a:t>
            </a:r>
          </a:p>
        </p:txBody>
      </p:sp>
      <p:sp>
        <p:nvSpPr>
          <p:cNvPr id="525323" name="Line 11">
            <a:extLst>
              <a:ext uri="{FF2B5EF4-FFF2-40B4-BE49-F238E27FC236}">
                <a16:creationId xmlns:a16="http://schemas.microsoft.com/office/drawing/2014/main" id="{D542597C-4A71-ED6D-C81F-D00EFE5548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4784725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5324" name="Text Box 12">
            <a:extLst>
              <a:ext uri="{FF2B5EF4-FFF2-40B4-BE49-F238E27FC236}">
                <a16:creationId xmlns:a16="http://schemas.microsoft.com/office/drawing/2014/main" id="{F92B0ACE-9359-7B46-2B92-BBF1D9D34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13125"/>
            <a:ext cx="2971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Each variable has just a</a:t>
            </a:r>
            <a:r>
              <a:rPr lang="zh-CN" altLang="en-US" sz="2000" dirty="0"/>
              <a:t> </a:t>
            </a:r>
            <a:r>
              <a:rPr lang="en-US" altLang="zh-CN" sz="2000" dirty="0"/>
              <a:t>unique definition, so we need not do reaching definition analysis.</a:t>
            </a:r>
          </a:p>
        </p:txBody>
      </p:sp>
      <p:sp>
        <p:nvSpPr>
          <p:cNvPr id="525325" name="Line 13">
            <a:extLst>
              <a:ext uri="{FF2B5EF4-FFF2-40B4-BE49-F238E27FC236}">
                <a16:creationId xmlns:a16="http://schemas.microsoft.com/office/drawing/2014/main" id="{C046A081-813B-B7BE-474D-88164536D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8035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2" grpId="0"/>
      <p:bldP spid="5253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7226504-9507-9C75-22FC-D0D20462F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Example: Dead code elimination (DCE) on SSA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A58867CF-260B-59F7-6B4F-E6536D71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799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…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438B79AD-5250-976D-11E2-9FB637976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463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x = v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AACE8455-D7D2-7DD5-F5F2-29DA05FAD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749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…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8FEC1B9F-9AE1-49E9-01C5-EDA4524F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5655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…</a:t>
            </a:r>
          </a:p>
        </p:txBody>
      </p:sp>
      <p:cxnSp>
        <p:nvCxnSpPr>
          <p:cNvPr id="16391" name="AutoShape 7">
            <a:extLst>
              <a:ext uri="{FF2B5EF4-FFF2-40B4-BE49-F238E27FC236}">
                <a16:creationId xmlns:a16="http://schemas.microsoft.com/office/drawing/2014/main" id="{F252988E-9A56-E1DF-E142-5E9F0CF42706}"/>
              </a:ext>
            </a:extLst>
          </p:cNvPr>
          <p:cNvCxnSpPr>
            <a:cxnSpLocks noChangeShapeType="1"/>
            <a:stCxn id="16388" idx="2"/>
            <a:endCxn id="16387" idx="0"/>
          </p:cNvCxnSpPr>
          <p:nvPr/>
        </p:nvCxnSpPr>
        <p:spPr bwMode="auto">
          <a:xfrm rot="16200000" flipH="1">
            <a:off x="2946400" y="3349625"/>
            <a:ext cx="1727200" cy="533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AutoShape 8">
            <a:extLst>
              <a:ext uri="{FF2B5EF4-FFF2-40B4-BE49-F238E27FC236}">
                <a16:creationId xmlns:a16="http://schemas.microsoft.com/office/drawing/2014/main" id="{9790ADBE-0530-650A-FF89-1C12DFCE2320}"/>
              </a:ext>
            </a:extLst>
          </p:cNvPr>
          <p:cNvCxnSpPr>
            <a:cxnSpLocks noChangeShapeType="1"/>
            <a:stCxn id="16389" idx="2"/>
            <a:endCxn id="16387" idx="0"/>
          </p:cNvCxnSpPr>
          <p:nvPr/>
        </p:nvCxnSpPr>
        <p:spPr bwMode="auto">
          <a:xfrm rot="5400000">
            <a:off x="4279900" y="2778125"/>
            <a:ext cx="1498600" cy="1905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AutoShape 9">
            <a:extLst>
              <a:ext uri="{FF2B5EF4-FFF2-40B4-BE49-F238E27FC236}">
                <a16:creationId xmlns:a16="http://schemas.microsoft.com/office/drawing/2014/main" id="{EE26294D-66C6-8D6A-3E30-6BC56004C923}"/>
              </a:ext>
            </a:extLst>
          </p:cNvPr>
          <p:cNvCxnSpPr>
            <a:cxnSpLocks noChangeShapeType="1"/>
            <a:stCxn id="16390" idx="2"/>
            <a:endCxn id="16387" idx="0"/>
          </p:cNvCxnSpPr>
          <p:nvPr/>
        </p:nvCxnSpPr>
        <p:spPr bwMode="auto">
          <a:xfrm rot="5400000">
            <a:off x="5499100" y="2549525"/>
            <a:ext cx="508000" cy="3352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9722" name="Text Box 10">
            <a:extLst>
              <a:ext uri="{FF2B5EF4-FFF2-40B4-BE49-F238E27FC236}">
                <a16:creationId xmlns:a16="http://schemas.microsoft.com/office/drawing/2014/main" id="{C379C638-B563-5E03-28B9-B412FF758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13125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Can we eliminate this assignment? </a:t>
            </a:r>
          </a:p>
        </p:txBody>
      </p:sp>
      <p:sp>
        <p:nvSpPr>
          <p:cNvPr id="499723" name="Line 11">
            <a:extLst>
              <a:ext uri="{FF2B5EF4-FFF2-40B4-BE49-F238E27FC236}">
                <a16:creationId xmlns:a16="http://schemas.microsoft.com/office/drawing/2014/main" id="{8C049934-3784-35AA-B9C9-CF8E37D9F5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667000"/>
            <a:ext cx="838200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9724" name="Text Box 12">
            <a:extLst>
              <a:ext uri="{FF2B5EF4-FFF2-40B4-BE49-F238E27FC236}">
                <a16:creationId xmlns:a16="http://schemas.microsoft.com/office/drawing/2014/main" id="{AEE619D1-6C5E-6417-A6AD-E6086AD74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51325"/>
            <a:ext cx="2971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If </a:t>
            </a:r>
            <a:r>
              <a:rPr lang="en-US" altLang="zh-CN" sz="2000" dirty="0">
                <a:latin typeface="Arial" panose="020B0604020202020204" pitchFamily="34" charset="0"/>
              </a:rPr>
              <a:t>“</a:t>
            </a:r>
            <a:r>
              <a:rPr lang="en-US" altLang="zh-CN" sz="2000" dirty="0"/>
              <a:t>x</a:t>
            </a:r>
            <a:r>
              <a:rPr lang="en-US" altLang="zh-CN" sz="2000" dirty="0">
                <a:latin typeface="Arial" panose="020B0604020202020204" pitchFamily="34" charset="0"/>
              </a:rPr>
              <a:t>”</a:t>
            </a:r>
            <a:r>
              <a:rPr lang="en-US" altLang="zh-CN" sz="2000" dirty="0"/>
              <a:t> is not used anywhere, then one can eliminate this</a:t>
            </a:r>
            <a:r>
              <a:rPr lang="zh-CN" altLang="en-US" sz="2000" dirty="0"/>
              <a:t> </a:t>
            </a:r>
            <a:r>
              <a:rPr lang="en-US" altLang="zh-CN" sz="2000" dirty="0"/>
              <a:t>assignment. (No liveness analysis</a:t>
            </a:r>
            <a:r>
              <a:rPr lang="zh-CN" altLang="en-US" sz="2000" dirty="0"/>
              <a:t> </a:t>
            </a:r>
            <a:r>
              <a:rPr lang="en-US" altLang="zh-CN" sz="2000" dirty="0"/>
              <a:t>required</a:t>
            </a:r>
            <a:r>
              <a:rPr lang="zh-CN" altLang="en-US" sz="2000" dirty="0"/>
              <a:t> </a:t>
            </a:r>
            <a:r>
              <a:rPr lang="en-US" altLang="zh-CN" sz="2000" dirty="0"/>
              <a:t>at</a:t>
            </a:r>
            <a:r>
              <a:rPr lang="zh-CN" altLang="en-US" sz="2000" dirty="0"/>
              <a:t> </a:t>
            </a:r>
            <a:r>
              <a:rPr lang="en-US" altLang="zh-CN" sz="2000" dirty="0"/>
              <a:t>all!)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22" grpId="0"/>
      <p:bldP spid="4997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6EE1CF8-9F14-6573-E921-3E82BB61E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/>
              <a:t>Example: Common Sub-expression Elimination (CSE) on SSA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703ECD9D-2FEB-998B-282C-7C7AA300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799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y = a+b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D0CD56F7-BCB7-C0EA-3E73-04066D52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463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x =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</a:rPr>
              <a:t>a+b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CF08DD78-1C44-078F-A461-D021E5E33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749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…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E333BEE4-6F82-6F94-4600-7EEBDBAC7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565525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…</a:t>
            </a:r>
          </a:p>
        </p:txBody>
      </p:sp>
      <p:cxnSp>
        <p:nvCxnSpPr>
          <p:cNvPr id="17415" name="AutoShape 7">
            <a:extLst>
              <a:ext uri="{FF2B5EF4-FFF2-40B4-BE49-F238E27FC236}">
                <a16:creationId xmlns:a16="http://schemas.microsoft.com/office/drawing/2014/main" id="{A37DDCE9-FC41-BF4D-2549-97EAE17293D8}"/>
              </a:ext>
            </a:extLst>
          </p:cNvPr>
          <p:cNvCxnSpPr>
            <a:cxnSpLocks noChangeShapeType="1"/>
            <a:stCxn id="17412" idx="2"/>
            <a:endCxn id="17411" idx="0"/>
          </p:cNvCxnSpPr>
          <p:nvPr/>
        </p:nvCxnSpPr>
        <p:spPr bwMode="auto">
          <a:xfrm rot="16200000" flipH="1">
            <a:off x="2946400" y="3349625"/>
            <a:ext cx="1727200" cy="533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AutoShape 8">
            <a:extLst>
              <a:ext uri="{FF2B5EF4-FFF2-40B4-BE49-F238E27FC236}">
                <a16:creationId xmlns:a16="http://schemas.microsoft.com/office/drawing/2014/main" id="{38C0FB0C-7EF1-1BF8-D2B5-D2D66E4477BD}"/>
              </a:ext>
            </a:extLst>
          </p:cNvPr>
          <p:cNvCxnSpPr>
            <a:cxnSpLocks noChangeShapeType="1"/>
            <a:stCxn id="17413" idx="2"/>
            <a:endCxn id="17411" idx="0"/>
          </p:cNvCxnSpPr>
          <p:nvPr/>
        </p:nvCxnSpPr>
        <p:spPr bwMode="auto">
          <a:xfrm rot="5400000">
            <a:off x="4279900" y="2778125"/>
            <a:ext cx="1498600" cy="1905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AutoShape 9">
            <a:extLst>
              <a:ext uri="{FF2B5EF4-FFF2-40B4-BE49-F238E27FC236}">
                <a16:creationId xmlns:a16="http://schemas.microsoft.com/office/drawing/2014/main" id="{C202B8A4-90E9-BE6D-D1A8-DD57C3327F7F}"/>
              </a:ext>
            </a:extLst>
          </p:cNvPr>
          <p:cNvCxnSpPr>
            <a:cxnSpLocks noChangeShapeType="1"/>
            <a:stCxn id="17414" idx="2"/>
            <a:endCxn id="17411" idx="0"/>
          </p:cNvCxnSpPr>
          <p:nvPr/>
        </p:nvCxnSpPr>
        <p:spPr bwMode="auto">
          <a:xfrm rot="5400000">
            <a:off x="5499100" y="2549525"/>
            <a:ext cx="508000" cy="3352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6348" name="Text Box 12">
            <a:extLst>
              <a:ext uri="{FF2B5EF4-FFF2-40B4-BE49-F238E27FC236}">
                <a16:creationId xmlns:a16="http://schemas.microsoft.com/office/drawing/2014/main" id="{825942AF-517C-50BD-5248-F817DEB5B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2971800" cy="268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dirty="0"/>
              <a:t>Both a and b should have been assigned before this definition!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dirty="0"/>
              <a:t>SSA: each variable</a:t>
            </a:r>
            <a:r>
              <a:rPr lang="zh-CN" altLang="en-US" sz="2000" dirty="0"/>
              <a:t> </a:t>
            </a:r>
            <a:r>
              <a:rPr lang="en-US" altLang="zh-CN" sz="2000" dirty="0"/>
              <a:t>is assigned </a:t>
            </a:r>
            <a:r>
              <a:rPr lang="en-US" altLang="zh-CN" sz="2000" dirty="0">
                <a:solidFill>
                  <a:srgbClr val="0432FF"/>
                </a:solidFill>
              </a:rPr>
              <a:t>at most once</a:t>
            </a:r>
            <a:r>
              <a:rPr lang="en-US" altLang="zh-CN" sz="2000" dirty="0"/>
              <a:t>!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dirty="0"/>
              <a:t>If x dominates y, then one can do this substitution! (Why?)</a:t>
            </a:r>
          </a:p>
        </p:txBody>
      </p:sp>
      <p:sp>
        <p:nvSpPr>
          <p:cNvPr id="526349" name="Text Box 13">
            <a:extLst>
              <a:ext uri="{FF2B5EF4-FFF2-40B4-BE49-F238E27FC236}">
                <a16:creationId xmlns:a16="http://schemas.microsoft.com/office/drawing/2014/main" id="{16DF851F-5987-5B40-E82C-6B63F2927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13325"/>
            <a:ext cx="297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Can we replace this </a:t>
            </a:r>
            <a:r>
              <a:rPr lang="en-US" altLang="zh-CN" sz="2000">
                <a:latin typeface="Arial" panose="020B0604020202020204" pitchFamily="34" charset="0"/>
              </a:rPr>
              <a:t>“</a:t>
            </a:r>
            <a:r>
              <a:rPr lang="en-US" altLang="zh-CN" sz="2000"/>
              <a:t>a+b</a:t>
            </a:r>
            <a:r>
              <a:rPr lang="en-US" altLang="zh-CN" sz="2000">
                <a:latin typeface="Arial" panose="020B0604020202020204" pitchFamily="34" charset="0"/>
              </a:rPr>
              <a:t>”</a:t>
            </a:r>
            <a:r>
              <a:rPr lang="en-US" altLang="zh-CN" sz="2000"/>
              <a:t> with the variable </a:t>
            </a:r>
            <a:r>
              <a:rPr lang="en-US" altLang="zh-CN" sz="2000">
                <a:latin typeface="Arial" panose="020B0604020202020204" pitchFamily="34" charset="0"/>
              </a:rPr>
              <a:t>“</a:t>
            </a:r>
            <a:r>
              <a:rPr lang="en-US" altLang="zh-CN" sz="2000"/>
              <a:t>x</a:t>
            </a:r>
            <a:r>
              <a:rPr lang="en-US" altLang="zh-CN" sz="2000">
                <a:latin typeface="Arial" panose="020B0604020202020204" pitchFamily="34" charset="0"/>
              </a:rPr>
              <a:t>”</a:t>
            </a:r>
            <a:r>
              <a:rPr lang="en-US" altLang="zh-CN" sz="2000"/>
              <a:t>?</a:t>
            </a:r>
          </a:p>
        </p:txBody>
      </p:sp>
      <p:sp>
        <p:nvSpPr>
          <p:cNvPr id="526350" name="Line 14">
            <a:extLst>
              <a:ext uri="{FF2B5EF4-FFF2-40B4-BE49-F238E27FC236}">
                <a16:creationId xmlns:a16="http://schemas.microsoft.com/office/drawing/2014/main" id="{4D82FA42-6A60-B0AE-3CB9-FBCF541F39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4784725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6351" name="Text Box 15">
            <a:extLst>
              <a:ext uri="{FF2B5EF4-FFF2-40B4-BE49-F238E27FC236}">
                <a16:creationId xmlns:a16="http://schemas.microsoft.com/office/drawing/2014/main" id="{F40F6C8D-D412-3785-E34D-AE5B2E4BA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2971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No available expression analysis and reaching expression analysis</a:t>
            </a:r>
            <a:r>
              <a:rPr lang="zh-CN" altLang="en-US" sz="2000" dirty="0"/>
              <a:t> </a:t>
            </a:r>
            <a:r>
              <a:rPr lang="en-US" altLang="zh-CN" sz="2000" dirty="0"/>
              <a:t>required!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8" grpId="0"/>
      <p:bldP spid="526349" grpId="0"/>
      <p:bldP spid="5263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8E4697F-7879-B442-057F-56D04864E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57F0A58-5F3B-543D-5213-25C8EB87A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0"/>
              <a:buNone/>
            </a:pPr>
            <a:endParaRPr lang="en-US" altLang="zh-CN"/>
          </a:p>
          <a:p>
            <a:pPr eaLnBrk="1" hangingPunct="1">
              <a:buFont typeface="Wingdings" pitchFamily="2" charset="0"/>
              <a:buNone/>
            </a:pPr>
            <a:endParaRPr lang="en-US" altLang="zh-CN"/>
          </a:p>
          <a:p>
            <a:pPr algn="ctr" eaLnBrk="1" hangingPunct="1">
              <a:buFont typeface="Wingdings" pitchFamily="2" charset="0"/>
              <a:buNone/>
            </a:pPr>
            <a:r>
              <a:rPr lang="en-US" altLang="zh-CN" i="1"/>
              <a:t>Construction of SSA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6844E2F-D84F-89CE-66A0-22612CC9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Converting to SSA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120A2A1-0F5D-6F65-A22D-BE564C176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Easy for a basic block</a:t>
            </a:r>
            <a:r>
              <a:rPr lang="zh-CN" altLang="en-US" dirty="0"/>
              <a:t> </a:t>
            </a:r>
            <a:r>
              <a:rPr lang="en-US" altLang="zh-CN" dirty="0"/>
              <a:t>(i.e.,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code)</a:t>
            </a:r>
            <a:endParaRPr lang="en-US" altLang="zh-CN" dirty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altLang="zh-CN" dirty="0"/>
              <a:t>rename each definition</a:t>
            </a:r>
          </a:p>
          <a:p>
            <a:pPr lvl="1" eaLnBrk="1" hangingPunct="1"/>
            <a:r>
              <a:rPr lang="en-US" altLang="zh-CN" dirty="0"/>
              <a:t>and rewrite each use to refer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 most</a:t>
            </a:r>
            <a:r>
              <a:rPr lang="zh-CN" altLang="en-US" dirty="0"/>
              <a:t> </a:t>
            </a:r>
            <a:r>
              <a:rPr lang="en-US" altLang="zh-CN" dirty="0"/>
              <a:t>recent definition</a:t>
            </a:r>
          </a:p>
        </p:txBody>
      </p:sp>
      <p:sp>
        <p:nvSpPr>
          <p:cNvPr id="452612" name="Text Box 4">
            <a:extLst>
              <a:ext uri="{FF2B5EF4-FFF2-40B4-BE49-F238E27FC236}">
                <a16:creationId xmlns:a16="http://schemas.microsoft.com/office/drawing/2014/main" id="{80A0E6FC-1036-957E-17F6-B4E1E02F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0"/>
            <a:ext cx="1447800" cy="18876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 =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</a:rPr>
              <a:t>x+y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b =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</a:rPr>
              <a:t>a+x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 = b+2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 = y+1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 =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</a:rPr>
              <a:t>c+a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</p:txBody>
      </p:sp>
      <p:sp>
        <p:nvSpPr>
          <p:cNvPr id="452613" name="AutoShape 5">
            <a:extLst>
              <a:ext uri="{FF2B5EF4-FFF2-40B4-BE49-F238E27FC236}">
                <a16:creationId xmlns:a16="http://schemas.microsoft.com/office/drawing/2014/main" id="{F949A124-5020-9E50-6CEB-F81470FE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768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2614" name="Text Box 6">
            <a:extLst>
              <a:ext uri="{FF2B5EF4-FFF2-40B4-BE49-F238E27FC236}">
                <a16:creationId xmlns:a16="http://schemas.microsoft.com/office/drawing/2014/main" id="{0A981378-AC4B-3F49-C88A-4661C104C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191000"/>
            <a:ext cx="1905000" cy="188769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</a:rPr>
              <a:t>x+y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b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+x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b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+2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y+1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3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c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+a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452615" name="Line 7">
            <a:extLst>
              <a:ext uri="{FF2B5EF4-FFF2-40B4-BE49-F238E27FC236}">
                <a16:creationId xmlns:a16="http://schemas.microsoft.com/office/drawing/2014/main" id="{1BC5A122-4DE3-F1E5-0D6F-FD33CE1CA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19600"/>
            <a:ext cx="0" cy="304800"/>
          </a:xfrm>
          <a:prstGeom prst="line">
            <a:avLst/>
          </a:prstGeom>
          <a:noFill/>
          <a:ln w="1016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2616" name="Line 8">
            <a:extLst>
              <a:ext uri="{FF2B5EF4-FFF2-40B4-BE49-F238E27FC236}">
                <a16:creationId xmlns:a16="http://schemas.microsoft.com/office/drawing/2014/main" id="{CCB0D2D6-8A0D-B4B2-09D4-ABB2D1F44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5181600"/>
            <a:ext cx="0" cy="685800"/>
          </a:xfrm>
          <a:prstGeom prst="line">
            <a:avLst/>
          </a:prstGeom>
          <a:noFill/>
          <a:ln w="1016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2618" name="Line 10">
            <a:extLst>
              <a:ext uri="{FF2B5EF4-FFF2-40B4-BE49-F238E27FC236}">
                <a16:creationId xmlns:a16="http://schemas.microsoft.com/office/drawing/2014/main" id="{59075AFC-02D2-297B-6841-F2B2E3C4EE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419600"/>
            <a:ext cx="0" cy="3048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highlight>
                <a:srgbClr val="FF0000"/>
              </a:highlight>
            </a:endParaRPr>
          </a:p>
        </p:txBody>
      </p:sp>
      <p:sp>
        <p:nvSpPr>
          <p:cNvPr id="452619" name="Line 11">
            <a:extLst>
              <a:ext uri="{FF2B5EF4-FFF2-40B4-BE49-F238E27FC236}">
                <a16:creationId xmlns:a16="http://schemas.microsoft.com/office/drawing/2014/main" id="{C568807F-52C6-1B87-14CC-4901A23A0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181600"/>
            <a:ext cx="0" cy="685800"/>
          </a:xfrm>
          <a:prstGeom prst="line">
            <a:avLst/>
          </a:prstGeom>
          <a:noFill/>
          <a:ln w="1016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 animBg="1"/>
      <p:bldP spid="452613" grpId="0" animBg="1"/>
      <p:bldP spid="4526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BE22071-13AE-AFB3-057B-C8434782F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CFG poses challenges</a:t>
            </a: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1D64A833-BFF3-94CF-4082-02BB80AE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if(…)</a:t>
            </a: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E1B95DA3-9126-4B5D-C361-E88BC19B0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03600"/>
            <a:ext cx="16764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 = 3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7DD42D6E-4BB2-D889-184D-6356592AB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03600"/>
            <a:ext cx="16002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 = 4</a:t>
            </a:r>
          </a:p>
        </p:txBody>
      </p:sp>
      <p:sp>
        <p:nvSpPr>
          <p:cNvPr id="20486" name="Text Box 7">
            <a:extLst>
              <a:ext uri="{FF2B5EF4-FFF2-40B4-BE49-F238E27FC236}">
                <a16:creationId xmlns:a16="http://schemas.microsoft.com/office/drawing/2014/main" id="{9BAADE66-7531-33EF-F34F-96A351EE2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394200"/>
            <a:ext cx="1600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b = a</a:t>
            </a:r>
          </a:p>
        </p:txBody>
      </p:sp>
      <p:sp>
        <p:nvSpPr>
          <p:cNvPr id="500749" name="AutoShape 13">
            <a:extLst>
              <a:ext uri="{FF2B5EF4-FFF2-40B4-BE49-F238E27FC236}">
                <a16:creationId xmlns:a16="http://schemas.microsoft.com/office/drawing/2014/main" id="{F17C70CE-3103-710F-5268-0C2F9564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81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0750" name="Text Box 14">
            <a:extLst>
              <a:ext uri="{FF2B5EF4-FFF2-40B4-BE49-F238E27FC236}">
                <a16:creationId xmlns:a16="http://schemas.microsoft.com/office/drawing/2014/main" id="{4FB18D7C-B7DC-B5F4-CD0E-36FFAC6E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if(…)</a:t>
            </a:r>
          </a:p>
        </p:txBody>
      </p:sp>
      <p:sp>
        <p:nvSpPr>
          <p:cNvPr id="500751" name="Text Box 15">
            <a:extLst>
              <a:ext uri="{FF2B5EF4-FFF2-40B4-BE49-F238E27FC236}">
                <a16:creationId xmlns:a16="http://schemas.microsoft.com/office/drawing/2014/main" id="{E084B637-CBFE-06C1-09D2-12381B15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03600"/>
            <a:ext cx="16764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3</a:t>
            </a:r>
          </a:p>
        </p:txBody>
      </p:sp>
      <p:sp>
        <p:nvSpPr>
          <p:cNvPr id="500752" name="Text Box 16">
            <a:extLst>
              <a:ext uri="{FF2B5EF4-FFF2-40B4-BE49-F238E27FC236}">
                <a16:creationId xmlns:a16="http://schemas.microsoft.com/office/drawing/2014/main" id="{EC9DA28C-6DEE-A308-805A-F437F5EB6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403600"/>
            <a:ext cx="16002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4</a:t>
            </a:r>
          </a:p>
        </p:txBody>
      </p:sp>
      <p:sp>
        <p:nvSpPr>
          <p:cNvPr id="500753" name="Text Box 17">
            <a:extLst>
              <a:ext uri="{FF2B5EF4-FFF2-40B4-BE49-F238E27FC236}">
                <a16:creationId xmlns:a16="http://schemas.microsoft.com/office/drawing/2014/main" id="{A1E156F0-EA73-B93A-0B75-BCA5A6B01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352955"/>
            <a:ext cx="2057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b = a</a:t>
            </a: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?</a:t>
            </a:r>
          </a:p>
        </p:txBody>
      </p:sp>
      <p:sp>
        <p:nvSpPr>
          <p:cNvPr id="500759" name="Text Box 23">
            <a:extLst>
              <a:ext uri="{FF2B5EF4-FFF2-40B4-BE49-F238E27FC236}">
                <a16:creationId xmlns:a16="http://schemas.microsoft.com/office/drawing/2014/main" id="{85EF3111-6760-7DA4-8E08-3ABE5229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10200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So how to rewrite such variable uses such as </a:t>
            </a:r>
            <a:r>
              <a:rPr lang="en-US" altLang="zh-CN" sz="2000" dirty="0">
                <a:solidFill>
                  <a:srgbClr val="0432FF"/>
                </a:solidFill>
              </a:rPr>
              <a:t>a</a:t>
            </a:r>
            <a:r>
              <a:rPr lang="en-US" altLang="zh-CN" sz="2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0760" name="Text Box 24">
                <a:extLst>
                  <a:ext uri="{FF2B5EF4-FFF2-40B4-BE49-F238E27FC236}">
                    <a16:creationId xmlns:a16="http://schemas.microsoft.com/office/drawing/2014/main" id="{5E2431A5-FCE9-CE6E-6AC4-2824805D99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6096000"/>
                <a:ext cx="38862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Solution: use a fictional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dirty="0">
                    <a:cs typeface="Tahoma" panose="020B0604030504040204" pitchFamily="34" charset="0"/>
                  </a:rPr>
                  <a:t> </a:t>
                </a:r>
                <a:r>
                  <a:rPr lang="en-US" altLang="zh-CN" sz="2000" dirty="0"/>
                  <a:t>function.</a:t>
                </a:r>
              </a:p>
            </p:txBody>
          </p:sp>
        </mc:Choice>
        <mc:Fallback xmlns="">
          <p:sp>
            <p:nvSpPr>
              <p:cNvPr id="500760" name="Text Box 24">
                <a:extLst>
                  <a:ext uri="{FF2B5EF4-FFF2-40B4-BE49-F238E27FC236}">
                    <a16:creationId xmlns:a16="http://schemas.microsoft.com/office/drawing/2014/main" id="{5E2431A5-FCE9-CE6E-6AC4-2824805D9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6096000"/>
                <a:ext cx="3886200" cy="707886"/>
              </a:xfrm>
              <a:prstGeom prst="rect">
                <a:avLst/>
              </a:prstGeom>
              <a:blipFill>
                <a:blip r:embed="rId2"/>
                <a:stretch>
                  <a:fillRect l="-1629" t="-5357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94" name="AutoShape 25">
            <a:extLst>
              <a:ext uri="{FF2B5EF4-FFF2-40B4-BE49-F238E27FC236}">
                <a16:creationId xmlns:a16="http://schemas.microsoft.com/office/drawing/2014/main" id="{44B1539A-468B-BA87-80F5-18FB66492404}"/>
              </a:ext>
            </a:extLst>
          </p:cNvPr>
          <p:cNvCxnSpPr>
            <a:cxnSpLocks noChangeShapeType="1"/>
            <a:stCxn id="20483" idx="2"/>
            <a:endCxn id="20484" idx="0"/>
          </p:cNvCxnSpPr>
          <p:nvPr/>
        </p:nvCxnSpPr>
        <p:spPr bwMode="auto">
          <a:xfrm flipH="1">
            <a:off x="990600" y="26924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AutoShape 26">
            <a:extLst>
              <a:ext uri="{FF2B5EF4-FFF2-40B4-BE49-F238E27FC236}">
                <a16:creationId xmlns:a16="http://schemas.microsoft.com/office/drawing/2014/main" id="{C0742948-0063-4B60-E3B4-93E9CBF44AFE}"/>
              </a:ext>
            </a:extLst>
          </p:cNvPr>
          <p:cNvCxnSpPr>
            <a:cxnSpLocks noChangeShapeType="1"/>
            <a:stCxn id="20483" idx="2"/>
            <a:endCxn id="20485" idx="0"/>
          </p:cNvCxnSpPr>
          <p:nvPr/>
        </p:nvCxnSpPr>
        <p:spPr bwMode="auto">
          <a:xfrm>
            <a:off x="2019300" y="26924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AutoShape 27">
            <a:extLst>
              <a:ext uri="{FF2B5EF4-FFF2-40B4-BE49-F238E27FC236}">
                <a16:creationId xmlns:a16="http://schemas.microsoft.com/office/drawing/2014/main" id="{604B7517-9E80-22D3-70C9-9AFC708D92E1}"/>
              </a:ext>
            </a:extLst>
          </p:cNvPr>
          <p:cNvCxnSpPr>
            <a:cxnSpLocks noChangeShapeType="1"/>
            <a:stCxn id="20484" idx="2"/>
            <a:endCxn id="20486" idx="0"/>
          </p:cNvCxnSpPr>
          <p:nvPr/>
        </p:nvCxnSpPr>
        <p:spPr bwMode="auto">
          <a:xfrm>
            <a:off x="990600" y="3803710"/>
            <a:ext cx="1028700" cy="59049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7" name="AutoShape 28">
            <a:extLst>
              <a:ext uri="{FF2B5EF4-FFF2-40B4-BE49-F238E27FC236}">
                <a16:creationId xmlns:a16="http://schemas.microsoft.com/office/drawing/2014/main" id="{2AF35606-6D3F-12B1-6C6C-8487E49BC40F}"/>
              </a:ext>
            </a:extLst>
          </p:cNvPr>
          <p:cNvCxnSpPr>
            <a:cxnSpLocks noChangeShapeType="1"/>
            <a:stCxn id="20485" idx="2"/>
            <a:endCxn id="20486" idx="0"/>
          </p:cNvCxnSpPr>
          <p:nvPr/>
        </p:nvCxnSpPr>
        <p:spPr bwMode="auto">
          <a:xfrm flipH="1">
            <a:off x="2019300" y="3803710"/>
            <a:ext cx="1066800" cy="59049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5" name="AutoShape 29">
            <a:extLst>
              <a:ext uri="{FF2B5EF4-FFF2-40B4-BE49-F238E27FC236}">
                <a16:creationId xmlns:a16="http://schemas.microsoft.com/office/drawing/2014/main" id="{E51F8E8E-CCBC-7CD6-47D1-D88656FA345E}"/>
              </a:ext>
            </a:extLst>
          </p:cNvPr>
          <p:cNvCxnSpPr>
            <a:cxnSpLocks noChangeShapeType="1"/>
            <a:stCxn id="500750" idx="2"/>
            <a:endCxn id="500751" idx="0"/>
          </p:cNvCxnSpPr>
          <p:nvPr/>
        </p:nvCxnSpPr>
        <p:spPr bwMode="auto">
          <a:xfrm flipH="1">
            <a:off x="5867400" y="26924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6" name="AutoShape 30">
            <a:extLst>
              <a:ext uri="{FF2B5EF4-FFF2-40B4-BE49-F238E27FC236}">
                <a16:creationId xmlns:a16="http://schemas.microsoft.com/office/drawing/2014/main" id="{1DC7B8F4-9891-E177-93E1-16759323B0ED}"/>
              </a:ext>
            </a:extLst>
          </p:cNvPr>
          <p:cNvCxnSpPr>
            <a:cxnSpLocks noChangeShapeType="1"/>
            <a:stCxn id="500750" idx="2"/>
            <a:endCxn id="500752" idx="0"/>
          </p:cNvCxnSpPr>
          <p:nvPr/>
        </p:nvCxnSpPr>
        <p:spPr bwMode="auto">
          <a:xfrm>
            <a:off x="6896100" y="26924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7" name="AutoShape 31">
            <a:extLst>
              <a:ext uri="{FF2B5EF4-FFF2-40B4-BE49-F238E27FC236}">
                <a16:creationId xmlns:a16="http://schemas.microsoft.com/office/drawing/2014/main" id="{377182B2-E85F-C25C-6845-95C38FBB5ADD}"/>
              </a:ext>
            </a:extLst>
          </p:cNvPr>
          <p:cNvCxnSpPr>
            <a:cxnSpLocks noChangeShapeType="1"/>
            <a:stCxn id="500751" idx="2"/>
            <a:endCxn id="500753" idx="0"/>
          </p:cNvCxnSpPr>
          <p:nvPr/>
        </p:nvCxnSpPr>
        <p:spPr bwMode="auto">
          <a:xfrm>
            <a:off x="5867400" y="3803710"/>
            <a:ext cx="1104900" cy="5492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8" name="AutoShape 32">
            <a:extLst>
              <a:ext uri="{FF2B5EF4-FFF2-40B4-BE49-F238E27FC236}">
                <a16:creationId xmlns:a16="http://schemas.microsoft.com/office/drawing/2014/main" id="{3284CE49-CB25-8A05-8C85-8592E3B86FE3}"/>
              </a:ext>
            </a:extLst>
          </p:cNvPr>
          <p:cNvCxnSpPr>
            <a:cxnSpLocks noChangeShapeType="1"/>
            <a:stCxn id="500752" idx="2"/>
            <a:endCxn id="500753" idx="0"/>
          </p:cNvCxnSpPr>
          <p:nvPr/>
        </p:nvCxnSpPr>
        <p:spPr bwMode="auto">
          <a:xfrm flipH="1">
            <a:off x="6972300" y="3803710"/>
            <a:ext cx="990600" cy="5492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E43D9944-60B3-9328-4FA6-0911EDEB8F88}"/>
              </a:ext>
            </a:extLst>
          </p:cNvPr>
          <p:cNvSpPr txBox="1"/>
          <p:nvPr/>
        </p:nvSpPr>
        <p:spPr>
          <a:xfrm>
            <a:off x="1447800" y="1905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L_0: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E1A1E2-BA6D-20A1-E07C-1CF045E8059C}"/>
              </a:ext>
            </a:extLst>
          </p:cNvPr>
          <p:cNvSpPr txBox="1"/>
          <p:nvPr/>
        </p:nvSpPr>
        <p:spPr>
          <a:xfrm>
            <a:off x="76200" y="3048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L_1: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DFED42-390F-531A-974A-6BF2CFA1D570}"/>
              </a:ext>
            </a:extLst>
          </p:cNvPr>
          <p:cNvSpPr txBox="1"/>
          <p:nvPr/>
        </p:nvSpPr>
        <p:spPr>
          <a:xfrm>
            <a:off x="3276600" y="3048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L_2: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82C100-6503-FC36-C1D5-7510B92378A9}"/>
              </a:ext>
            </a:extLst>
          </p:cNvPr>
          <p:cNvSpPr txBox="1"/>
          <p:nvPr/>
        </p:nvSpPr>
        <p:spPr>
          <a:xfrm>
            <a:off x="1066800" y="4038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L_3: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93E2C5-418F-55D9-51E3-53279599A95F}"/>
              </a:ext>
            </a:extLst>
          </p:cNvPr>
          <p:cNvSpPr txBox="1"/>
          <p:nvPr/>
        </p:nvSpPr>
        <p:spPr>
          <a:xfrm>
            <a:off x="6076950" y="1908132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L_0: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46F750-025F-3A21-43F4-5C02D3EB3C00}"/>
              </a:ext>
            </a:extLst>
          </p:cNvPr>
          <p:cNvSpPr txBox="1"/>
          <p:nvPr/>
        </p:nvSpPr>
        <p:spPr>
          <a:xfrm>
            <a:off x="4953000" y="3048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L_1: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BFD3A9-071A-BBDE-438F-D70DAD86FA5A}"/>
              </a:ext>
            </a:extLst>
          </p:cNvPr>
          <p:cNvSpPr txBox="1"/>
          <p:nvPr/>
        </p:nvSpPr>
        <p:spPr>
          <a:xfrm>
            <a:off x="8115300" y="3054263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L_2: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426635-C765-BB86-D146-CAC5A6860D11}"/>
              </a:ext>
            </a:extLst>
          </p:cNvPr>
          <p:cNvSpPr txBox="1"/>
          <p:nvPr/>
        </p:nvSpPr>
        <p:spPr>
          <a:xfrm>
            <a:off x="5791200" y="3962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L_3: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9" grpId="0" animBg="1"/>
      <p:bldP spid="500750" grpId="0" animBg="1"/>
      <p:bldP spid="500751" grpId="0" animBg="1"/>
      <p:bldP spid="500752" grpId="0" animBg="1"/>
      <p:bldP spid="500753" grpId="0" animBg="1"/>
      <p:bldP spid="500759" grpId="0"/>
      <p:bldP spid="500760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11577B5-E1CF-2952-F587-286267E3F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Middle End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EE5A2B3-B94A-50AD-D27C-276D10A4B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5029200" cy="4800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2F787647-623D-F12C-BA3A-1B5FD5DED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9800"/>
            <a:ext cx="1295400" cy="90805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AST</a:t>
            </a:r>
          </a:p>
        </p:txBody>
      </p:sp>
      <p:sp>
        <p:nvSpPr>
          <p:cNvPr id="4101" name="AutoShape 6">
            <a:extLst>
              <a:ext uri="{FF2B5EF4-FFF2-40B4-BE49-F238E27FC236}">
                <a16:creationId xmlns:a16="http://schemas.microsoft.com/office/drawing/2014/main" id="{E3F5043F-2C57-E278-CCA2-A619C2C5A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133600"/>
            <a:ext cx="1676400" cy="1066800"/>
          </a:xfrm>
          <a:prstGeom prst="flowChartProcess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translation</a:t>
            </a:r>
          </a:p>
        </p:txBody>
      </p:sp>
      <p:cxnSp>
        <p:nvCxnSpPr>
          <p:cNvPr id="4102" name="AutoShape 7">
            <a:extLst>
              <a:ext uri="{FF2B5EF4-FFF2-40B4-BE49-F238E27FC236}">
                <a16:creationId xmlns:a16="http://schemas.microsoft.com/office/drawing/2014/main" id="{4A8FE4EF-D094-3BEF-B212-D9B2ADD0D1AB}"/>
              </a:ext>
            </a:extLst>
          </p:cNvPr>
          <p:cNvCxnSpPr>
            <a:cxnSpLocks noChangeShapeType="1"/>
            <a:stCxn id="4100" idx="3"/>
            <a:endCxn id="4101" idx="1"/>
          </p:cNvCxnSpPr>
          <p:nvPr/>
        </p:nvCxnSpPr>
        <p:spPr bwMode="auto">
          <a:xfrm>
            <a:off x="1676400" y="2663825"/>
            <a:ext cx="990600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" name="AutoShape 8">
            <a:extLst>
              <a:ext uri="{FF2B5EF4-FFF2-40B4-BE49-F238E27FC236}">
                <a16:creationId xmlns:a16="http://schemas.microsoft.com/office/drawing/2014/main" id="{57991672-066B-184D-ED41-CDAC3E40DB8B}"/>
              </a:ext>
            </a:extLst>
          </p:cNvPr>
          <p:cNvCxnSpPr>
            <a:cxnSpLocks noChangeShapeType="1"/>
            <a:endCxn id="4112" idx="1"/>
          </p:cNvCxnSpPr>
          <p:nvPr/>
        </p:nvCxnSpPr>
        <p:spPr bwMode="auto">
          <a:xfrm>
            <a:off x="4191000" y="4267200"/>
            <a:ext cx="609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4" name="AutoShape 10">
            <a:extLst>
              <a:ext uri="{FF2B5EF4-FFF2-40B4-BE49-F238E27FC236}">
                <a16:creationId xmlns:a16="http://schemas.microsoft.com/office/drawing/2014/main" id="{837746F1-E994-9B98-7503-1FF219DC8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362200"/>
            <a:ext cx="1219200" cy="609600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IR1</a:t>
            </a:r>
          </a:p>
        </p:txBody>
      </p:sp>
      <p:cxnSp>
        <p:nvCxnSpPr>
          <p:cNvPr id="4105" name="AutoShape 11">
            <a:extLst>
              <a:ext uri="{FF2B5EF4-FFF2-40B4-BE49-F238E27FC236}">
                <a16:creationId xmlns:a16="http://schemas.microsoft.com/office/drawing/2014/main" id="{C42D0726-AE8F-0B36-0729-8B86A8DB9627}"/>
              </a:ext>
            </a:extLst>
          </p:cNvPr>
          <p:cNvCxnSpPr>
            <a:cxnSpLocks noChangeShapeType="1"/>
            <a:stCxn id="4101" idx="3"/>
            <a:endCxn id="4104" idx="1"/>
          </p:cNvCxnSpPr>
          <p:nvPr/>
        </p:nvCxnSpPr>
        <p:spPr bwMode="auto">
          <a:xfrm>
            <a:off x="4343400" y="2667000"/>
            <a:ext cx="381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6" name="AutoShape 12">
            <a:extLst>
              <a:ext uri="{FF2B5EF4-FFF2-40B4-BE49-F238E27FC236}">
                <a16:creationId xmlns:a16="http://schemas.microsoft.com/office/drawing/2014/main" id="{BBF5124B-8C94-BDF3-142C-5AB07F2DA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486400"/>
            <a:ext cx="1143000" cy="609600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asm</a:t>
            </a:r>
          </a:p>
        </p:txBody>
      </p:sp>
      <p:cxnSp>
        <p:nvCxnSpPr>
          <p:cNvPr id="4107" name="AutoShape 13">
            <a:extLst>
              <a:ext uri="{FF2B5EF4-FFF2-40B4-BE49-F238E27FC236}">
                <a16:creationId xmlns:a16="http://schemas.microsoft.com/office/drawing/2014/main" id="{9F96BE10-9572-D663-7930-7B5BF6D0BC2A}"/>
              </a:ext>
            </a:extLst>
          </p:cNvPr>
          <p:cNvCxnSpPr>
            <a:cxnSpLocks noChangeShapeType="1"/>
            <a:stCxn id="4108" idx="3"/>
            <a:endCxn id="4106" idx="1"/>
          </p:cNvCxnSpPr>
          <p:nvPr/>
        </p:nvCxnSpPr>
        <p:spPr bwMode="auto">
          <a:xfrm>
            <a:off x="4267200" y="5791200"/>
            <a:ext cx="3200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8" name="AutoShape 14">
            <a:extLst>
              <a:ext uri="{FF2B5EF4-FFF2-40B4-BE49-F238E27FC236}">
                <a16:creationId xmlns:a16="http://schemas.microsoft.com/office/drawing/2014/main" id="{F09136B5-891F-1B79-1A78-E84A15BB3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257800"/>
            <a:ext cx="1600200" cy="1066800"/>
          </a:xfrm>
          <a:prstGeom prst="flowChartProcess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Verdana" panose="020B0604030504040204" pitchFamily="34" charset="0"/>
              </a:rPr>
              <a:t>more IRs and translation</a:t>
            </a:r>
          </a:p>
        </p:txBody>
      </p:sp>
      <p:cxnSp>
        <p:nvCxnSpPr>
          <p:cNvPr id="4109" name="AutoShape 15">
            <a:extLst>
              <a:ext uri="{FF2B5EF4-FFF2-40B4-BE49-F238E27FC236}">
                <a16:creationId xmlns:a16="http://schemas.microsoft.com/office/drawing/2014/main" id="{29B77E6F-0FEE-974A-AD2F-43DAFD5AC77E}"/>
              </a:ext>
            </a:extLst>
          </p:cNvPr>
          <p:cNvCxnSpPr>
            <a:cxnSpLocks noChangeShapeType="1"/>
            <a:stCxn id="4104" idx="3"/>
          </p:cNvCxnSpPr>
          <p:nvPr/>
        </p:nvCxnSpPr>
        <p:spPr bwMode="auto">
          <a:xfrm flipH="1">
            <a:off x="3581400" y="2667000"/>
            <a:ext cx="2362200" cy="1066800"/>
          </a:xfrm>
          <a:prstGeom prst="bentConnector4">
            <a:avLst>
              <a:gd name="adj1" fmla="val -9676"/>
              <a:gd name="adj2" fmla="val 64287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0" name="AutoShape 16">
            <a:extLst>
              <a:ext uri="{FF2B5EF4-FFF2-40B4-BE49-F238E27FC236}">
                <a16:creationId xmlns:a16="http://schemas.microsoft.com/office/drawing/2014/main" id="{24AD2597-A002-8F89-9B23-823202F5B623}"/>
              </a:ext>
            </a:extLst>
          </p:cNvPr>
          <p:cNvCxnSpPr>
            <a:cxnSpLocks noChangeShapeType="1"/>
            <a:stCxn id="4112" idx="3"/>
            <a:endCxn id="4108" idx="0"/>
          </p:cNvCxnSpPr>
          <p:nvPr/>
        </p:nvCxnSpPr>
        <p:spPr bwMode="auto">
          <a:xfrm flipH="1">
            <a:off x="3467100" y="4267200"/>
            <a:ext cx="2552700" cy="990600"/>
          </a:xfrm>
          <a:prstGeom prst="bentConnector4">
            <a:avLst>
              <a:gd name="adj1" fmla="val -8954"/>
              <a:gd name="adj2" fmla="val 6538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1" name="AutoShape 17">
            <a:extLst>
              <a:ext uri="{FF2B5EF4-FFF2-40B4-BE49-F238E27FC236}">
                <a16:creationId xmlns:a16="http://schemas.microsoft.com/office/drawing/2014/main" id="{3630D267-B51A-E4B6-717F-42C12DAFC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733800"/>
            <a:ext cx="1676400" cy="1066800"/>
          </a:xfrm>
          <a:prstGeom prst="flowChartProcess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translation</a:t>
            </a:r>
          </a:p>
        </p:txBody>
      </p:sp>
      <p:sp>
        <p:nvSpPr>
          <p:cNvPr id="4112" name="AutoShape 18">
            <a:extLst>
              <a:ext uri="{FF2B5EF4-FFF2-40B4-BE49-F238E27FC236}">
                <a16:creationId xmlns:a16="http://schemas.microsoft.com/office/drawing/2014/main" id="{BD0CC1EA-8B41-6C5A-9073-C282703E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962400"/>
            <a:ext cx="1219200" cy="609600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IR2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>
                <a:extLst>
                  <a:ext uri="{FF2B5EF4-FFF2-40B4-BE49-F238E27FC236}">
                    <a16:creationId xmlns:a16="http://schemas.microsoft.com/office/drawing/2014/main" id="{4BE22071-13AE-AFB3-057B-C8434782F8B6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Merging at joins with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functions</a:t>
                </a:r>
              </a:p>
            </p:txBody>
          </p:sp>
        </mc:Choice>
        <mc:Fallback xmlns="">
          <p:sp>
            <p:nvSpPr>
              <p:cNvPr id="20482" name="Rectangle 2">
                <a:extLst>
                  <a:ext uri="{FF2B5EF4-FFF2-40B4-BE49-F238E27FC236}">
                    <a16:creationId xmlns:a16="http://schemas.microsoft.com/office/drawing/2014/main" id="{4BE22071-13AE-AFB3-057B-C8434782F8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897"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3" name="Text Box 4">
            <a:extLst>
              <a:ext uri="{FF2B5EF4-FFF2-40B4-BE49-F238E27FC236}">
                <a16:creationId xmlns:a16="http://schemas.microsoft.com/office/drawing/2014/main" id="{1D64A833-BFF3-94CF-4082-02BB80AE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if(…)</a:t>
            </a: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E1B95DA3-9126-4B5D-C361-E88BC19B0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03600"/>
            <a:ext cx="16764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 = 3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7DD42D6E-4BB2-D889-184D-6356592AB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03600"/>
            <a:ext cx="16002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 = 4</a:t>
            </a:r>
          </a:p>
        </p:txBody>
      </p:sp>
      <p:sp>
        <p:nvSpPr>
          <p:cNvPr id="20486" name="Text Box 7">
            <a:extLst>
              <a:ext uri="{FF2B5EF4-FFF2-40B4-BE49-F238E27FC236}">
                <a16:creationId xmlns:a16="http://schemas.microsoft.com/office/drawing/2014/main" id="{9BAADE66-7531-33EF-F34F-96A351EE2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70400"/>
            <a:ext cx="1600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b = a</a:t>
            </a:r>
          </a:p>
        </p:txBody>
      </p:sp>
      <p:sp>
        <p:nvSpPr>
          <p:cNvPr id="500749" name="AutoShape 13">
            <a:extLst>
              <a:ext uri="{FF2B5EF4-FFF2-40B4-BE49-F238E27FC236}">
                <a16:creationId xmlns:a16="http://schemas.microsoft.com/office/drawing/2014/main" id="{F17C70CE-3103-710F-5268-0C2F9564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81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0750" name="Text Box 14">
            <a:extLst>
              <a:ext uri="{FF2B5EF4-FFF2-40B4-BE49-F238E27FC236}">
                <a16:creationId xmlns:a16="http://schemas.microsoft.com/office/drawing/2014/main" id="{4FB18D7C-B7DC-B5F4-CD0E-36FFAC6E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if(…)</a:t>
            </a:r>
          </a:p>
        </p:txBody>
      </p:sp>
      <p:sp>
        <p:nvSpPr>
          <p:cNvPr id="500751" name="Text Box 15">
            <a:extLst>
              <a:ext uri="{FF2B5EF4-FFF2-40B4-BE49-F238E27FC236}">
                <a16:creationId xmlns:a16="http://schemas.microsoft.com/office/drawing/2014/main" id="{E084B637-CBFE-06C1-09D2-12381B15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03600"/>
            <a:ext cx="16764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3</a:t>
            </a:r>
          </a:p>
        </p:txBody>
      </p:sp>
      <p:sp>
        <p:nvSpPr>
          <p:cNvPr id="500752" name="Text Box 16">
            <a:extLst>
              <a:ext uri="{FF2B5EF4-FFF2-40B4-BE49-F238E27FC236}">
                <a16:creationId xmlns:a16="http://schemas.microsoft.com/office/drawing/2014/main" id="{EC9DA28C-6DEE-A308-805A-F437F5EB6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403600"/>
            <a:ext cx="16002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0753" name="Text Box 17">
                <a:extLst>
                  <a:ext uri="{FF2B5EF4-FFF2-40B4-BE49-F238E27FC236}">
                    <a16:creationId xmlns:a16="http://schemas.microsoft.com/office/drawing/2014/main" id="{A1E156F0-EA73-B93A-0B75-BCA5A6B013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8800" y="4378355"/>
                <a:ext cx="2667000" cy="772006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a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3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(a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, a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b = a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0753" name="Text Box 17">
                <a:extLst>
                  <a:ext uri="{FF2B5EF4-FFF2-40B4-BE49-F238E27FC236}">
                    <a16:creationId xmlns:a16="http://schemas.microsoft.com/office/drawing/2014/main" id="{A1E156F0-EA73-B93A-0B75-BCA5A6B01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4378355"/>
                <a:ext cx="2667000" cy="772006"/>
              </a:xfrm>
              <a:prstGeom prst="rect">
                <a:avLst/>
              </a:prstGeom>
              <a:blipFill>
                <a:blip r:embed="rId3"/>
                <a:stretch>
                  <a:fillRect l="-1887" t="-3175" b="-1111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0759" name="Text Box 23">
                <a:extLst>
                  <a:ext uri="{FF2B5EF4-FFF2-40B4-BE49-F238E27FC236}">
                    <a16:creationId xmlns:a16="http://schemas.microsoft.com/office/drawing/2014/main" id="{85EF3111-6760-7DA4-8E08-3ABE5229D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200" y="5410200"/>
                <a:ext cx="7010400" cy="1387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dirty="0"/>
                  <a:t>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dirty="0">
                    <a:cs typeface="Tahoma" panose="020B0604030504040204" pitchFamily="34" charset="0"/>
                  </a:rPr>
                  <a:t> </a:t>
                </a:r>
                <a:r>
                  <a:rPr lang="en-US" altLang="zh-CN" sz="2000" dirty="0"/>
                  <a:t>function encodes information about which argument to select, according to control flows.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dirty="0"/>
                  <a:t>In this example, when control flows from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L_1-&gt;L_3</a:t>
                </a:r>
                <a:r>
                  <a:rPr lang="en-US" altLang="zh-CN" sz="2000" dirty="0"/>
                  <a:t>, select the argument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a</a:t>
                </a:r>
                <a:r>
                  <a:rPr lang="en-US" altLang="zh-CN" sz="2000" baseline="-25000" dirty="0">
                    <a:solidFill>
                      <a:srgbClr val="0432FF"/>
                    </a:solidFill>
                  </a:rPr>
                  <a:t>1</a:t>
                </a:r>
                <a:r>
                  <a:rPr lang="en-US" altLang="zh-CN" sz="2000" dirty="0"/>
                  <a:t>; otherwise, select the argument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a</a:t>
                </a:r>
                <a:r>
                  <a:rPr lang="en-US" altLang="zh-CN" sz="2000" baseline="-25000" dirty="0">
                    <a:solidFill>
                      <a:srgbClr val="0432FF"/>
                    </a:solidFill>
                  </a:rPr>
                  <a:t>2</a:t>
                </a:r>
                <a:r>
                  <a:rPr lang="en-US" altLang="zh-CN" sz="2000" dirty="0"/>
                  <a:t>.</a:t>
                </a:r>
              </a:p>
            </p:txBody>
          </p:sp>
        </mc:Choice>
        <mc:Fallback xmlns="">
          <p:sp>
            <p:nvSpPr>
              <p:cNvPr id="500759" name="Text Box 23">
                <a:extLst>
                  <a:ext uri="{FF2B5EF4-FFF2-40B4-BE49-F238E27FC236}">
                    <a16:creationId xmlns:a16="http://schemas.microsoft.com/office/drawing/2014/main" id="{85EF3111-6760-7DA4-8E08-3ABE5229D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5410200"/>
                <a:ext cx="7010400" cy="1387559"/>
              </a:xfrm>
              <a:prstGeom prst="rect">
                <a:avLst/>
              </a:prstGeom>
              <a:blipFill>
                <a:blip r:embed="rId4"/>
                <a:stretch>
                  <a:fillRect l="-1085" t="-2727" b="-6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94" name="AutoShape 25">
            <a:extLst>
              <a:ext uri="{FF2B5EF4-FFF2-40B4-BE49-F238E27FC236}">
                <a16:creationId xmlns:a16="http://schemas.microsoft.com/office/drawing/2014/main" id="{44B1539A-468B-BA87-80F5-18FB66492404}"/>
              </a:ext>
            </a:extLst>
          </p:cNvPr>
          <p:cNvCxnSpPr>
            <a:cxnSpLocks noChangeShapeType="1"/>
            <a:stCxn id="20483" idx="2"/>
            <a:endCxn id="20484" idx="0"/>
          </p:cNvCxnSpPr>
          <p:nvPr/>
        </p:nvCxnSpPr>
        <p:spPr bwMode="auto">
          <a:xfrm flipH="1">
            <a:off x="990600" y="26924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AutoShape 26">
            <a:extLst>
              <a:ext uri="{FF2B5EF4-FFF2-40B4-BE49-F238E27FC236}">
                <a16:creationId xmlns:a16="http://schemas.microsoft.com/office/drawing/2014/main" id="{C0742948-0063-4B60-E3B4-93E9CBF44AFE}"/>
              </a:ext>
            </a:extLst>
          </p:cNvPr>
          <p:cNvCxnSpPr>
            <a:cxnSpLocks noChangeShapeType="1"/>
            <a:stCxn id="20483" idx="2"/>
            <a:endCxn id="20485" idx="0"/>
          </p:cNvCxnSpPr>
          <p:nvPr/>
        </p:nvCxnSpPr>
        <p:spPr bwMode="auto">
          <a:xfrm>
            <a:off x="2019300" y="26924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AutoShape 27">
            <a:extLst>
              <a:ext uri="{FF2B5EF4-FFF2-40B4-BE49-F238E27FC236}">
                <a16:creationId xmlns:a16="http://schemas.microsoft.com/office/drawing/2014/main" id="{604B7517-9E80-22D3-70C9-9AFC708D92E1}"/>
              </a:ext>
            </a:extLst>
          </p:cNvPr>
          <p:cNvCxnSpPr>
            <a:cxnSpLocks noChangeShapeType="1"/>
            <a:stCxn id="20484" idx="2"/>
            <a:endCxn id="20486" idx="0"/>
          </p:cNvCxnSpPr>
          <p:nvPr/>
        </p:nvCxnSpPr>
        <p:spPr bwMode="auto">
          <a:xfrm>
            <a:off x="990600" y="3803710"/>
            <a:ext cx="1028700" cy="66669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7" name="AutoShape 28">
            <a:extLst>
              <a:ext uri="{FF2B5EF4-FFF2-40B4-BE49-F238E27FC236}">
                <a16:creationId xmlns:a16="http://schemas.microsoft.com/office/drawing/2014/main" id="{2AF35606-6D3F-12B1-6C6C-8487E49BC40F}"/>
              </a:ext>
            </a:extLst>
          </p:cNvPr>
          <p:cNvCxnSpPr>
            <a:cxnSpLocks noChangeShapeType="1"/>
            <a:stCxn id="20485" idx="2"/>
            <a:endCxn id="20486" idx="0"/>
          </p:cNvCxnSpPr>
          <p:nvPr/>
        </p:nvCxnSpPr>
        <p:spPr bwMode="auto">
          <a:xfrm flipH="1">
            <a:off x="2019300" y="3803710"/>
            <a:ext cx="1066800" cy="66669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5" name="AutoShape 29">
            <a:extLst>
              <a:ext uri="{FF2B5EF4-FFF2-40B4-BE49-F238E27FC236}">
                <a16:creationId xmlns:a16="http://schemas.microsoft.com/office/drawing/2014/main" id="{E51F8E8E-CCBC-7CD6-47D1-D88656FA345E}"/>
              </a:ext>
            </a:extLst>
          </p:cNvPr>
          <p:cNvCxnSpPr>
            <a:cxnSpLocks noChangeShapeType="1"/>
            <a:stCxn id="500750" idx="2"/>
            <a:endCxn id="500751" idx="0"/>
          </p:cNvCxnSpPr>
          <p:nvPr/>
        </p:nvCxnSpPr>
        <p:spPr bwMode="auto">
          <a:xfrm flipH="1">
            <a:off x="5867400" y="26924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6" name="AutoShape 30">
            <a:extLst>
              <a:ext uri="{FF2B5EF4-FFF2-40B4-BE49-F238E27FC236}">
                <a16:creationId xmlns:a16="http://schemas.microsoft.com/office/drawing/2014/main" id="{1DC7B8F4-9891-E177-93E1-16759323B0ED}"/>
              </a:ext>
            </a:extLst>
          </p:cNvPr>
          <p:cNvCxnSpPr>
            <a:cxnSpLocks noChangeShapeType="1"/>
            <a:stCxn id="500750" idx="2"/>
            <a:endCxn id="500752" idx="0"/>
          </p:cNvCxnSpPr>
          <p:nvPr/>
        </p:nvCxnSpPr>
        <p:spPr bwMode="auto">
          <a:xfrm>
            <a:off x="6896100" y="26924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7" name="AutoShape 31">
            <a:extLst>
              <a:ext uri="{FF2B5EF4-FFF2-40B4-BE49-F238E27FC236}">
                <a16:creationId xmlns:a16="http://schemas.microsoft.com/office/drawing/2014/main" id="{377182B2-E85F-C25C-6845-95C38FBB5ADD}"/>
              </a:ext>
            </a:extLst>
          </p:cNvPr>
          <p:cNvCxnSpPr>
            <a:cxnSpLocks noChangeShapeType="1"/>
            <a:stCxn id="500751" idx="2"/>
            <a:endCxn id="500753" idx="0"/>
          </p:cNvCxnSpPr>
          <p:nvPr/>
        </p:nvCxnSpPr>
        <p:spPr bwMode="auto">
          <a:xfrm>
            <a:off x="5867400" y="3803710"/>
            <a:ext cx="1104900" cy="5746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8" name="AutoShape 32">
            <a:extLst>
              <a:ext uri="{FF2B5EF4-FFF2-40B4-BE49-F238E27FC236}">
                <a16:creationId xmlns:a16="http://schemas.microsoft.com/office/drawing/2014/main" id="{3284CE49-CB25-8A05-8C85-8592E3B86FE3}"/>
              </a:ext>
            </a:extLst>
          </p:cNvPr>
          <p:cNvCxnSpPr>
            <a:cxnSpLocks noChangeShapeType="1"/>
            <a:stCxn id="500752" idx="2"/>
            <a:endCxn id="500753" idx="0"/>
          </p:cNvCxnSpPr>
          <p:nvPr/>
        </p:nvCxnSpPr>
        <p:spPr bwMode="auto">
          <a:xfrm flipH="1">
            <a:off x="6972300" y="3803710"/>
            <a:ext cx="990600" cy="5746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E43D9944-60B3-9328-4FA6-0911EDEB8F88}"/>
              </a:ext>
            </a:extLst>
          </p:cNvPr>
          <p:cNvSpPr txBox="1"/>
          <p:nvPr/>
        </p:nvSpPr>
        <p:spPr>
          <a:xfrm>
            <a:off x="1447800" y="1905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L_0: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E1A1E2-BA6D-20A1-E07C-1CF045E8059C}"/>
              </a:ext>
            </a:extLst>
          </p:cNvPr>
          <p:cNvSpPr txBox="1"/>
          <p:nvPr/>
        </p:nvSpPr>
        <p:spPr>
          <a:xfrm>
            <a:off x="76200" y="3048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L_1: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DFED42-390F-531A-974A-6BF2CFA1D570}"/>
              </a:ext>
            </a:extLst>
          </p:cNvPr>
          <p:cNvSpPr txBox="1"/>
          <p:nvPr/>
        </p:nvSpPr>
        <p:spPr>
          <a:xfrm>
            <a:off x="3276600" y="3048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L_2: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82C100-6503-FC36-C1D5-7510B92378A9}"/>
              </a:ext>
            </a:extLst>
          </p:cNvPr>
          <p:cNvSpPr txBox="1"/>
          <p:nvPr/>
        </p:nvSpPr>
        <p:spPr>
          <a:xfrm>
            <a:off x="1066800" y="4114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L_3: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93E2C5-418F-55D9-51E3-53279599A95F}"/>
              </a:ext>
            </a:extLst>
          </p:cNvPr>
          <p:cNvSpPr txBox="1"/>
          <p:nvPr/>
        </p:nvSpPr>
        <p:spPr>
          <a:xfrm>
            <a:off x="6076950" y="1908132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L_0: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46F750-025F-3A21-43F4-5C02D3EB3C00}"/>
              </a:ext>
            </a:extLst>
          </p:cNvPr>
          <p:cNvSpPr txBox="1"/>
          <p:nvPr/>
        </p:nvSpPr>
        <p:spPr>
          <a:xfrm>
            <a:off x="4953000" y="3048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L_1: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BFD3A9-071A-BBDE-438F-D70DAD86FA5A}"/>
              </a:ext>
            </a:extLst>
          </p:cNvPr>
          <p:cNvSpPr txBox="1"/>
          <p:nvPr/>
        </p:nvSpPr>
        <p:spPr>
          <a:xfrm>
            <a:off x="8115300" y="3054263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L_2: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426635-C765-BB86-D146-CAC5A6860D11}"/>
              </a:ext>
            </a:extLst>
          </p:cNvPr>
          <p:cNvSpPr txBox="1"/>
          <p:nvPr/>
        </p:nvSpPr>
        <p:spPr>
          <a:xfrm>
            <a:off x="5791200" y="4038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L_3: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56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Rectangle 2">
                <a:extLst>
                  <a:ext uri="{FF2B5EF4-FFF2-40B4-BE49-F238E27FC236}">
                    <a16:creationId xmlns:a16="http://schemas.microsoft.com/office/drawing/2014/main" id="{45F078D1-A645-EB5E-2602-F80651F780EB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 function</a:t>
                </a:r>
              </a:p>
            </p:txBody>
          </p:sp>
        </mc:Choice>
        <mc:Fallback xmlns="">
          <p:sp>
            <p:nvSpPr>
              <p:cNvPr id="22530" name="Rectangle 2">
                <a:extLst>
                  <a:ext uri="{FF2B5EF4-FFF2-40B4-BE49-F238E27FC236}">
                    <a16:creationId xmlns:a16="http://schemas.microsoft.com/office/drawing/2014/main" id="{45F078D1-A645-EB5E-2602-F80651F78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>
                <a:extLst>
                  <a:ext uri="{FF2B5EF4-FFF2-40B4-BE49-F238E27FC236}">
                    <a16:creationId xmlns:a16="http://schemas.microsoft.com/office/drawing/2014/main" id="{32D1C1EB-8A0F-08CC-F528-378CAD064DD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8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/>
                  <a:t>function merges multiple values along multiple control paths into a single definition</a:t>
                </a:r>
              </a:p>
              <a:p>
                <a:pPr eaLnBrk="1" hangingPunct="1"/>
                <a:r>
                  <a:rPr lang="en-US" altLang="zh-CN" sz="2800" dirty="0"/>
                  <a:t>For a basic block b with p predecessors:</a:t>
                </a:r>
              </a:p>
              <a:p>
                <a:pPr lvl="1" eaLnBrk="1" hangingPunct="1"/>
                <a:r>
                  <a:rPr lang="en-US" altLang="zh-CN" sz="2400" dirty="0" err="1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400" baseline="-25000" dirty="0" err="1">
                    <a:solidFill>
                      <a:srgbClr val="0432FF"/>
                    </a:solidFill>
                  </a:rPr>
                  <a:t>q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 = </a:t>
                </a:r>
                <a:r>
                  <a:rPr lang="en-US" altLang="zh-CN" sz="24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400" dirty="0">
                    <a:solidFill>
                      <a:srgbClr val="0432FF"/>
                    </a:solidFill>
                  </a:rPr>
                  <a:t> (x</a:t>
                </a:r>
                <a:r>
                  <a:rPr lang="en-US" altLang="zh-CN" sz="2400" baseline="-25000" dirty="0">
                    <a:solidFill>
                      <a:srgbClr val="0432FF"/>
                    </a:solidFill>
                  </a:rPr>
                  <a:t>1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, x</a:t>
                </a:r>
                <a:r>
                  <a:rPr lang="en-US" altLang="zh-CN" sz="2400" baseline="-25000" dirty="0">
                    <a:solidFill>
                      <a:srgbClr val="0432FF"/>
                    </a:solidFill>
                  </a:rPr>
                  <a:t>2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, </a:t>
                </a:r>
                <a:r>
                  <a:rPr lang="en-US" altLang="zh-CN" sz="2400" dirty="0">
                    <a:solidFill>
                      <a:srgbClr val="0432FF"/>
                    </a:solidFill>
                    <a:latin typeface="Arial" panose="020B0604020202020204" pitchFamily="34" charset="0"/>
                  </a:rPr>
                  <a:t>…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, </a:t>
                </a:r>
                <a:r>
                  <a:rPr lang="en-US" altLang="zh-CN" sz="2400" dirty="0" err="1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400" baseline="-25000" dirty="0" err="1">
                    <a:solidFill>
                      <a:srgbClr val="0432FF"/>
                    </a:solidFill>
                  </a:rPr>
                  <a:t>p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)</a:t>
                </a:r>
              </a:p>
              <a:p>
                <a:pPr lvl="1" eaLnBrk="1" hangingPunct="1"/>
                <a:r>
                  <a:rPr lang="en-US" altLang="zh-CN" sz="2400" dirty="0"/>
                  <a:t>select corresponding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400" baseline="-25000" dirty="0">
                    <a:solidFill>
                      <a:srgbClr val="0432FF"/>
                    </a:solidFill>
                  </a:rPr>
                  <a:t>i</a:t>
                </a:r>
                <a:r>
                  <a:rPr lang="en-US" altLang="zh-CN" sz="2400" dirty="0"/>
                  <a:t> according to control flow</a:t>
                </a:r>
              </a:p>
              <a:p>
                <a:pPr eaLnBrk="1" hangingPunct="1"/>
                <a:r>
                  <a:rPr lang="en-US" altLang="zh-CN" sz="2800" dirty="0"/>
                  <a:t>How does</a:t>
                </a:r>
                <a:r>
                  <a:rPr lang="en-US" altLang="zh-CN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800" dirty="0"/>
                  <a:t> execute on real machines?</a:t>
                </a:r>
              </a:p>
              <a:p>
                <a:pPr lvl="1" eaLnBrk="1" hangingPunct="1"/>
                <a:r>
                  <a:rPr lang="en-US" altLang="zh-CN" sz="2400" dirty="0"/>
                  <a:t>hopefully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machines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support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opcode,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or</a:t>
                </a:r>
              </a:p>
              <a:p>
                <a:pPr lvl="1" eaLnBrk="1" hangingPunct="1"/>
                <a:r>
                  <a:rPr lang="en-US" altLang="zh-CN" sz="2400" dirty="0"/>
                  <a:t>eliminate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before execution</a:t>
                </a:r>
              </a:p>
            </p:txBody>
          </p:sp>
        </mc:Choice>
        <mc:Fallback xmlns="">
          <p:sp>
            <p:nvSpPr>
              <p:cNvPr id="22531" name="Rectangle 3">
                <a:extLst>
                  <a:ext uri="{FF2B5EF4-FFF2-40B4-BE49-F238E27FC236}">
                    <a16:creationId xmlns:a16="http://schemas.microsoft.com/office/drawing/2014/main" id="{32D1C1EB-8A0F-08CC-F528-378CAD064D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489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>
                <a:extLst>
                  <a:ext uri="{FF2B5EF4-FFF2-40B4-BE49-F238E27FC236}">
                    <a16:creationId xmlns:a16="http://schemas.microsoft.com/office/drawing/2014/main" id="{4BE22071-13AE-AFB3-057B-C8434782F8B6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Eliminating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functions</a:t>
                </a:r>
              </a:p>
            </p:txBody>
          </p:sp>
        </mc:Choice>
        <mc:Fallback xmlns="">
          <p:sp>
            <p:nvSpPr>
              <p:cNvPr id="20482" name="Rectangle 2">
                <a:extLst>
                  <a:ext uri="{FF2B5EF4-FFF2-40B4-BE49-F238E27FC236}">
                    <a16:creationId xmlns:a16="http://schemas.microsoft.com/office/drawing/2014/main" id="{4BE22071-13AE-AFB3-057B-C8434782F8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0749" name="AutoShape 13">
            <a:extLst>
              <a:ext uri="{FF2B5EF4-FFF2-40B4-BE49-F238E27FC236}">
                <a16:creationId xmlns:a16="http://schemas.microsoft.com/office/drawing/2014/main" id="{F17C70CE-3103-710F-5268-0C2F9564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81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0750" name="Text Box 14">
            <a:extLst>
              <a:ext uri="{FF2B5EF4-FFF2-40B4-BE49-F238E27FC236}">
                <a16:creationId xmlns:a16="http://schemas.microsoft.com/office/drawing/2014/main" id="{4FB18D7C-B7DC-B5F4-CD0E-36FFAC6E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if(…)</a:t>
            </a:r>
          </a:p>
        </p:txBody>
      </p:sp>
      <p:sp>
        <p:nvSpPr>
          <p:cNvPr id="500751" name="Text Box 15">
            <a:extLst>
              <a:ext uri="{FF2B5EF4-FFF2-40B4-BE49-F238E27FC236}">
                <a16:creationId xmlns:a16="http://schemas.microsoft.com/office/drawing/2014/main" id="{E084B637-CBFE-06C1-09D2-12381B15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03600"/>
            <a:ext cx="16764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3</a:t>
            </a:r>
          </a:p>
        </p:txBody>
      </p:sp>
      <p:sp>
        <p:nvSpPr>
          <p:cNvPr id="500752" name="Text Box 16">
            <a:extLst>
              <a:ext uri="{FF2B5EF4-FFF2-40B4-BE49-F238E27FC236}">
                <a16:creationId xmlns:a16="http://schemas.microsoft.com/office/drawing/2014/main" id="{EC9DA28C-6DEE-A308-805A-F437F5EB6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03600"/>
            <a:ext cx="16002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0753" name="Text Box 17">
                <a:extLst>
                  <a:ext uri="{FF2B5EF4-FFF2-40B4-BE49-F238E27FC236}">
                    <a16:creationId xmlns:a16="http://schemas.microsoft.com/office/drawing/2014/main" id="{A1E156F0-EA73-B93A-0B75-BCA5A6B013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530755"/>
                <a:ext cx="2667000" cy="772006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a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3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(a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, a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b = a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0753" name="Text Box 17">
                <a:extLst>
                  <a:ext uri="{FF2B5EF4-FFF2-40B4-BE49-F238E27FC236}">
                    <a16:creationId xmlns:a16="http://schemas.microsoft.com/office/drawing/2014/main" id="{A1E156F0-EA73-B93A-0B75-BCA5A6B01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530755"/>
                <a:ext cx="2667000" cy="772006"/>
              </a:xfrm>
              <a:prstGeom prst="rect">
                <a:avLst/>
              </a:prstGeom>
              <a:blipFill>
                <a:blip r:embed="rId3"/>
                <a:stretch>
                  <a:fillRect l="-1887" t="-3175" b="-1111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0759" name="Text Box 23">
                <a:extLst>
                  <a:ext uri="{FF2B5EF4-FFF2-40B4-BE49-F238E27FC236}">
                    <a16:creationId xmlns:a16="http://schemas.microsoft.com/office/drawing/2014/main" id="{85EF3111-6760-7DA4-8E08-3ABE5229D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200" y="5410200"/>
                <a:ext cx="7010400" cy="1387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dirty="0"/>
                  <a:t>Place the assignment on the corresponding edge to the</a:t>
                </a:r>
                <a:r>
                  <a:rPr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dirty="0"/>
                  <a:t> function.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dirty="0"/>
                  <a:t>And can be move the corresponding predecessor 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(but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avoid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pitfalls)!</a:t>
                </a:r>
              </a:p>
            </p:txBody>
          </p:sp>
        </mc:Choice>
        <mc:Fallback xmlns="">
          <p:sp>
            <p:nvSpPr>
              <p:cNvPr id="500759" name="Text Box 23">
                <a:extLst>
                  <a:ext uri="{FF2B5EF4-FFF2-40B4-BE49-F238E27FC236}">
                    <a16:creationId xmlns:a16="http://schemas.microsoft.com/office/drawing/2014/main" id="{85EF3111-6760-7DA4-8E08-3ABE5229D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5410200"/>
                <a:ext cx="7010400" cy="1387559"/>
              </a:xfrm>
              <a:prstGeom prst="rect">
                <a:avLst/>
              </a:prstGeom>
              <a:blipFill>
                <a:blip r:embed="rId4"/>
                <a:stretch>
                  <a:fillRect l="-1085" t="-2727" b="-6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0765" name="AutoShape 29">
            <a:extLst>
              <a:ext uri="{FF2B5EF4-FFF2-40B4-BE49-F238E27FC236}">
                <a16:creationId xmlns:a16="http://schemas.microsoft.com/office/drawing/2014/main" id="{E51F8E8E-CCBC-7CD6-47D1-D88656FA345E}"/>
              </a:ext>
            </a:extLst>
          </p:cNvPr>
          <p:cNvCxnSpPr>
            <a:cxnSpLocks noChangeShapeType="1"/>
            <a:stCxn id="500750" idx="2"/>
            <a:endCxn id="500751" idx="0"/>
          </p:cNvCxnSpPr>
          <p:nvPr/>
        </p:nvCxnSpPr>
        <p:spPr bwMode="auto">
          <a:xfrm flipH="1">
            <a:off x="990600" y="26924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6" name="AutoShape 30">
            <a:extLst>
              <a:ext uri="{FF2B5EF4-FFF2-40B4-BE49-F238E27FC236}">
                <a16:creationId xmlns:a16="http://schemas.microsoft.com/office/drawing/2014/main" id="{1DC7B8F4-9891-E177-93E1-16759323B0ED}"/>
              </a:ext>
            </a:extLst>
          </p:cNvPr>
          <p:cNvCxnSpPr>
            <a:cxnSpLocks noChangeShapeType="1"/>
            <a:stCxn id="500750" idx="2"/>
            <a:endCxn id="500752" idx="0"/>
          </p:cNvCxnSpPr>
          <p:nvPr/>
        </p:nvCxnSpPr>
        <p:spPr bwMode="auto">
          <a:xfrm>
            <a:off x="2019300" y="26924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7" name="AutoShape 31">
            <a:extLst>
              <a:ext uri="{FF2B5EF4-FFF2-40B4-BE49-F238E27FC236}">
                <a16:creationId xmlns:a16="http://schemas.microsoft.com/office/drawing/2014/main" id="{377182B2-E85F-C25C-6845-95C38FBB5ADD}"/>
              </a:ext>
            </a:extLst>
          </p:cNvPr>
          <p:cNvCxnSpPr>
            <a:cxnSpLocks noChangeShapeType="1"/>
            <a:stCxn id="500751" idx="2"/>
            <a:endCxn id="500753" idx="0"/>
          </p:cNvCxnSpPr>
          <p:nvPr/>
        </p:nvCxnSpPr>
        <p:spPr bwMode="auto">
          <a:xfrm>
            <a:off x="990600" y="3803710"/>
            <a:ext cx="1104900" cy="727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8" name="AutoShape 32">
            <a:extLst>
              <a:ext uri="{FF2B5EF4-FFF2-40B4-BE49-F238E27FC236}">
                <a16:creationId xmlns:a16="http://schemas.microsoft.com/office/drawing/2014/main" id="{3284CE49-CB25-8A05-8C85-8592E3B86FE3}"/>
              </a:ext>
            </a:extLst>
          </p:cNvPr>
          <p:cNvCxnSpPr>
            <a:cxnSpLocks noChangeShapeType="1"/>
            <a:stCxn id="500752" idx="2"/>
            <a:endCxn id="500753" idx="0"/>
          </p:cNvCxnSpPr>
          <p:nvPr/>
        </p:nvCxnSpPr>
        <p:spPr bwMode="auto">
          <a:xfrm flipH="1">
            <a:off x="2095500" y="3803710"/>
            <a:ext cx="990600" cy="727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993E2C5-418F-55D9-51E3-53279599A95F}"/>
              </a:ext>
            </a:extLst>
          </p:cNvPr>
          <p:cNvSpPr txBox="1"/>
          <p:nvPr/>
        </p:nvSpPr>
        <p:spPr>
          <a:xfrm>
            <a:off x="1200150" y="1908132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L_0: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46F750-025F-3A21-43F4-5C02D3EB3C00}"/>
              </a:ext>
            </a:extLst>
          </p:cNvPr>
          <p:cNvSpPr txBox="1"/>
          <p:nvPr/>
        </p:nvSpPr>
        <p:spPr>
          <a:xfrm>
            <a:off x="76200" y="3048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L_1: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BFD3A9-071A-BBDE-438F-D70DAD86FA5A}"/>
              </a:ext>
            </a:extLst>
          </p:cNvPr>
          <p:cNvSpPr txBox="1"/>
          <p:nvPr/>
        </p:nvSpPr>
        <p:spPr>
          <a:xfrm>
            <a:off x="3238500" y="3054263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L_2: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426635-C765-BB86-D146-CAC5A6860D11}"/>
              </a:ext>
            </a:extLst>
          </p:cNvPr>
          <p:cNvSpPr txBox="1"/>
          <p:nvPr/>
        </p:nvSpPr>
        <p:spPr>
          <a:xfrm>
            <a:off x="914400" y="4191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L_3:</a:t>
            </a:r>
            <a:endParaRPr kumimoji="1" lang="zh-CN" altLang="en-US" dirty="0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ACB38B2-F601-BE86-619A-9E6A24B31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2282868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if(…)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DEFDB5CD-C55E-537B-B949-DB710705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400468"/>
            <a:ext cx="16764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3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F165E5CA-47B3-2A66-5381-897D61449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3400468"/>
            <a:ext cx="16002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4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CBF98CD6-F7DB-5958-F9B9-30B150DB2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4527623"/>
            <a:ext cx="26670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b = 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3</a:t>
            </a:r>
          </a:p>
        </p:txBody>
      </p:sp>
      <p:cxnSp>
        <p:nvCxnSpPr>
          <p:cNvPr id="14" name="AutoShape 29">
            <a:extLst>
              <a:ext uri="{FF2B5EF4-FFF2-40B4-BE49-F238E27FC236}">
                <a16:creationId xmlns:a16="http://schemas.microsoft.com/office/drawing/2014/main" id="{45232458-6A85-E832-246D-CD2F55D9CB23}"/>
              </a:ext>
            </a:extLst>
          </p:cNvPr>
          <p:cNvCxnSpPr>
            <a:cxnSpLocks noChangeShapeType="1"/>
            <a:stCxn id="10" idx="2"/>
            <a:endCxn id="11" idx="0"/>
          </p:cNvCxnSpPr>
          <p:nvPr/>
        </p:nvCxnSpPr>
        <p:spPr bwMode="auto">
          <a:xfrm flipH="1">
            <a:off x="5981700" y="2689268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30">
            <a:extLst>
              <a:ext uri="{FF2B5EF4-FFF2-40B4-BE49-F238E27FC236}">
                <a16:creationId xmlns:a16="http://schemas.microsoft.com/office/drawing/2014/main" id="{192CB160-52F7-CCE5-C0E8-AECECDEFB240}"/>
              </a:ext>
            </a:extLst>
          </p:cNvPr>
          <p:cNvCxnSpPr>
            <a:cxnSpLocks noChangeShapeType="1"/>
            <a:stCxn id="10" idx="2"/>
            <a:endCxn id="12" idx="0"/>
          </p:cNvCxnSpPr>
          <p:nvPr/>
        </p:nvCxnSpPr>
        <p:spPr bwMode="auto">
          <a:xfrm>
            <a:off x="7010400" y="2689268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1">
            <a:extLst>
              <a:ext uri="{FF2B5EF4-FFF2-40B4-BE49-F238E27FC236}">
                <a16:creationId xmlns:a16="http://schemas.microsoft.com/office/drawing/2014/main" id="{6A525B2F-CBA4-2BF9-0219-B7EF8205F73F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>
            <a:off x="5981700" y="3800578"/>
            <a:ext cx="1104900" cy="727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32">
            <a:extLst>
              <a:ext uri="{FF2B5EF4-FFF2-40B4-BE49-F238E27FC236}">
                <a16:creationId xmlns:a16="http://schemas.microsoft.com/office/drawing/2014/main" id="{10399080-76DD-5EA1-303F-FEC88520FDFA}"/>
              </a:ext>
            </a:extLst>
          </p:cNvPr>
          <p:cNvCxnSpPr>
            <a:cxnSpLocks noChangeShapeType="1"/>
            <a:stCxn id="12" idx="2"/>
            <a:endCxn id="13" idx="0"/>
          </p:cNvCxnSpPr>
          <p:nvPr/>
        </p:nvCxnSpPr>
        <p:spPr bwMode="auto">
          <a:xfrm flipH="1">
            <a:off x="7086600" y="3800578"/>
            <a:ext cx="990600" cy="727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4C91539-B4EF-9A6E-AE12-F925412A71D1}"/>
              </a:ext>
            </a:extLst>
          </p:cNvPr>
          <p:cNvSpPr txBox="1"/>
          <p:nvPr/>
        </p:nvSpPr>
        <p:spPr>
          <a:xfrm>
            <a:off x="6191250" y="1905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L_0: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3A31BE0-752D-FB6E-1A74-F54285FCD0B3}"/>
              </a:ext>
            </a:extLst>
          </p:cNvPr>
          <p:cNvSpPr txBox="1"/>
          <p:nvPr/>
        </p:nvSpPr>
        <p:spPr>
          <a:xfrm>
            <a:off x="5067300" y="3044868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L_1: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AC7571E-88DE-070C-453D-CCF1DB9DA27F}"/>
              </a:ext>
            </a:extLst>
          </p:cNvPr>
          <p:cNvSpPr txBox="1"/>
          <p:nvPr/>
        </p:nvSpPr>
        <p:spPr>
          <a:xfrm>
            <a:off x="8229600" y="3051131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L_2: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7509FBB-C8D7-3429-C978-73C8F436CBF1}"/>
              </a:ext>
            </a:extLst>
          </p:cNvPr>
          <p:cNvSpPr txBox="1"/>
          <p:nvPr/>
        </p:nvSpPr>
        <p:spPr>
          <a:xfrm>
            <a:off x="5905500" y="4187868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L_3: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7D41FAB-A771-7A21-B749-F7294F04140B}"/>
              </a:ext>
            </a:extLst>
          </p:cNvPr>
          <p:cNvSpPr txBox="1"/>
          <p:nvPr/>
        </p:nvSpPr>
        <p:spPr>
          <a:xfrm>
            <a:off x="6324600" y="381000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=a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kumimoji="1" lang="zh-CN" altLang="en-US" sz="20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E82E8C8-3FD2-131F-BD49-B255CE29D5AA}"/>
              </a:ext>
            </a:extLst>
          </p:cNvPr>
          <p:cNvSpPr txBox="1"/>
          <p:nvPr/>
        </p:nvSpPr>
        <p:spPr>
          <a:xfrm>
            <a:off x="7734300" y="3897868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=a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kumimoji="1" lang="zh-CN" altLang="en-US" sz="20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30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>
                <a:extLst>
                  <a:ext uri="{FF2B5EF4-FFF2-40B4-BE49-F238E27FC236}">
                    <a16:creationId xmlns:a16="http://schemas.microsoft.com/office/drawing/2014/main" id="{4BE22071-13AE-AFB3-057B-C8434782F8B6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Eliminating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functions</a:t>
                </a:r>
              </a:p>
            </p:txBody>
          </p:sp>
        </mc:Choice>
        <mc:Fallback xmlns="">
          <p:sp>
            <p:nvSpPr>
              <p:cNvPr id="20482" name="Rectangle 2">
                <a:extLst>
                  <a:ext uri="{FF2B5EF4-FFF2-40B4-BE49-F238E27FC236}">
                    <a16:creationId xmlns:a16="http://schemas.microsoft.com/office/drawing/2014/main" id="{4BE22071-13AE-AFB3-057B-C8434782F8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0749" name="AutoShape 13">
            <a:extLst>
              <a:ext uri="{FF2B5EF4-FFF2-40B4-BE49-F238E27FC236}">
                <a16:creationId xmlns:a16="http://schemas.microsoft.com/office/drawing/2014/main" id="{F17C70CE-3103-710F-5268-0C2F9564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81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0750" name="Text Box 14">
            <a:extLst>
              <a:ext uri="{FF2B5EF4-FFF2-40B4-BE49-F238E27FC236}">
                <a16:creationId xmlns:a16="http://schemas.microsoft.com/office/drawing/2014/main" id="{4FB18D7C-B7DC-B5F4-CD0E-36FFAC6E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if(…)</a:t>
            </a:r>
          </a:p>
        </p:txBody>
      </p:sp>
      <p:sp>
        <p:nvSpPr>
          <p:cNvPr id="500751" name="Text Box 15">
            <a:extLst>
              <a:ext uri="{FF2B5EF4-FFF2-40B4-BE49-F238E27FC236}">
                <a16:creationId xmlns:a16="http://schemas.microsoft.com/office/drawing/2014/main" id="{E084B637-CBFE-06C1-09D2-12381B15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03600"/>
            <a:ext cx="16764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3</a:t>
            </a:r>
          </a:p>
        </p:txBody>
      </p:sp>
      <p:sp>
        <p:nvSpPr>
          <p:cNvPr id="500752" name="Text Box 16">
            <a:extLst>
              <a:ext uri="{FF2B5EF4-FFF2-40B4-BE49-F238E27FC236}">
                <a16:creationId xmlns:a16="http://schemas.microsoft.com/office/drawing/2014/main" id="{EC9DA28C-6DEE-A308-805A-F437F5EB6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03600"/>
            <a:ext cx="16002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0753" name="Text Box 17">
                <a:extLst>
                  <a:ext uri="{FF2B5EF4-FFF2-40B4-BE49-F238E27FC236}">
                    <a16:creationId xmlns:a16="http://schemas.microsoft.com/office/drawing/2014/main" id="{A1E156F0-EA73-B93A-0B75-BCA5A6B013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530755"/>
                <a:ext cx="2667000" cy="772006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a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3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(a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, a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b = a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0753" name="Text Box 17">
                <a:extLst>
                  <a:ext uri="{FF2B5EF4-FFF2-40B4-BE49-F238E27FC236}">
                    <a16:creationId xmlns:a16="http://schemas.microsoft.com/office/drawing/2014/main" id="{A1E156F0-EA73-B93A-0B75-BCA5A6B01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530755"/>
                <a:ext cx="2667000" cy="772006"/>
              </a:xfrm>
              <a:prstGeom prst="rect">
                <a:avLst/>
              </a:prstGeom>
              <a:blipFill>
                <a:blip r:embed="rId3"/>
                <a:stretch>
                  <a:fillRect l="-1887" t="-3175" b="-1111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0759" name="Text Box 23">
                <a:extLst>
                  <a:ext uri="{FF2B5EF4-FFF2-40B4-BE49-F238E27FC236}">
                    <a16:creationId xmlns:a16="http://schemas.microsoft.com/office/drawing/2014/main" id="{85EF3111-6760-7DA4-8E08-3ABE5229D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200" y="5410200"/>
                <a:ext cx="7010400" cy="1387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dirty="0"/>
                  <a:t>Place the assignment on the corresponding edge to the</a:t>
                </a:r>
                <a:r>
                  <a:rPr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dirty="0"/>
                  <a:t> function.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dirty="0"/>
                  <a:t>And can be move the corresponding predecessor 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(but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avoid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pitfalls)!</a:t>
                </a:r>
              </a:p>
            </p:txBody>
          </p:sp>
        </mc:Choice>
        <mc:Fallback xmlns="">
          <p:sp>
            <p:nvSpPr>
              <p:cNvPr id="500759" name="Text Box 23">
                <a:extLst>
                  <a:ext uri="{FF2B5EF4-FFF2-40B4-BE49-F238E27FC236}">
                    <a16:creationId xmlns:a16="http://schemas.microsoft.com/office/drawing/2014/main" id="{85EF3111-6760-7DA4-8E08-3ABE5229D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5410200"/>
                <a:ext cx="7010400" cy="1387559"/>
              </a:xfrm>
              <a:prstGeom prst="rect">
                <a:avLst/>
              </a:prstGeom>
              <a:blipFill>
                <a:blip r:embed="rId4"/>
                <a:stretch>
                  <a:fillRect l="-1085" t="-2727" b="-6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0765" name="AutoShape 29">
            <a:extLst>
              <a:ext uri="{FF2B5EF4-FFF2-40B4-BE49-F238E27FC236}">
                <a16:creationId xmlns:a16="http://schemas.microsoft.com/office/drawing/2014/main" id="{E51F8E8E-CCBC-7CD6-47D1-D88656FA345E}"/>
              </a:ext>
            </a:extLst>
          </p:cNvPr>
          <p:cNvCxnSpPr>
            <a:cxnSpLocks noChangeShapeType="1"/>
            <a:stCxn id="500750" idx="2"/>
            <a:endCxn id="500751" idx="0"/>
          </p:cNvCxnSpPr>
          <p:nvPr/>
        </p:nvCxnSpPr>
        <p:spPr bwMode="auto">
          <a:xfrm flipH="1">
            <a:off x="990600" y="26924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6" name="AutoShape 30">
            <a:extLst>
              <a:ext uri="{FF2B5EF4-FFF2-40B4-BE49-F238E27FC236}">
                <a16:creationId xmlns:a16="http://schemas.microsoft.com/office/drawing/2014/main" id="{1DC7B8F4-9891-E177-93E1-16759323B0ED}"/>
              </a:ext>
            </a:extLst>
          </p:cNvPr>
          <p:cNvCxnSpPr>
            <a:cxnSpLocks noChangeShapeType="1"/>
            <a:stCxn id="500750" idx="2"/>
            <a:endCxn id="500752" idx="0"/>
          </p:cNvCxnSpPr>
          <p:nvPr/>
        </p:nvCxnSpPr>
        <p:spPr bwMode="auto">
          <a:xfrm>
            <a:off x="2019300" y="26924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7" name="AutoShape 31">
            <a:extLst>
              <a:ext uri="{FF2B5EF4-FFF2-40B4-BE49-F238E27FC236}">
                <a16:creationId xmlns:a16="http://schemas.microsoft.com/office/drawing/2014/main" id="{377182B2-E85F-C25C-6845-95C38FBB5ADD}"/>
              </a:ext>
            </a:extLst>
          </p:cNvPr>
          <p:cNvCxnSpPr>
            <a:cxnSpLocks noChangeShapeType="1"/>
            <a:stCxn id="500751" idx="2"/>
            <a:endCxn id="500753" idx="0"/>
          </p:cNvCxnSpPr>
          <p:nvPr/>
        </p:nvCxnSpPr>
        <p:spPr bwMode="auto">
          <a:xfrm>
            <a:off x="990600" y="3803710"/>
            <a:ext cx="1104900" cy="727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0768" name="AutoShape 32">
            <a:extLst>
              <a:ext uri="{FF2B5EF4-FFF2-40B4-BE49-F238E27FC236}">
                <a16:creationId xmlns:a16="http://schemas.microsoft.com/office/drawing/2014/main" id="{3284CE49-CB25-8A05-8C85-8592E3B86FE3}"/>
              </a:ext>
            </a:extLst>
          </p:cNvPr>
          <p:cNvCxnSpPr>
            <a:cxnSpLocks noChangeShapeType="1"/>
            <a:stCxn id="500752" idx="2"/>
            <a:endCxn id="500753" idx="0"/>
          </p:cNvCxnSpPr>
          <p:nvPr/>
        </p:nvCxnSpPr>
        <p:spPr bwMode="auto">
          <a:xfrm flipH="1">
            <a:off x="2095500" y="3803710"/>
            <a:ext cx="990600" cy="727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993E2C5-418F-55D9-51E3-53279599A95F}"/>
              </a:ext>
            </a:extLst>
          </p:cNvPr>
          <p:cNvSpPr txBox="1"/>
          <p:nvPr/>
        </p:nvSpPr>
        <p:spPr>
          <a:xfrm>
            <a:off x="1200150" y="1908132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L_0: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46F750-025F-3A21-43F4-5C02D3EB3C00}"/>
              </a:ext>
            </a:extLst>
          </p:cNvPr>
          <p:cNvSpPr txBox="1"/>
          <p:nvPr/>
        </p:nvSpPr>
        <p:spPr>
          <a:xfrm>
            <a:off x="76200" y="3048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L_1: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BFD3A9-071A-BBDE-438F-D70DAD86FA5A}"/>
              </a:ext>
            </a:extLst>
          </p:cNvPr>
          <p:cNvSpPr txBox="1"/>
          <p:nvPr/>
        </p:nvSpPr>
        <p:spPr>
          <a:xfrm>
            <a:off x="3238500" y="3054263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L_2: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426635-C765-BB86-D146-CAC5A6860D11}"/>
              </a:ext>
            </a:extLst>
          </p:cNvPr>
          <p:cNvSpPr txBox="1"/>
          <p:nvPr/>
        </p:nvSpPr>
        <p:spPr>
          <a:xfrm>
            <a:off x="914400" y="4191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L_3:</a:t>
            </a:r>
            <a:endParaRPr kumimoji="1" lang="zh-CN" altLang="en-US" dirty="0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ACB38B2-F601-BE86-619A-9E6A24B31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2282868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if(…)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DEFDB5CD-C55E-537B-B949-DB710705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400468"/>
            <a:ext cx="16764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3</a:t>
            </a:r>
          </a:p>
          <a:p>
            <a:pPr eaLnBrk="1" hangingPunct="1">
              <a:spcBef>
                <a:spcPts val="480"/>
              </a:spcBef>
            </a:pP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kumimoji="1" lang="zh-CN" altLang="en-US" sz="20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F165E5CA-47B3-2A66-5381-897D61449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3400468"/>
            <a:ext cx="16002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4</a:t>
            </a:r>
          </a:p>
          <a:p>
            <a:pPr eaLnBrk="1" hangingPunct="1">
              <a:spcBef>
                <a:spcPts val="480"/>
              </a:spcBef>
            </a:pP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kumimoji="1" lang="zh-CN" altLang="en-US" sz="20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CBF98CD6-F7DB-5958-F9B9-30B150DB2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4781490"/>
            <a:ext cx="26670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b = 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3</a:t>
            </a:r>
          </a:p>
        </p:txBody>
      </p:sp>
      <p:cxnSp>
        <p:nvCxnSpPr>
          <p:cNvPr id="14" name="AutoShape 29">
            <a:extLst>
              <a:ext uri="{FF2B5EF4-FFF2-40B4-BE49-F238E27FC236}">
                <a16:creationId xmlns:a16="http://schemas.microsoft.com/office/drawing/2014/main" id="{45232458-6A85-E832-246D-CD2F55D9CB23}"/>
              </a:ext>
            </a:extLst>
          </p:cNvPr>
          <p:cNvCxnSpPr>
            <a:cxnSpLocks noChangeShapeType="1"/>
            <a:stCxn id="10" idx="2"/>
            <a:endCxn id="11" idx="0"/>
          </p:cNvCxnSpPr>
          <p:nvPr/>
        </p:nvCxnSpPr>
        <p:spPr bwMode="auto">
          <a:xfrm flipH="1">
            <a:off x="5981700" y="2689268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30">
            <a:extLst>
              <a:ext uri="{FF2B5EF4-FFF2-40B4-BE49-F238E27FC236}">
                <a16:creationId xmlns:a16="http://schemas.microsoft.com/office/drawing/2014/main" id="{192CB160-52F7-CCE5-C0E8-AECECDEFB240}"/>
              </a:ext>
            </a:extLst>
          </p:cNvPr>
          <p:cNvCxnSpPr>
            <a:cxnSpLocks noChangeShapeType="1"/>
            <a:stCxn id="10" idx="2"/>
            <a:endCxn id="12" idx="0"/>
          </p:cNvCxnSpPr>
          <p:nvPr/>
        </p:nvCxnSpPr>
        <p:spPr bwMode="auto">
          <a:xfrm>
            <a:off x="7010400" y="2689268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1">
            <a:extLst>
              <a:ext uri="{FF2B5EF4-FFF2-40B4-BE49-F238E27FC236}">
                <a16:creationId xmlns:a16="http://schemas.microsoft.com/office/drawing/2014/main" id="{6A525B2F-CBA4-2BF9-0219-B7EF8205F73F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>
            <a:off x="5981700" y="4172474"/>
            <a:ext cx="1104900" cy="6090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32">
            <a:extLst>
              <a:ext uri="{FF2B5EF4-FFF2-40B4-BE49-F238E27FC236}">
                <a16:creationId xmlns:a16="http://schemas.microsoft.com/office/drawing/2014/main" id="{10399080-76DD-5EA1-303F-FEC88520FDFA}"/>
              </a:ext>
            </a:extLst>
          </p:cNvPr>
          <p:cNvCxnSpPr>
            <a:cxnSpLocks noChangeShapeType="1"/>
            <a:stCxn id="12" idx="2"/>
            <a:endCxn id="13" idx="0"/>
          </p:cNvCxnSpPr>
          <p:nvPr/>
        </p:nvCxnSpPr>
        <p:spPr bwMode="auto">
          <a:xfrm flipH="1">
            <a:off x="7086600" y="4172474"/>
            <a:ext cx="990600" cy="60901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4C91539-B4EF-9A6E-AE12-F925412A71D1}"/>
              </a:ext>
            </a:extLst>
          </p:cNvPr>
          <p:cNvSpPr txBox="1"/>
          <p:nvPr/>
        </p:nvSpPr>
        <p:spPr>
          <a:xfrm>
            <a:off x="6191250" y="1905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L_0: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3A31BE0-752D-FB6E-1A74-F54285FCD0B3}"/>
              </a:ext>
            </a:extLst>
          </p:cNvPr>
          <p:cNvSpPr txBox="1"/>
          <p:nvPr/>
        </p:nvSpPr>
        <p:spPr>
          <a:xfrm>
            <a:off x="5067300" y="3044868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L_1:</a:t>
            </a:r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AC7571E-88DE-070C-453D-CCF1DB9DA27F}"/>
              </a:ext>
            </a:extLst>
          </p:cNvPr>
          <p:cNvSpPr txBox="1"/>
          <p:nvPr/>
        </p:nvSpPr>
        <p:spPr>
          <a:xfrm>
            <a:off x="8229600" y="3051131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L_2: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7509FBB-C8D7-3429-C978-73C8F436CBF1}"/>
              </a:ext>
            </a:extLst>
          </p:cNvPr>
          <p:cNvSpPr txBox="1"/>
          <p:nvPr/>
        </p:nvSpPr>
        <p:spPr>
          <a:xfrm>
            <a:off x="5715000" y="4419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L_3: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6105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8E4697F-7879-B442-057F-56D04864E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F57F0A58-5F3B-543D-5213-25C8EB87A25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 typeface="Wingdings" pitchFamily="2" charset="0"/>
                  <a:buNone/>
                </a:pPr>
                <a:endParaRPr lang="en-US" altLang="zh-CN" dirty="0"/>
              </a:p>
              <a:p>
                <a:pPr eaLnBrk="1" hangingPunct="1">
                  <a:buFont typeface="Wingdings" pitchFamily="2" charset="0"/>
                  <a:buNone/>
                </a:pPr>
                <a:endParaRPr lang="en-US" altLang="zh-CN" dirty="0"/>
              </a:p>
              <a:p>
                <a:pPr algn="ctr" eaLnBrk="1" hangingPunct="1">
                  <a:buFont typeface="Wingdings" pitchFamily="2" charset="0"/>
                  <a:buNone/>
                </a:pP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i="1" dirty="0"/>
                  <a:t> Function Placement</a:t>
                </a:r>
              </a:p>
            </p:txBody>
          </p:sp>
        </mc:Choice>
        <mc:Fallback xmlns="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F57F0A58-5F3B-543D-5213-25C8EB87A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371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FB588A9-DE59-63D6-AE3A-62936E692D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Function Placement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FB588A9-DE59-63D6-AE3A-62936E692D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51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12E06B-5FAD-20E3-B3FA-892A463D84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One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key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question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answer:</a:t>
                </a:r>
              </a:p>
              <a:p>
                <a:pPr lvl="1"/>
                <a:r>
                  <a:rPr kumimoji="1" lang="en-US" altLang="zh-CN" dirty="0"/>
                  <a:t>where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place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functions? </a:t>
                </a:r>
              </a:p>
              <a:p>
                <a:r>
                  <a:rPr kumimoji="1" lang="en-US" altLang="zh-CN" dirty="0"/>
                  <a:t>Insight:</a:t>
                </a:r>
              </a:p>
              <a:p>
                <a:pPr lvl="1"/>
                <a:r>
                  <a:rPr kumimoji="1" lang="en-US" altLang="zh-CN" dirty="0"/>
                  <a:t>should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place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function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variable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x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joint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block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B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definition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x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/>
                  <a:t>can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reach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B</a:t>
                </a:r>
                <a:r>
                  <a:rPr lang="zh-CN" altLang="en-US" dirty="0"/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12E06B-5FAD-20E3-B3FA-892A463D84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3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7">
            <a:extLst>
              <a:ext uri="{FF2B5EF4-FFF2-40B4-BE49-F238E27FC236}">
                <a16:creationId xmlns:a16="http://schemas.microsoft.com/office/drawing/2014/main" id="{587C7A1C-3A64-98AE-0C04-20B0DDF9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6076890"/>
            <a:ext cx="2667000" cy="40011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y = x</a:t>
            </a:r>
            <a:endParaRPr lang="en-US" altLang="zh-CN" sz="2000" b="1" baseline="-25000" dirty="0">
              <a:solidFill>
                <a:srgbClr val="0432FF"/>
              </a:solidFill>
              <a:latin typeface="Courier New" panose="02070309020205020404" pitchFamily="49" charset="0"/>
            </a:endParaRPr>
          </a:p>
        </p:txBody>
      </p:sp>
      <p:cxnSp>
        <p:nvCxnSpPr>
          <p:cNvPr id="5" name="AutoShape 31">
            <a:extLst>
              <a:ext uri="{FF2B5EF4-FFF2-40B4-BE49-F238E27FC236}">
                <a16:creationId xmlns:a16="http://schemas.microsoft.com/office/drawing/2014/main" id="{AD948034-E508-405C-EB8B-EF7AC89B5708}"/>
              </a:ext>
            </a:extLst>
          </p:cNvPr>
          <p:cNvCxnSpPr>
            <a:cxnSpLocks noChangeShapeType="1"/>
            <a:endCxn id="4" idx="0"/>
          </p:cNvCxnSpPr>
          <p:nvPr/>
        </p:nvCxnSpPr>
        <p:spPr bwMode="auto">
          <a:xfrm>
            <a:off x="5981700" y="5349845"/>
            <a:ext cx="1104900" cy="727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32">
            <a:extLst>
              <a:ext uri="{FF2B5EF4-FFF2-40B4-BE49-F238E27FC236}">
                <a16:creationId xmlns:a16="http://schemas.microsoft.com/office/drawing/2014/main" id="{F6835022-3C3A-FD2E-155A-08C18A7589B9}"/>
              </a:ext>
            </a:extLst>
          </p:cNvPr>
          <p:cNvCxnSpPr>
            <a:cxnSpLocks noChangeShapeType="1"/>
            <a:endCxn id="4" idx="0"/>
          </p:cNvCxnSpPr>
          <p:nvPr/>
        </p:nvCxnSpPr>
        <p:spPr bwMode="auto">
          <a:xfrm flipH="1">
            <a:off x="7086600" y="5349845"/>
            <a:ext cx="990600" cy="727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BD93925-1CF0-8735-E316-2D507ED67953}"/>
              </a:ext>
            </a:extLst>
          </p:cNvPr>
          <p:cNvSpPr txBox="1"/>
          <p:nvPr/>
        </p:nvSpPr>
        <p:spPr>
          <a:xfrm>
            <a:off x="6324600" y="5359267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x=…</a:t>
            </a:r>
            <a:endParaRPr kumimoji="1" lang="zh-CN" altLang="en-US" sz="20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93AFE94-B231-D65C-2C97-4A0FF9D84C8D}"/>
              </a:ext>
            </a:extLst>
          </p:cNvPr>
          <p:cNvSpPr txBox="1"/>
          <p:nvPr/>
        </p:nvSpPr>
        <p:spPr>
          <a:xfrm>
            <a:off x="7734300" y="5447135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x=…</a:t>
            </a:r>
            <a:endParaRPr kumimoji="1" lang="zh-CN" altLang="en-US" sz="20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9EDE767-888A-88DA-3E49-8912FF240AEE}"/>
              </a:ext>
            </a:extLst>
          </p:cNvPr>
          <p:cNvSpPr txBox="1"/>
          <p:nvPr/>
        </p:nvSpPr>
        <p:spPr>
          <a:xfrm>
            <a:off x="5638800" y="5715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5941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28A6ABAF-CE23-884F-0DDB-B4C80A9E0616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Trivial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Placement</a:t>
                </a:r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28A6ABAF-CE23-884F-0DDB-B4C80A9E06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>
                <a:extLst>
                  <a:ext uri="{FF2B5EF4-FFF2-40B4-BE49-F238E27FC236}">
                    <a16:creationId xmlns:a16="http://schemas.microsoft.com/office/drawing/2014/main" id="{B7E319AA-AC93-F2CA-BCBC-A40A93006BE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At each join point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B, insert 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for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every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variable</a:t>
                </a:r>
              </a:p>
              <a:p>
                <a:pPr eaLnBrk="1" hangingPunct="1"/>
                <a:endParaRPr lang="en-US" altLang="zh-CN" dirty="0"/>
              </a:p>
            </p:txBody>
          </p:sp>
        </mc:Choice>
        <mc:Fallback xmlns="">
          <p:sp>
            <p:nvSpPr>
              <p:cNvPr id="24579" name="Rectangle 3">
                <a:extLst>
                  <a:ext uri="{FF2B5EF4-FFF2-40B4-BE49-F238E27FC236}">
                    <a16:creationId xmlns:a16="http://schemas.microsoft.com/office/drawing/2014/main" id="{B7E319AA-AC93-F2CA-BCBC-A40A93006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653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Text Box 4">
            <a:extLst>
              <a:ext uri="{FF2B5EF4-FFF2-40B4-BE49-F238E27FC236}">
                <a16:creationId xmlns:a16="http://schemas.microsoft.com/office/drawing/2014/main" id="{109F2C47-066A-0FA0-C38B-0F572DB3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004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…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E0426833-7C6D-C426-BE5C-6A4B0DC6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18000"/>
            <a:ext cx="16764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x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=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y = 2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414F427A-8366-B3B0-D692-B7E9B3F7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318000"/>
            <a:ext cx="16002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x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=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5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y = 6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B76AFCB6-7933-22B7-9CDA-BBCC3C0BD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10200"/>
            <a:ext cx="1600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z = x + y</a:t>
            </a:r>
          </a:p>
        </p:txBody>
      </p:sp>
      <p:sp>
        <p:nvSpPr>
          <p:cNvPr id="504844" name="AutoShape 12">
            <a:extLst>
              <a:ext uri="{FF2B5EF4-FFF2-40B4-BE49-F238E27FC236}">
                <a16:creationId xmlns:a16="http://schemas.microsoft.com/office/drawing/2014/main" id="{31EF1EB7-B94F-3DF9-23A7-EA378D64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43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4845" name="Text Box 13">
            <a:extLst>
              <a:ext uri="{FF2B5EF4-FFF2-40B4-BE49-F238E27FC236}">
                <a16:creationId xmlns:a16="http://schemas.microsoft.com/office/drawing/2014/main" id="{8BF969E9-C0F3-1592-8A09-299C114CA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004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…</a:t>
            </a:r>
          </a:p>
        </p:txBody>
      </p:sp>
      <p:sp>
        <p:nvSpPr>
          <p:cNvPr id="504846" name="Text Box 14">
            <a:extLst>
              <a:ext uri="{FF2B5EF4-FFF2-40B4-BE49-F238E27FC236}">
                <a16:creationId xmlns:a16="http://schemas.microsoft.com/office/drawing/2014/main" id="{B16FC5C7-8CA6-5351-3AE3-438B14A8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18000"/>
            <a:ext cx="16764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x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y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2</a:t>
            </a:r>
          </a:p>
        </p:txBody>
      </p:sp>
      <p:sp>
        <p:nvSpPr>
          <p:cNvPr id="504847" name="Text Box 15">
            <a:extLst>
              <a:ext uri="{FF2B5EF4-FFF2-40B4-BE49-F238E27FC236}">
                <a16:creationId xmlns:a16="http://schemas.microsoft.com/office/drawing/2014/main" id="{9CCE283C-6608-2D0F-7413-E0AA6FCFB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318000"/>
            <a:ext cx="16002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x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5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y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4848" name="Text Box 16">
                <a:extLst>
                  <a:ext uri="{FF2B5EF4-FFF2-40B4-BE49-F238E27FC236}">
                    <a16:creationId xmlns:a16="http://schemas.microsoft.com/office/drawing/2014/main" id="{08CBCC1B-18F6-4423-DC40-E304DFA26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5410200"/>
                <a:ext cx="2438400" cy="1143903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x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3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(x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, x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y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3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=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(y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, y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)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z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= x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3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+ y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4848" name="Text Box 16">
                <a:extLst>
                  <a:ext uri="{FF2B5EF4-FFF2-40B4-BE49-F238E27FC236}">
                    <a16:creationId xmlns:a16="http://schemas.microsoft.com/office/drawing/2014/main" id="{08CBCC1B-18F6-4423-DC40-E304DFA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5410200"/>
                <a:ext cx="2438400" cy="1143903"/>
              </a:xfrm>
              <a:prstGeom prst="rect">
                <a:avLst/>
              </a:prstGeom>
              <a:blipFill>
                <a:blip r:embed="rId4"/>
                <a:stretch>
                  <a:fillRect l="-2577" t="-2174" b="-760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589" name="AutoShape 29">
            <a:extLst>
              <a:ext uri="{FF2B5EF4-FFF2-40B4-BE49-F238E27FC236}">
                <a16:creationId xmlns:a16="http://schemas.microsoft.com/office/drawing/2014/main" id="{D08001C7-4C63-3C89-68C8-AD4CB3B6D240}"/>
              </a:ext>
            </a:extLst>
          </p:cNvPr>
          <p:cNvCxnSpPr>
            <a:cxnSpLocks noChangeShapeType="1"/>
            <a:stCxn id="24580" idx="2"/>
            <a:endCxn id="24582" idx="0"/>
          </p:cNvCxnSpPr>
          <p:nvPr/>
        </p:nvCxnSpPr>
        <p:spPr bwMode="auto">
          <a:xfrm>
            <a:off x="2019300" y="36068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AutoShape 30">
            <a:extLst>
              <a:ext uri="{FF2B5EF4-FFF2-40B4-BE49-F238E27FC236}">
                <a16:creationId xmlns:a16="http://schemas.microsoft.com/office/drawing/2014/main" id="{925B3B60-90E3-E631-7653-C2CBE489271D}"/>
              </a:ext>
            </a:extLst>
          </p:cNvPr>
          <p:cNvCxnSpPr>
            <a:cxnSpLocks noChangeShapeType="1"/>
            <a:stCxn id="24580" idx="2"/>
            <a:endCxn id="24581" idx="0"/>
          </p:cNvCxnSpPr>
          <p:nvPr/>
        </p:nvCxnSpPr>
        <p:spPr bwMode="auto">
          <a:xfrm flipH="1">
            <a:off x="990600" y="36068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AutoShape 31">
            <a:extLst>
              <a:ext uri="{FF2B5EF4-FFF2-40B4-BE49-F238E27FC236}">
                <a16:creationId xmlns:a16="http://schemas.microsoft.com/office/drawing/2014/main" id="{5D746D69-1B7E-D2DF-060E-A36B6CF391A9}"/>
              </a:ext>
            </a:extLst>
          </p:cNvPr>
          <p:cNvCxnSpPr>
            <a:cxnSpLocks noChangeShapeType="1"/>
            <a:stCxn id="24581" idx="2"/>
            <a:endCxn id="24583" idx="0"/>
          </p:cNvCxnSpPr>
          <p:nvPr/>
        </p:nvCxnSpPr>
        <p:spPr bwMode="auto">
          <a:xfrm>
            <a:off x="990600" y="5090006"/>
            <a:ext cx="1028700" cy="3201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AutoShape 32">
            <a:extLst>
              <a:ext uri="{FF2B5EF4-FFF2-40B4-BE49-F238E27FC236}">
                <a16:creationId xmlns:a16="http://schemas.microsoft.com/office/drawing/2014/main" id="{B905A0D1-2BCE-7B87-2827-3204D70F6383}"/>
              </a:ext>
            </a:extLst>
          </p:cNvPr>
          <p:cNvCxnSpPr>
            <a:cxnSpLocks noChangeShapeType="1"/>
            <a:stCxn id="24582" idx="2"/>
            <a:endCxn id="24583" idx="0"/>
          </p:cNvCxnSpPr>
          <p:nvPr/>
        </p:nvCxnSpPr>
        <p:spPr bwMode="auto">
          <a:xfrm flipH="1">
            <a:off x="2019300" y="5090006"/>
            <a:ext cx="1066800" cy="3201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4865" name="AutoShape 33">
            <a:extLst>
              <a:ext uri="{FF2B5EF4-FFF2-40B4-BE49-F238E27FC236}">
                <a16:creationId xmlns:a16="http://schemas.microsoft.com/office/drawing/2014/main" id="{041DD958-4D64-E0AB-AEC3-2547B85E84D0}"/>
              </a:ext>
            </a:extLst>
          </p:cNvPr>
          <p:cNvCxnSpPr>
            <a:cxnSpLocks noChangeShapeType="1"/>
            <a:stCxn id="504845" idx="2"/>
            <a:endCxn id="504847" idx="0"/>
          </p:cNvCxnSpPr>
          <p:nvPr/>
        </p:nvCxnSpPr>
        <p:spPr bwMode="auto">
          <a:xfrm>
            <a:off x="6896100" y="36068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4866" name="AutoShape 34">
            <a:extLst>
              <a:ext uri="{FF2B5EF4-FFF2-40B4-BE49-F238E27FC236}">
                <a16:creationId xmlns:a16="http://schemas.microsoft.com/office/drawing/2014/main" id="{CD2AAE81-992B-5105-E466-90B5D2A502C3}"/>
              </a:ext>
            </a:extLst>
          </p:cNvPr>
          <p:cNvCxnSpPr>
            <a:cxnSpLocks noChangeShapeType="1"/>
            <a:stCxn id="504845" idx="2"/>
            <a:endCxn id="504846" idx="0"/>
          </p:cNvCxnSpPr>
          <p:nvPr/>
        </p:nvCxnSpPr>
        <p:spPr bwMode="auto">
          <a:xfrm flipH="1">
            <a:off x="5867400" y="36068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4867" name="AutoShape 35">
            <a:extLst>
              <a:ext uri="{FF2B5EF4-FFF2-40B4-BE49-F238E27FC236}">
                <a16:creationId xmlns:a16="http://schemas.microsoft.com/office/drawing/2014/main" id="{F2CF25F6-01B9-5208-07AC-BA2CEC51EAB9}"/>
              </a:ext>
            </a:extLst>
          </p:cNvPr>
          <p:cNvCxnSpPr>
            <a:cxnSpLocks noChangeShapeType="1"/>
            <a:stCxn id="504846" idx="2"/>
            <a:endCxn id="504848" idx="0"/>
          </p:cNvCxnSpPr>
          <p:nvPr/>
        </p:nvCxnSpPr>
        <p:spPr bwMode="auto">
          <a:xfrm>
            <a:off x="5867400" y="5090006"/>
            <a:ext cx="1066800" cy="3201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4868" name="AutoShape 36">
            <a:extLst>
              <a:ext uri="{FF2B5EF4-FFF2-40B4-BE49-F238E27FC236}">
                <a16:creationId xmlns:a16="http://schemas.microsoft.com/office/drawing/2014/main" id="{23E0616C-34A9-730A-8A4B-9EA8BE674B5A}"/>
              </a:ext>
            </a:extLst>
          </p:cNvPr>
          <p:cNvCxnSpPr>
            <a:cxnSpLocks noChangeShapeType="1"/>
            <a:stCxn id="504847" idx="2"/>
            <a:endCxn id="504848" idx="0"/>
          </p:cNvCxnSpPr>
          <p:nvPr/>
        </p:nvCxnSpPr>
        <p:spPr bwMode="auto">
          <a:xfrm flipH="1">
            <a:off x="6934200" y="5090006"/>
            <a:ext cx="1028700" cy="3201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Line 37">
            <a:extLst>
              <a:ext uri="{FF2B5EF4-FFF2-40B4-BE49-F238E27FC236}">
                <a16:creationId xmlns:a16="http://schemas.microsoft.com/office/drawing/2014/main" id="{87F0A9E7-DAF6-B706-54D3-B36867723B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5638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8">
                <a:extLst>
                  <a:ext uri="{FF2B5EF4-FFF2-40B4-BE49-F238E27FC236}">
                    <a16:creationId xmlns:a16="http://schemas.microsoft.com/office/drawing/2014/main" id="{FE2A61F3-C25F-DE84-0E3A-2294905A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6100" y="5715000"/>
                <a:ext cx="22479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place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</a:rPr>
                  <a:t> function</a:t>
                </a:r>
                <a:r>
                  <a:rPr lang="zh-CN" altLang="en-US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for</a:t>
                </a:r>
                <a:r>
                  <a:rPr lang="zh-CN" altLang="en-US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the</a:t>
                </a:r>
                <a:r>
                  <a:rPr lang="zh-CN" altLang="en-US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variable</a:t>
                </a:r>
                <a:r>
                  <a:rPr lang="zh-CN" altLang="en-US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Arial" panose="020B0604020202020204" pitchFamily="34" charset="0"/>
                  </a:rPr>
                  <a:t>z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 Box 38">
                <a:extLst>
                  <a:ext uri="{FF2B5EF4-FFF2-40B4-BE49-F238E27FC236}">
                    <a16:creationId xmlns:a16="http://schemas.microsoft.com/office/drawing/2014/main" id="{FE2A61F3-C25F-DE84-0E3A-2294905A9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6100" y="5715000"/>
                <a:ext cx="2247900" cy="1015663"/>
              </a:xfrm>
              <a:prstGeom prst="rect">
                <a:avLst/>
              </a:prstGeom>
              <a:blipFill>
                <a:blip r:embed="rId5"/>
                <a:stretch>
                  <a:fillRect l="-2235" t="-3750" r="-5028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2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4" grpId="0" animBg="1"/>
      <p:bldP spid="504845" grpId="0" animBg="1"/>
      <p:bldP spid="504846" grpId="0" animBg="1"/>
      <p:bldP spid="504847" grpId="0" animBg="1"/>
      <p:bldP spid="504848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Rectangle 2">
                <a:extLst>
                  <a:ext uri="{FF2B5EF4-FFF2-40B4-BE49-F238E27FC236}">
                    <a16:creationId xmlns:a16="http://schemas.microsoft.com/office/drawing/2014/main" id="{374554C9-F7AB-CED6-523F-93B79DE42F23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Algorithm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Trivial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Placement</a:t>
                </a:r>
              </a:p>
            </p:txBody>
          </p:sp>
        </mc:Choice>
        <mc:Fallback xmlns="">
          <p:sp>
            <p:nvSpPr>
              <p:cNvPr id="31746" name="Rectangle 2">
                <a:extLst>
                  <a:ext uri="{FF2B5EF4-FFF2-40B4-BE49-F238E27FC236}">
                    <a16:creationId xmlns:a16="http://schemas.microsoft.com/office/drawing/2014/main" id="{374554C9-F7AB-CED6-523F-93B79DE42F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897"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24926D5A-407F-4AD7-9207-8165A449725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 typeface="Wingdings" pitchFamily="2" charset="0"/>
                  <a:buNone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trivia</a:t>
                </a:r>
                <a:r>
                  <a:rPr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l_phi_placement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() </a:t>
                </a:r>
              </a:p>
              <a:p>
                <a:pPr eaLnBrk="1" hangingPunct="1">
                  <a:buFont typeface="Wingdings" pitchFamily="2" charset="0"/>
                  <a:buNone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foreach(joint</a:t>
                </a:r>
                <a:r>
                  <a:rPr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block ”B”)</a:t>
                </a:r>
              </a:p>
              <a:p>
                <a:pPr eaLnBrk="1" hangingPunct="1">
                  <a:buFont typeface="Wingdings" pitchFamily="2" charset="0"/>
                  <a:buNone/>
                </a:pPr>
                <a:r>
                  <a:rPr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  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foreach(variable “x”)</a:t>
                </a:r>
              </a:p>
              <a:p>
                <a:pPr eaLnBrk="1" hangingPunct="1">
                  <a:buNone/>
                </a:pPr>
                <a:r>
                  <a:rPr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    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place</a:t>
                </a:r>
                <a:r>
                  <a:rPr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this</a:t>
                </a:r>
                <a:r>
                  <a:rPr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: x 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(x, …, x);</a:t>
                </a:r>
                <a:r>
                  <a:rPr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</a:t>
                </a:r>
                <a:endParaRPr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</a:endParaRPr>
              </a:p>
              <a:p>
                <a:pPr eaLnBrk="1" hangingPunct="1">
                  <a:buNone/>
                </a:pPr>
                <a:r>
                  <a:rPr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      </a:t>
                </a:r>
                <a:endParaRPr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24926D5A-407F-4AD7-9207-8165A44972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816"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7">
                <a:extLst>
                  <a:ext uri="{FF2B5EF4-FFF2-40B4-BE49-F238E27FC236}">
                    <a16:creationId xmlns:a16="http://schemas.microsoft.com/office/drawing/2014/main" id="{3AE5D055-274E-FC5C-17AB-A36CD36008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5900" y="5299045"/>
                <a:ext cx="2667000" cy="772006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x 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(x, …,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x)</a:t>
                </a:r>
                <a:endParaRPr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</a:endParaRP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…</a:t>
                </a:r>
                <a:endParaRPr lang="en-US" altLang="zh-CN" sz="2000" b="1" baseline="-25000" dirty="0">
                  <a:solidFill>
                    <a:srgbClr val="0432FF"/>
                  </a:solidFill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Text Box 17">
                <a:extLst>
                  <a:ext uri="{FF2B5EF4-FFF2-40B4-BE49-F238E27FC236}">
                    <a16:creationId xmlns:a16="http://schemas.microsoft.com/office/drawing/2014/main" id="{3AE5D055-274E-FC5C-17AB-A36CD3600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5900" y="5299045"/>
                <a:ext cx="2667000" cy="772006"/>
              </a:xfrm>
              <a:prstGeom prst="rect">
                <a:avLst/>
              </a:prstGeom>
              <a:blipFill>
                <a:blip r:embed="rId4"/>
                <a:stretch>
                  <a:fillRect l="-2358" t="-3175" b="-1269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AutoShape 31">
            <a:extLst>
              <a:ext uri="{FF2B5EF4-FFF2-40B4-BE49-F238E27FC236}">
                <a16:creationId xmlns:a16="http://schemas.microsoft.com/office/drawing/2014/main" id="{0038F9D6-9A26-7815-389E-B7DCBF020F2E}"/>
              </a:ext>
            </a:extLst>
          </p:cNvPr>
          <p:cNvCxnSpPr>
            <a:cxnSpLocks noChangeShapeType="1"/>
            <a:endCxn id="2" idx="0"/>
          </p:cNvCxnSpPr>
          <p:nvPr/>
        </p:nvCxnSpPr>
        <p:spPr bwMode="auto">
          <a:xfrm>
            <a:off x="5524500" y="4572000"/>
            <a:ext cx="1104900" cy="727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32">
            <a:extLst>
              <a:ext uri="{FF2B5EF4-FFF2-40B4-BE49-F238E27FC236}">
                <a16:creationId xmlns:a16="http://schemas.microsoft.com/office/drawing/2014/main" id="{955CA51F-657A-F88A-0894-D6774E34329F}"/>
              </a:ext>
            </a:extLst>
          </p:cNvPr>
          <p:cNvCxnSpPr>
            <a:cxnSpLocks noChangeShapeType="1"/>
            <a:endCxn id="2" idx="0"/>
          </p:cNvCxnSpPr>
          <p:nvPr/>
        </p:nvCxnSpPr>
        <p:spPr bwMode="auto">
          <a:xfrm flipH="1">
            <a:off x="6629400" y="4572000"/>
            <a:ext cx="990600" cy="7270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B23AAD50-9568-1966-2EAF-470719699AFF}"/>
              </a:ext>
            </a:extLst>
          </p:cNvPr>
          <p:cNvSpPr txBox="1"/>
          <p:nvPr/>
        </p:nvSpPr>
        <p:spPr>
          <a:xfrm>
            <a:off x="5181600" y="4581422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x=…</a:t>
            </a:r>
            <a:endParaRPr kumimoji="1" lang="zh-CN" altLang="en-US" sz="20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9EB4EA-368A-1BB6-8DB5-6A98502611A7}"/>
              </a:ext>
            </a:extLst>
          </p:cNvPr>
          <p:cNvSpPr txBox="1"/>
          <p:nvPr/>
        </p:nvSpPr>
        <p:spPr>
          <a:xfrm>
            <a:off x="7277100" y="466929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x=…</a:t>
            </a:r>
            <a:endParaRPr kumimoji="1" lang="zh-CN" altLang="en-US" sz="2000" b="1" baseline="-25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743B33-F506-90A6-093A-C6EB1A455FBF}"/>
              </a:ext>
            </a:extLst>
          </p:cNvPr>
          <p:cNvSpPr txBox="1"/>
          <p:nvPr/>
        </p:nvSpPr>
        <p:spPr>
          <a:xfrm>
            <a:off x="5181600" y="4937155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B: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83A9CB-216E-BC28-3B1F-CB06F8D2672D}"/>
              </a:ext>
            </a:extLst>
          </p:cNvPr>
          <p:cNvSpPr txBox="1"/>
          <p:nvPr/>
        </p:nvSpPr>
        <p:spPr>
          <a:xfrm>
            <a:off x="6286500" y="449580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kumimoji="1" lang="zh-CN" altLang="en-US" sz="20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7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28A6ABAF-CE23-884F-0DDB-B4C80A9E0616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Problems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Trivial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Placement</a:t>
                </a:r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28A6ABAF-CE23-884F-0DDB-B4C80A9E06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897" b="-20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>
                <a:extLst>
                  <a:ext uri="{FF2B5EF4-FFF2-40B4-BE49-F238E27FC236}">
                    <a16:creationId xmlns:a16="http://schemas.microsoft.com/office/drawing/2014/main" id="{B7E319AA-AC93-F2CA-BCBC-A40A93006BE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May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place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more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functions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strictly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needed!</a:t>
                </a:r>
                <a:endParaRPr lang="en-US" altLang="zh-CN" dirty="0">
                  <a:solidFill>
                    <a:srgbClr val="0432FF"/>
                  </a:solidFill>
                </a:endParaRPr>
              </a:p>
              <a:p>
                <a:pPr eaLnBrk="1" hangingPunct="1"/>
                <a:endParaRPr lang="en-US" altLang="zh-CN" dirty="0"/>
              </a:p>
            </p:txBody>
          </p:sp>
        </mc:Choice>
        <mc:Fallback xmlns="">
          <p:sp>
            <p:nvSpPr>
              <p:cNvPr id="24579" name="Rectangle 3">
                <a:extLst>
                  <a:ext uri="{FF2B5EF4-FFF2-40B4-BE49-F238E27FC236}">
                    <a16:creationId xmlns:a16="http://schemas.microsoft.com/office/drawing/2014/main" id="{B7E319AA-AC93-F2CA-BCBC-A40A93006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653" t="-2154" r="-1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Text Box 4">
            <a:extLst>
              <a:ext uri="{FF2B5EF4-FFF2-40B4-BE49-F238E27FC236}">
                <a16:creationId xmlns:a16="http://schemas.microsoft.com/office/drawing/2014/main" id="{109F2C47-066A-0FA0-C38B-0F572DB3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004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x = 1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E0426833-7C6D-C426-BE5C-6A4B0DC6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18000"/>
            <a:ext cx="1676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y = 2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414F427A-8366-B3B0-D692-B7E9B3F7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318000"/>
            <a:ext cx="1600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y = 3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B76AFCB6-7933-22B7-9CDA-BBCC3C0BD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10200"/>
            <a:ext cx="1600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z = x + y</a:t>
            </a:r>
          </a:p>
        </p:txBody>
      </p:sp>
      <p:sp>
        <p:nvSpPr>
          <p:cNvPr id="504844" name="AutoShape 12">
            <a:extLst>
              <a:ext uri="{FF2B5EF4-FFF2-40B4-BE49-F238E27FC236}">
                <a16:creationId xmlns:a16="http://schemas.microsoft.com/office/drawing/2014/main" id="{31EF1EB7-B94F-3DF9-23A7-EA378D64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43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4845" name="Text Box 13">
            <a:extLst>
              <a:ext uri="{FF2B5EF4-FFF2-40B4-BE49-F238E27FC236}">
                <a16:creationId xmlns:a16="http://schemas.microsoft.com/office/drawing/2014/main" id="{8BF969E9-C0F3-1592-8A09-299C114CA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004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x</a:t>
            </a:r>
            <a:r>
              <a:rPr lang="en-US" altLang="zh-CN" sz="2000" b="1" baseline="-2500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 = 1</a:t>
            </a:r>
          </a:p>
        </p:txBody>
      </p:sp>
      <p:sp>
        <p:nvSpPr>
          <p:cNvPr id="504846" name="Text Box 14">
            <a:extLst>
              <a:ext uri="{FF2B5EF4-FFF2-40B4-BE49-F238E27FC236}">
                <a16:creationId xmlns:a16="http://schemas.microsoft.com/office/drawing/2014/main" id="{B16FC5C7-8CA6-5351-3AE3-438B14A8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18000"/>
            <a:ext cx="1676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y</a:t>
            </a:r>
            <a:r>
              <a:rPr lang="en-US" altLang="zh-CN" sz="2000" b="1" baseline="-2500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 = 2</a:t>
            </a:r>
          </a:p>
        </p:txBody>
      </p:sp>
      <p:sp>
        <p:nvSpPr>
          <p:cNvPr id="504847" name="Text Box 15">
            <a:extLst>
              <a:ext uri="{FF2B5EF4-FFF2-40B4-BE49-F238E27FC236}">
                <a16:creationId xmlns:a16="http://schemas.microsoft.com/office/drawing/2014/main" id="{9CCE283C-6608-2D0F-7413-E0AA6FCFB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318000"/>
            <a:ext cx="1600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y</a:t>
            </a:r>
            <a:r>
              <a:rPr lang="en-US" altLang="zh-CN" sz="2000" b="1" baseline="-2500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4848" name="Text Box 16">
                <a:extLst>
                  <a:ext uri="{FF2B5EF4-FFF2-40B4-BE49-F238E27FC236}">
                    <a16:creationId xmlns:a16="http://schemas.microsoft.com/office/drawing/2014/main" id="{08CBCC1B-18F6-4423-DC40-E304DFA26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5410200"/>
                <a:ext cx="2438400" cy="1143903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x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(x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, x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y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3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=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(y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, y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)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z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= x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+ y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4848" name="Text Box 16">
                <a:extLst>
                  <a:ext uri="{FF2B5EF4-FFF2-40B4-BE49-F238E27FC236}">
                    <a16:creationId xmlns:a16="http://schemas.microsoft.com/office/drawing/2014/main" id="{08CBCC1B-18F6-4423-DC40-E304DFA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5410200"/>
                <a:ext cx="2438400" cy="1143903"/>
              </a:xfrm>
              <a:prstGeom prst="rect">
                <a:avLst/>
              </a:prstGeom>
              <a:blipFill>
                <a:blip r:embed="rId4"/>
                <a:stretch>
                  <a:fillRect l="-2577" t="-2174" b="-760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589" name="AutoShape 29">
            <a:extLst>
              <a:ext uri="{FF2B5EF4-FFF2-40B4-BE49-F238E27FC236}">
                <a16:creationId xmlns:a16="http://schemas.microsoft.com/office/drawing/2014/main" id="{D08001C7-4C63-3C89-68C8-AD4CB3B6D240}"/>
              </a:ext>
            </a:extLst>
          </p:cNvPr>
          <p:cNvCxnSpPr>
            <a:cxnSpLocks noChangeShapeType="1"/>
            <a:stCxn id="24580" idx="2"/>
            <a:endCxn id="24582" idx="0"/>
          </p:cNvCxnSpPr>
          <p:nvPr/>
        </p:nvCxnSpPr>
        <p:spPr bwMode="auto">
          <a:xfrm>
            <a:off x="2019300" y="36068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AutoShape 30">
            <a:extLst>
              <a:ext uri="{FF2B5EF4-FFF2-40B4-BE49-F238E27FC236}">
                <a16:creationId xmlns:a16="http://schemas.microsoft.com/office/drawing/2014/main" id="{925B3B60-90E3-E631-7653-C2CBE489271D}"/>
              </a:ext>
            </a:extLst>
          </p:cNvPr>
          <p:cNvCxnSpPr>
            <a:cxnSpLocks noChangeShapeType="1"/>
            <a:stCxn id="24580" idx="2"/>
            <a:endCxn id="24581" idx="0"/>
          </p:cNvCxnSpPr>
          <p:nvPr/>
        </p:nvCxnSpPr>
        <p:spPr bwMode="auto">
          <a:xfrm flipH="1">
            <a:off x="990600" y="36068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AutoShape 31">
            <a:extLst>
              <a:ext uri="{FF2B5EF4-FFF2-40B4-BE49-F238E27FC236}">
                <a16:creationId xmlns:a16="http://schemas.microsoft.com/office/drawing/2014/main" id="{5D746D69-1B7E-D2DF-060E-A36B6CF391A9}"/>
              </a:ext>
            </a:extLst>
          </p:cNvPr>
          <p:cNvCxnSpPr>
            <a:cxnSpLocks noChangeShapeType="1"/>
            <a:stCxn id="24581" idx="2"/>
            <a:endCxn id="24583" idx="0"/>
          </p:cNvCxnSpPr>
          <p:nvPr/>
        </p:nvCxnSpPr>
        <p:spPr bwMode="auto">
          <a:xfrm>
            <a:off x="990600" y="4724400"/>
            <a:ext cx="10287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AutoShape 32">
            <a:extLst>
              <a:ext uri="{FF2B5EF4-FFF2-40B4-BE49-F238E27FC236}">
                <a16:creationId xmlns:a16="http://schemas.microsoft.com/office/drawing/2014/main" id="{B905A0D1-2BCE-7B87-2827-3204D70F6383}"/>
              </a:ext>
            </a:extLst>
          </p:cNvPr>
          <p:cNvCxnSpPr>
            <a:cxnSpLocks noChangeShapeType="1"/>
            <a:stCxn id="24582" idx="2"/>
            <a:endCxn id="24583" idx="0"/>
          </p:cNvCxnSpPr>
          <p:nvPr/>
        </p:nvCxnSpPr>
        <p:spPr bwMode="auto">
          <a:xfrm flipH="1">
            <a:off x="2019300" y="4724400"/>
            <a:ext cx="10668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4865" name="AutoShape 33">
            <a:extLst>
              <a:ext uri="{FF2B5EF4-FFF2-40B4-BE49-F238E27FC236}">
                <a16:creationId xmlns:a16="http://schemas.microsoft.com/office/drawing/2014/main" id="{041DD958-4D64-E0AB-AEC3-2547B85E84D0}"/>
              </a:ext>
            </a:extLst>
          </p:cNvPr>
          <p:cNvCxnSpPr>
            <a:cxnSpLocks noChangeShapeType="1"/>
            <a:stCxn id="504845" idx="2"/>
            <a:endCxn id="504847" idx="0"/>
          </p:cNvCxnSpPr>
          <p:nvPr/>
        </p:nvCxnSpPr>
        <p:spPr bwMode="auto">
          <a:xfrm>
            <a:off x="6896100" y="36068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4866" name="AutoShape 34">
            <a:extLst>
              <a:ext uri="{FF2B5EF4-FFF2-40B4-BE49-F238E27FC236}">
                <a16:creationId xmlns:a16="http://schemas.microsoft.com/office/drawing/2014/main" id="{CD2AAE81-992B-5105-E466-90B5D2A502C3}"/>
              </a:ext>
            </a:extLst>
          </p:cNvPr>
          <p:cNvCxnSpPr>
            <a:cxnSpLocks noChangeShapeType="1"/>
            <a:stCxn id="504845" idx="2"/>
            <a:endCxn id="504846" idx="0"/>
          </p:cNvCxnSpPr>
          <p:nvPr/>
        </p:nvCxnSpPr>
        <p:spPr bwMode="auto">
          <a:xfrm flipH="1">
            <a:off x="5867400" y="36068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4867" name="AutoShape 35">
            <a:extLst>
              <a:ext uri="{FF2B5EF4-FFF2-40B4-BE49-F238E27FC236}">
                <a16:creationId xmlns:a16="http://schemas.microsoft.com/office/drawing/2014/main" id="{F2CF25F6-01B9-5208-07AC-BA2CEC51EAB9}"/>
              </a:ext>
            </a:extLst>
          </p:cNvPr>
          <p:cNvCxnSpPr>
            <a:cxnSpLocks noChangeShapeType="1"/>
            <a:stCxn id="504846" idx="2"/>
            <a:endCxn id="504848" idx="0"/>
          </p:cNvCxnSpPr>
          <p:nvPr/>
        </p:nvCxnSpPr>
        <p:spPr bwMode="auto">
          <a:xfrm>
            <a:off x="5867400" y="4724400"/>
            <a:ext cx="10668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4868" name="AutoShape 36">
            <a:extLst>
              <a:ext uri="{FF2B5EF4-FFF2-40B4-BE49-F238E27FC236}">
                <a16:creationId xmlns:a16="http://schemas.microsoft.com/office/drawing/2014/main" id="{23E0616C-34A9-730A-8A4B-9EA8BE674B5A}"/>
              </a:ext>
            </a:extLst>
          </p:cNvPr>
          <p:cNvCxnSpPr>
            <a:cxnSpLocks noChangeShapeType="1"/>
            <a:stCxn id="504847" idx="2"/>
            <a:endCxn id="504848" idx="0"/>
          </p:cNvCxnSpPr>
          <p:nvPr/>
        </p:nvCxnSpPr>
        <p:spPr bwMode="auto">
          <a:xfrm flipH="1">
            <a:off x="6934200" y="4724400"/>
            <a:ext cx="10287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4869" name="Line 37">
            <a:extLst>
              <a:ext uri="{FF2B5EF4-FFF2-40B4-BE49-F238E27FC236}">
                <a16:creationId xmlns:a16="http://schemas.microsoft.com/office/drawing/2014/main" id="{944FD17A-AC0D-79F5-A4BB-82C37D782C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5638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4870" name="Text Box 38">
                <a:extLst>
                  <a:ext uri="{FF2B5EF4-FFF2-40B4-BE49-F238E27FC236}">
                    <a16:creationId xmlns:a16="http://schemas.microsoft.com/office/drawing/2014/main" id="{06FA4F6F-3F2A-99C8-F6E3-989AACC0B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6100" y="5715000"/>
                <a:ext cx="22479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Is this</a:t>
                </a:r>
                <a:r>
                  <a:rPr lang="en-US" altLang="zh-CN" sz="20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</a:rPr>
                  <a:t> function necessary?</a:t>
                </a:r>
              </a:p>
            </p:txBody>
          </p:sp>
        </mc:Choice>
        <mc:Fallback xmlns="">
          <p:sp>
            <p:nvSpPr>
              <p:cNvPr id="504870" name="Text Box 38">
                <a:extLst>
                  <a:ext uri="{FF2B5EF4-FFF2-40B4-BE49-F238E27FC236}">
                    <a16:creationId xmlns:a16="http://schemas.microsoft.com/office/drawing/2014/main" id="{06FA4F6F-3F2A-99C8-F6E3-989AACC0B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6100" y="5715000"/>
                <a:ext cx="2247900" cy="707886"/>
              </a:xfrm>
              <a:prstGeom prst="rect">
                <a:avLst/>
              </a:prstGeom>
              <a:blipFill>
                <a:blip r:embed="rId5"/>
                <a:stretch>
                  <a:fillRect l="-2235" t="-5357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8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0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4" grpId="0" animBg="1"/>
      <p:bldP spid="504845" grpId="0" animBg="1"/>
      <p:bldP spid="504846" grpId="0" animBg="1"/>
      <p:bldP spid="504847" grpId="0" animBg="1"/>
      <p:bldP spid="504848" grpId="0" animBg="1"/>
      <p:bldP spid="5048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450B633-8655-9C35-A930-4F9751124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Dominance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>
                <a:extLst>
                  <a:ext uri="{FF2B5EF4-FFF2-40B4-BE49-F238E27FC236}">
                    <a16:creationId xmlns:a16="http://schemas.microsoft.com/office/drawing/2014/main" id="{BEB2C3EF-C2E6-A312-4721-7DD665CF8E8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Why should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place a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for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y</a:t>
                </a:r>
                <a:r>
                  <a:rPr lang="en-US" altLang="zh-CN" dirty="0"/>
                  <a:t> in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L_3</a:t>
                </a:r>
                <a:r>
                  <a:rPr lang="en-US" altLang="zh-CN" dirty="0"/>
                  <a:t>, but not for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dirty="0"/>
                  <a:t>?</a:t>
                </a:r>
              </a:p>
              <a:p>
                <a:pPr lvl="1" eaLnBrk="1" hangingPunct="1"/>
                <a:r>
                  <a:rPr lang="en-US" altLang="zh-CN" dirty="0"/>
                  <a:t>Dominance!</a:t>
                </a:r>
              </a:p>
              <a:p>
                <a:pPr eaLnBrk="1" hangingPunct="1"/>
                <a:endParaRPr lang="en-US" altLang="zh-CN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25603" name="Rectangle 3">
                <a:extLst>
                  <a:ext uri="{FF2B5EF4-FFF2-40B4-BE49-F238E27FC236}">
                    <a16:creationId xmlns:a16="http://schemas.microsoft.com/office/drawing/2014/main" id="{BEB2C3EF-C2E6-A312-4721-7DD665CF8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53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4" name="Text Box 4">
            <a:extLst>
              <a:ext uri="{FF2B5EF4-FFF2-40B4-BE49-F238E27FC236}">
                <a16:creationId xmlns:a16="http://schemas.microsoft.com/office/drawing/2014/main" id="{9E53C42D-2CC3-4AFB-6A8D-B7922F6BF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322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x = 1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D1F1C23C-0007-F161-B994-5BC28D5A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49800"/>
            <a:ext cx="1676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y = 2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4D9E5F25-18BD-C63B-0A92-1711C24E6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749800"/>
            <a:ext cx="1600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y = 3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4B62567F-0CE1-399C-ADF2-CEA2C3B5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842000"/>
            <a:ext cx="1600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z = x + y</a:t>
            </a:r>
          </a:p>
        </p:txBody>
      </p:sp>
      <p:sp>
        <p:nvSpPr>
          <p:cNvPr id="505868" name="AutoShape 12">
            <a:extLst>
              <a:ext uri="{FF2B5EF4-FFF2-40B4-BE49-F238E27FC236}">
                <a16:creationId xmlns:a16="http://schemas.microsoft.com/office/drawing/2014/main" id="{9CC75086-B286-A390-D3D0-2343B914A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724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05869" name="Text Box 13">
            <a:extLst>
              <a:ext uri="{FF2B5EF4-FFF2-40B4-BE49-F238E27FC236}">
                <a16:creationId xmlns:a16="http://schemas.microsoft.com/office/drawing/2014/main" id="{F99204AF-5A07-B740-3138-E97AB34F5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6322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x</a:t>
            </a:r>
            <a:r>
              <a:rPr lang="en-US" altLang="zh-CN" sz="2000" b="1" baseline="-2500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 = 1</a:t>
            </a:r>
          </a:p>
        </p:txBody>
      </p:sp>
      <p:sp>
        <p:nvSpPr>
          <p:cNvPr id="505870" name="Text Box 14">
            <a:extLst>
              <a:ext uri="{FF2B5EF4-FFF2-40B4-BE49-F238E27FC236}">
                <a16:creationId xmlns:a16="http://schemas.microsoft.com/office/drawing/2014/main" id="{2F8B6A54-A5E9-6165-B9FF-B9165BE7C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49800"/>
            <a:ext cx="1676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y</a:t>
            </a:r>
            <a:r>
              <a:rPr lang="en-US" altLang="zh-CN" sz="2000" b="1" baseline="-2500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 = 2</a:t>
            </a:r>
          </a:p>
        </p:txBody>
      </p:sp>
      <p:sp>
        <p:nvSpPr>
          <p:cNvPr id="505871" name="Text Box 15">
            <a:extLst>
              <a:ext uri="{FF2B5EF4-FFF2-40B4-BE49-F238E27FC236}">
                <a16:creationId xmlns:a16="http://schemas.microsoft.com/office/drawing/2014/main" id="{33670D78-FAB3-87ED-DF0A-1AA64A2F2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49800"/>
            <a:ext cx="1600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y</a:t>
            </a:r>
            <a:r>
              <a:rPr lang="en-US" altLang="zh-CN" sz="2000" b="1" baseline="-2500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5872" name="Text Box 16">
                <a:extLst>
                  <a:ext uri="{FF2B5EF4-FFF2-40B4-BE49-F238E27FC236}">
                    <a16:creationId xmlns:a16="http://schemas.microsoft.com/office/drawing/2014/main" id="{D80AD33A-F7B6-9112-7B76-38FBB7384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5638800"/>
                <a:ext cx="2438400" cy="1143903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x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=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(x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, x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y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3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=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(y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, y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)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z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= x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+ y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5872" name="Text Box 16">
                <a:extLst>
                  <a:ext uri="{FF2B5EF4-FFF2-40B4-BE49-F238E27FC236}">
                    <a16:creationId xmlns:a16="http://schemas.microsoft.com/office/drawing/2014/main" id="{D80AD33A-F7B6-9112-7B76-38FBB7384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5638800"/>
                <a:ext cx="2438400" cy="1143903"/>
              </a:xfrm>
              <a:prstGeom prst="rect">
                <a:avLst/>
              </a:prstGeom>
              <a:blipFill>
                <a:blip r:embed="rId3"/>
                <a:stretch>
                  <a:fillRect l="-2577" t="-2174" b="-760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613" name="AutoShape 21">
            <a:extLst>
              <a:ext uri="{FF2B5EF4-FFF2-40B4-BE49-F238E27FC236}">
                <a16:creationId xmlns:a16="http://schemas.microsoft.com/office/drawing/2014/main" id="{A926AB01-742D-05CB-57BB-EDB2E3F67290}"/>
              </a:ext>
            </a:extLst>
          </p:cNvPr>
          <p:cNvCxnSpPr>
            <a:cxnSpLocks noChangeShapeType="1"/>
            <a:stCxn id="25604" idx="2"/>
            <a:endCxn id="25606" idx="0"/>
          </p:cNvCxnSpPr>
          <p:nvPr/>
        </p:nvCxnSpPr>
        <p:spPr bwMode="auto">
          <a:xfrm>
            <a:off x="2019300" y="40386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AutoShape 22">
            <a:extLst>
              <a:ext uri="{FF2B5EF4-FFF2-40B4-BE49-F238E27FC236}">
                <a16:creationId xmlns:a16="http://schemas.microsoft.com/office/drawing/2014/main" id="{0757D7ED-045E-DBE6-CF28-465DC633F6CB}"/>
              </a:ext>
            </a:extLst>
          </p:cNvPr>
          <p:cNvCxnSpPr>
            <a:cxnSpLocks noChangeShapeType="1"/>
            <a:stCxn id="25604" idx="2"/>
            <a:endCxn id="25605" idx="0"/>
          </p:cNvCxnSpPr>
          <p:nvPr/>
        </p:nvCxnSpPr>
        <p:spPr bwMode="auto">
          <a:xfrm flipH="1">
            <a:off x="990600" y="40386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AutoShape 23">
            <a:extLst>
              <a:ext uri="{FF2B5EF4-FFF2-40B4-BE49-F238E27FC236}">
                <a16:creationId xmlns:a16="http://schemas.microsoft.com/office/drawing/2014/main" id="{70787DF8-9EB2-2BC4-2057-7CFE1B1165BB}"/>
              </a:ext>
            </a:extLst>
          </p:cNvPr>
          <p:cNvCxnSpPr>
            <a:cxnSpLocks noChangeShapeType="1"/>
            <a:stCxn id="25606" idx="2"/>
            <a:endCxn id="25607" idx="0"/>
          </p:cNvCxnSpPr>
          <p:nvPr/>
        </p:nvCxnSpPr>
        <p:spPr bwMode="auto">
          <a:xfrm flipH="1">
            <a:off x="2019300" y="5156200"/>
            <a:ext cx="10668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AutoShape 24">
            <a:extLst>
              <a:ext uri="{FF2B5EF4-FFF2-40B4-BE49-F238E27FC236}">
                <a16:creationId xmlns:a16="http://schemas.microsoft.com/office/drawing/2014/main" id="{1A9C101F-6438-7D2F-60A9-897CDE6BB6DD}"/>
              </a:ext>
            </a:extLst>
          </p:cNvPr>
          <p:cNvCxnSpPr>
            <a:cxnSpLocks noChangeShapeType="1"/>
            <a:stCxn id="25605" idx="2"/>
            <a:endCxn id="25607" idx="0"/>
          </p:cNvCxnSpPr>
          <p:nvPr/>
        </p:nvCxnSpPr>
        <p:spPr bwMode="auto">
          <a:xfrm>
            <a:off x="990600" y="5156200"/>
            <a:ext cx="10287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5881" name="AutoShape 25">
            <a:extLst>
              <a:ext uri="{FF2B5EF4-FFF2-40B4-BE49-F238E27FC236}">
                <a16:creationId xmlns:a16="http://schemas.microsoft.com/office/drawing/2014/main" id="{D22A1C8E-D13C-EA57-98AF-6B5953174C9A}"/>
              </a:ext>
            </a:extLst>
          </p:cNvPr>
          <p:cNvCxnSpPr>
            <a:cxnSpLocks noChangeShapeType="1"/>
            <a:stCxn id="505869" idx="2"/>
            <a:endCxn id="505871" idx="0"/>
          </p:cNvCxnSpPr>
          <p:nvPr/>
        </p:nvCxnSpPr>
        <p:spPr bwMode="auto">
          <a:xfrm>
            <a:off x="6896100" y="40386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5882" name="AutoShape 26">
            <a:extLst>
              <a:ext uri="{FF2B5EF4-FFF2-40B4-BE49-F238E27FC236}">
                <a16:creationId xmlns:a16="http://schemas.microsoft.com/office/drawing/2014/main" id="{94348156-35D2-C127-6993-F6935198D275}"/>
              </a:ext>
            </a:extLst>
          </p:cNvPr>
          <p:cNvCxnSpPr>
            <a:cxnSpLocks noChangeShapeType="1"/>
            <a:stCxn id="505869" idx="2"/>
            <a:endCxn id="505870" idx="0"/>
          </p:cNvCxnSpPr>
          <p:nvPr/>
        </p:nvCxnSpPr>
        <p:spPr bwMode="auto">
          <a:xfrm flipH="1">
            <a:off x="5867400" y="40386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5883" name="AutoShape 27">
            <a:extLst>
              <a:ext uri="{FF2B5EF4-FFF2-40B4-BE49-F238E27FC236}">
                <a16:creationId xmlns:a16="http://schemas.microsoft.com/office/drawing/2014/main" id="{E1AAE77E-CC82-0ED2-9E76-6BFF89ACBB70}"/>
              </a:ext>
            </a:extLst>
          </p:cNvPr>
          <p:cNvCxnSpPr>
            <a:cxnSpLocks noChangeShapeType="1"/>
            <a:stCxn id="505871" idx="2"/>
            <a:endCxn id="505872" idx="0"/>
          </p:cNvCxnSpPr>
          <p:nvPr/>
        </p:nvCxnSpPr>
        <p:spPr bwMode="auto">
          <a:xfrm flipH="1">
            <a:off x="6934200" y="5156200"/>
            <a:ext cx="1028700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5884" name="AutoShape 28">
            <a:extLst>
              <a:ext uri="{FF2B5EF4-FFF2-40B4-BE49-F238E27FC236}">
                <a16:creationId xmlns:a16="http://schemas.microsoft.com/office/drawing/2014/main" id="{0344FD7B-575F-C82E-41C7-4464017FE590}"/>
              </a:ext>
            </a:extLst>
          </p:cNvPr>
          <p:cNvCxnSpPr>
            <a:cxnSpLocks noChangeShapeType="1"/>
            <a:stCxn id="505870" idx="2"/>
            <a:endCxn id="505872" idx="0"/>
          </p:cNvCxnSpPr>
          <p:nvPr/>
        </p:nvCxnSpPr>
        <p:spPr bwMode="auto">
          <a:xfrm>
            <a:off x="5867400" y="5156200"/>
            <a:ext cx="1066800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E5E27224-536C-1378-31FE-F06DD10B10AC}"/>
              </a:ext>
            </a:extLst>
          </p:cNvPr>
          <p:cNvSpPr txBox="1"/>
          <p:nvPr/>
        </p:nvSpPr>
        <p:spPr>
          <a:xfrm>
            <a:off x="685800" y="3429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L_0: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491AD4E-609E-7830-3F5F-63C8FFC6730C}"/>
              </a:ext>
            </a:extLst>
          </p:cNvPr>
          <p:cNvSpPr txBox="1"/>
          <p:nvPr/>
        </p:nvSpPr>
        <p:spPr>
          <a:xfrm>
            <a:off x="76200" y="4346532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L_1: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C6C2A0-6770-0272-A218-99ADA24548C3}"/>
              </a:ext>
            </a:extLst>
          </p:cNvPr>
          <p:cNvSpPr txBox="1"/>
          <p:nvPr/>
        </p:nvSpPr>
        <p:spPr>
          <a:xfrm>
            <a:off x="3276600" y="4425863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L_2: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9886332-EF8F-ABCC-2A66-3BB420738E90}"/>
              </a:ext>
            </a:extLst>
          </p:cNvPr>
          <p:cNvSpPr txBox="1"/>
          <p:nvPr/>
        </p:nvSpPr>
        <p:spPr>
          <a:xfrm>
            <a:off x="609600" y="5715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L_3: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83B2A5-E51F-1D35-CDB2-99618BB83C0C}"/>
              </a:ext>
            </a:extLst>
          </p:cNvPr>
          <p:cNvSpPr txBox="1"/>
          <p:nvPr/>
        </p:nvSpPr>
        <p:spPr>
          <a:xfrm>
            <a:off x="5638800" y="3505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L_0: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507C4D-81B3-EA39-09FF-00930D04DBB5}"/>
              </a:ext>
            </a:extLst>
          </p:cNvPr>
          <p:cNvSpPr txBox="1"/>
          <p:nvPr/>
        </p:nvSpPr>
        <p:spPr>
          <a:xfrm>
            <a:off x="5029200" y="4422732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L_1: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738F06-AF9E-E4A4-69F4-A7724FDE2A40}"/>
              </a:ext>
            </a:extLst>
          </p:cNvPr>
          <p:cNvSpPr txBox="1"/>
          <p:nvPr/>
        </p:nvSpPr>
        <p:spPr>
          <a:xfrm>
            <a:off x="8229600" y="4419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L_2: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F05779-68E7-2A83-1C25-4B72DC7B8F2B}"/>
              </a:ext>
            </a:extLst>
          </p:cNvPr>
          <p:cNvSpPr txBox="1"/>
          <p:nvPr/>
        </p:nvSpPr>
        <p:spPr>
          <a:xfrm>
            <a:off x="5105400" y="5791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L_3: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FB1B358-C478-E626-0B00-5DEDE1C90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Optimizations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0CC3936-AE9B-6ECA-2348-B4C6AB66D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5029200" cy="4800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FA0DFCFE-26F9-2733-2157-A4EDA9780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9800"/>
            <a:ext cx="1295400" cy="90805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AST</a:t>
            </a:r>
          </a:p>
        </p:txBody>
      </p:sp>
      <p:sp>
        <p:nvSpPr>
          <p:cNvPr id="5125" name="AutoShape 5">
            <a:extLst>
              <a:ext uri="{FF2B5EF4-FFF2-40B4-BE49-F238E27FC236}">
                <a16:creationId xmlns:a16="http://schemas.microsoft.com/office/drawing/2014/main" id="{B95E21B4-94F3-6812-B05E-8C766927F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133600"/>
            <a:ext cx="1676400" cy="1066800"/>
          </a:xfrm>
          <a:prstGeom prst="flowChartProcess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translation</a:t>
            </a:r>
          </a:p>
        </p:txBody>
      </p:sp>
      <p:cxnSp>
        <p:nvCxnSpPr>
          <p:cNvPr id="5126" name="AutoShape 6">
            <a:extLst>
              <a:ext uri="{FF2B5EF4-FFF2-40B4-BE49-F238E27FC236}">
                <a16:creationId xmlns:a16="http://schemas.microsoft.com/office/drawing/2014/main" id="{73B01B7A-2890-F752-A6CD-4F918CF3CF57}"/>
              </a:ext>
            </a:extLst>
          </p:cNvPr>
          <p:cNvCxnSpPr>
            <a:cxnSpLocks noChangeShapeType="1"/>
            <a:stCxn id="5124" idx="3"/>
            <a:endCxn id="5125" idx="1"/>
          </p:cNvCxnSpPr>
          <p:nvPr/>
        </p:nvCxnSpPr>
        <p:spPr bwMode="auto">
          <a:xfrm>
            <a:off x="1676400" y="2663825"/>
            <a:ext cx="990600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7" name="AutoShape 7">
            <a:extLst>
              <a:ext uri="{FF2B5EF4-FFF2-40B4-BE49-F238E27FC236}">
                <a16:creationId xmlns:a16="http://schemas.microsoft.com/office/drawing/2014/main" id="{E683F00D-DBF6-6FC5-51D9-AA57A5D2B36E}"/>
              </a:ext>
            </a:extLst>
          </p:cNvPr>
          <p:cNvCxnSpPr>
            <a:cxnSpLocks noChangeShapeType="1"/>
            <a:endCxn id="5136" idx="1"/>
          </p:cNvCxnSpPr>
          <p:nvPr/>
        </p:nvCxnSpPr>
        <p:spPr bwMode="auto">
          <a:xfrm>
            <a:off x="4191000" y="4267200"/>
            <a:ext cx="609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8" name="AutoShape 8">
            <a:extLst>
              <a:ext uri="{FF2B5EF4-FFF2-40B4-BE49-F238E27FC236}">
                <a16:creationId xmlns:a16="http://schemas.microsoft.com/office/drawing/2014/main" id="{E95868DD-8F47-6277-CC4E-B8A601AD4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362200"/>
            <a:ext cx="1219200" cy="609600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IR1</a:t>
            </a:r>
          </a:p>
        </p:txBody>
      </p:sp>
      <p:cxnSp>
        <p:nvCxnSpPr>
          <p:cNvPr id="5129" name="AutoShape 9">
            <a:extLst>
              <a:ext uri="{FF2B5EF4-FFF2-40B4-BE49-F238E27FC236}">
                <a16:creationId xmlns:a16="http://schemas.microsoft.com/office/drawing/2014/main" id="{D6AF0D95-29AF-C40A-48D9-51932442FA46}"/>
              </a:ext>
            </a:extLst>
          </p:cNvPr>
          <p:cNvCxnSpPr>
            <a:cxnSpLocks noChangeShapeType="1"/>
            <a:stCxn id="5125" idx="3"/>
            <a:endCxn id="5128" idx="1"/>
          </p:cNvCxnSpPr>
          <p:nvPr/>
        </p:nvCxnSpPr>
        <p:spPr bwMode="auto">
          <a:xfrm>
            <a:off x="4343400" y="2667000"/>
            <a:ext cx="381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0" name="AutoShape 10">
            <a:extLst>
              <a:ext uri="{FF2B5EF4-FFF2-40B4-BE49-F238E27FC236}">
                <a16:creationId xmlns:a16="http://schemas.microsoft.com/office/drawing/2014/main" id="{9F186C14-3997-BBBC-A8AF-7FE7EC660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486400"/>
            <a:ext cx="1143000" cy="609600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asm</a:t>
            </a:r>
          </a:p>
        </p:txBody>
      </p:sp>
      <p:cxnSp>
        <p:nvCxnSpPr>
          <p:cNvPr id="5131" name="AutoShape 11">
            <a:extLst>
              <a:ext uri="{FF2B5EF4-FFF2-40B4-BE49-F238E27FC236}">
                <a16:creationId xmlns:a16="http://schemas.microsoft.com/office/drawing/2014/main" id="{E0BB5AC5-E19B-D17F-583A-252EE45D89F2}"/>
              </a:ext>
            </a:extLst>
          </p:cNvPr>
          <p:cNvCxnSpPr>
            <a:cxnSpLocks noChangeShapeType="1"/>
            <a:stCxn id="5132" idx="3"/>
            <a:endCxn id="5130" idx="1"/>
          </p:cNvCxnSpPr>
          <p:nvPr/>
        </p:nvCxnSpPr>
        <p:spPr bwMode="auto">
          <a:xfrm>
            <a:off x="4267200" y="5791200"/>
            <a:ext cx="3200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2" name="AutoShape 12">
            <a:extLst>
              <a:ext uri="{FF2B5EF4-FFF2-40B4-BE49-F238E27FC236}">
                <a16:creationId xmlns:a16="http://schemas.microsoft.com/office/drawing/2014/main" id="{059BE930-3274-27A7-FF49-8B0688843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257800"/>
            <a:ext cx="1600200" cy="1066800"/>
          </a:xfrm>
          <a:prstGeom prst="flowChartProcess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Verdana" panose="020B0604030504040204" pitchFamily="34" charset="0"/>
              </a:rPr>
              <a:t>more IRs and translation</a:t>
            </a:r>
          </a:p>
        </p:txBody>
      </p:sp>
      <p:cxnSp>
        <p:nvCxnSpPr>
          <p:cNvPr id="5133" name="AutoShape 13">
            <a:extLst>
              <a:ext uri="{FF2B5EF4-FFF2-40B4-BE49-F238E27FC236}">
                <a16:creationId xmlns:a16="http://schemas.microsoft.com/office/drawing/2014/main" id="{27E94C66-74DB-0F37-EDCB-7A06E8E4A6F3}"/>
              </a:ext>
            </a:extLst>
          </p:cNvPr>
          <p:cNvCxnSpPr>
            <a:cxnSpLocks noChangeShapeType="1"/>
            <a:stCxn id="5128" idx="3"/>
          </p:cNvCxnSpPr>
          <p:nvPr/>
        </p:nvCxnSpPr>
        <p:spPr bwMode="auto">
          <a:xfrm flipH="1">
            <a:off x="3581400" y="2667000"/>
            <a:ext cx="2362200" cy="1066800"/>
          </a:xfrm>
          <a:prstGeom prst="bentConnector4">
            <a:avLst>
              <a:gd name="adj1" fmla="val -9676"/>
              <a:gd name="adj2" fmla="val 64287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AutoShape 14">
            <a:extLst>
              <a:ext uri="{FF2B5EF4-FFF2-40B4-BE49-F238E27FC236}">
                <a16:creationId xmlns:a16="http://schemas.microsoft.com/office/drawing/2014/main" id="{C0D0F1D4-1B32-C862-1620-10BB673F99FC}"/>
              </a:ext>
            </a:extLst>
          </p:cNvPr>
          <p:cNvCxnSpPr>
            <a:cxnSpLocks noChangeShapeType="1"/>
            <a:stCxn id="5136" idx="3"/>
            <a:endCxn id="5132" idx="0"/>
          </p:cNvCxnSpPr>
          <p:nvPr/>
        </p:nvCxnSpPr>
        <p:spPr bwMode="auto">
          <a:xfrm flipH="1">
            <a:off x="3467100" y="4267200"/>
            <a:ext cx="2552700" cy="990600"/>
          </a:xfrm>
          <a:prstGeom prst="bentConnector4">
            <a:avLst>
              <a:gd name="adj1" fmla="val -8954"/>
              <a:gd name="adj2" fmla="val 6538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5" name="AutoShape 15">
            <a:extLst>
              <a:ext uri="{FF2B5EF4-FFF2-40B4-BE49-F238E27FC236}">
                <a16:creationId xmlns:a16="http://schemas.microsoft.com/office/drawing/2014/main" id="{79CCE27D-43BE-B663-5937-D4E8DD370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733800"/>
            <a:ext cx="1676400" cy="1066800"/>
          </a:xfrm>
          <a:prstGeom prst="flowChartProcess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translation</a:t>
            </a:r>
          </a:p>
        </p:txBody>
      </p:sp>
      <p:sp>
        <p:nvSpPr>
          <p:cNvPr id="5136" name="AutoShape 16">
            <a:extLst>
              <a:ext uri="{FF2B5EF4-FFF2-40B4-BE49-F238E27FC236}">
                <a16:creationId xmlns:a16="http://schemas.microsoft.com/office/drawing/2014/main" id="{59AE8D55-3161-07C7-716B-73F82BDB7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962400"/>
            <a:ext cx="1219200" cy="609600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IR2</a:t>
            </a:r>
          </a:p>
        </p:txBody>
      </p:sp>
      <p:sp>
        <p:nvSpPr>
          <p:cNvPr id="447506" name="Freeform 18">
            <a:extLst>
              <a:ext uri="{FF2B5EF4-FFF2-40B4-BE49-F238E27FC236}">
                <a16:creationId xmlns:a16="http://schemas.microsoft.com/office/drawing/2014/main" id="{2ABCE763-7300-A6CD-90BD-7F3FB8690194}"/>
              </a:ext>
            </a:extLst>
          </p:cNvPr>
          <p:cNvSpPr>
            <a:spLocks/>
          </p:cNvSpPr>
          <p:nvPr/>
        </p:nvSpPr>
        <p:spPr bwMode="auto">
          <a:xfrm>
            <a:off x="5334000" y="3429000"/>
            <a:ext cx="1130300" cy="685800"/>
          </a:xfrm>
          <a:custGeom>
            <a:avLst/>
            <a:gdLst>
              <a:gd name="T0" fmla="*/ 104 w 712"/>
              <a:gd name="T1" fmla="*/ 384 h 488"/>
              <a:gd name="T2" fmla="*/ 56 w 712"/>
              <a:gd name="T3" fmla="*/ 144 h 488"/>
              <a:gd name="T4" fmla="*/ 440 w 712"/>
              <a:gd name="T5" fmla="*/ 0 h 488"/>
              <a:gd name="T6" fmla="*/ 680 w 712"/>
              <a:gd name="T7" fmla="*/ 144 h 488"/>
              <a:gd name="T8" fmla="*/ 632 w 712"/>
              <a:gd name="T9" fmla="*/ 432 h 488"/>
              <a:gd name="T10" fmla="*/ 440 w 712"/>
              <a:gd name="T11" fmla="*/ 480 h 488"/>
              <a:gd name="T12" fmla="*/ 488 w 712"/>
              <a:gd name="T13" fmla="*/ 480 h 4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2"/>
              <a:gd name="T22" fmla="*/ 0 h 488"/>
              <a:gd name="T23" fmla="*/ 712 w 712"/>
              <a:gd name="T24" fmla="*/ 488 h 4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2" h="488">
                <a:moveTo>
                  <a:pt x="104" y="384"/>
                </a:moveTo>
                <a:cubicBezTo>
                  <a:pt x="52" y="296"/>
                  <a:pt x="0" y="208"/>
                  <a:pt x="56" y="144"/>
                </a:cubicBezTo>
                <a:cubicBezTo>
                  <a:pt x="112" y="80"/>
                  <a:pt x="336" y="0"/>
                  <a:pt x="440" y="0"/>
                </a:cubicBezTo>
                <a:cubicBezTo>
                  <a:pt x="544" y="0"/>
                  <a:pt x="648" y="72"/>
                  <a:pt x="680" y="144"/>
                </a:cubicBezTo>
                <a:cubicBezTo>
                  <a:pt x="712" y="216"/>
                  <a:pt x="672" y="376"/>
                  <a:pt x="632" y="432"/>
                </a:cubicBezTo>
                <a:cubicBezTo>
                  <a:pt x="592" y="488"/>
                  <a:pt x="464" y="472"/>
                  <a:pt x="440" y="480"/>
                </a:cubicBezTo>
                <a:cubicBezTo>
                  <a:pt x="416" y="488"/>
                  <a:pt x="452" y="484"/>
                  <a:pt x="488" y="48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7507" name="Freeform 19">
            <a:extLst>
              <a:ext uri="{FF2B5EF4-FFF2-40B4-BE49-F238E27FC236}">
                <a16:creationId xmlns:a16="http://schemas.microsoft.com/office/drawing/2014/main" id="{4329898B-77AD-337E-0032-BB29CC2D7506}"/>
              </a:ext>
            </a:extLst>
          </p:cNvPr>
          <p:cNvSpPr>
            <a:spLocks/>
          </p:cNvSpPr>
          <p:nvPr/>
        </p:nvSpPr>
        <p:spPr bwMode="auto">
          <a:xfrm>
            <a:off x="5257800" y="1828800"/>
            <a:ext cx="1130300" cy="685800"/>
          </a:xfrm>
          <a:custGeom>
            <a:avLst/>
            <a:gdLst>
              <a:gd name="T0" fmla="*/ 104 w 712"/>
              <a:gd name="T1" fmla="*/ 384 h 488"/>
              <a:gd name="T2" fmla="*/ 56 w 712"/>
              <a:gd name="T3" fmla="*/ 144 h 488"/>
              <a:gd name="T4" fmla="*/ 440 w 712"/>
              <a:gd name="T5" fmla="*/ 0 h 488"/>
              <a:gd name="T6" fmla="*/ 680 w 712"/>
              <a:gd name="T7" fmla="*/ 144 h 488"/>
              <a:gd name="T8" fmla="*/ 632 w 712"/>
              <a:gd name="T9" fmla="*/ 432 h 488"/>
              <a:gd name="T10" fmla="*/ 440 w 712"/>
              <a:gd name="T11" fmla="*/ 480 h 488"/>
              <a:gd name="T12" fmla="*/ 488 w 712"/>
              <a:gd name="T13" fmla="*/ 480 h 4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2"/>
              <a:gd name="T22" fmla="*/ 0 h 488"/>
              <a:gd name="T23" fmla="*/ 712 w 712"/>
              <a:gd name="T24" fmla="*/ 488 h 4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2" h="488">
                <a:moveTo>
                  <a:pt x="104" y="384"/>
                </a:moveTo>
                <a:cubicBezTo>
                  <a:pt x="52" y="296"/>
                  <a:pt x="0" y="208"/>
                  <a:pt x="56" y="144"/>
                </a:cubicBezTo>
                <a:cubicBezTo>
                  <a:pt x="112" y="80"/>
                  <a:pt x="336" y="0"/>
                  <a:pt x="440" y="0"/>
                </a:cubicBezTo>
                <a:cubicBezTo>
                  <a:pt x="544" y="0"/>
                  <a:pt x="648" y="72"/>
                  <a:pt x="680" y="144"/>
                </a:cubicBezTo>
                <a:cubicBezTo>
                  <a:pt x="712" y="216"/>
                  <a:pt x="672" y="376"/>
                  <a:pt x="632" y="432"/>
                </a:cubicBezTo>
                <a:cubicBezTo>
                  <a:pt x="592" y="488"/>
                  <a:pt x="464" y="472"/>
                  <a:pt x="440" y="480"/>
                </a:cubicBezTo>
                <a:cubicBezTo>
                  <a:pt x="416" y="488"/>
                  <a:pt x="452" y="484"/>
                  <a:pt x="488" y="48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7509" name="AutoShape 21">
            <a:extLst>
              <a:ext uri="{FF2B5EF4-FFF2-40B4-BE49-F238E27FC236}">
                <a16:creationId xmlns:a16="http://schemas.microsoft.com/office/drawing/2014/main" id="{60A62C43-5A5D-C4AC-82FD-8F96C0587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29000"/>
            <a:ext cx="838200" cy="533400"/>
          </a:xfrm>
          <a:prstGeom prst="flowChartProcess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opt</a:t>
            </a:r>
          </a:p>
        </p:txBody>
      </p:sp>
      <p:sp>
        <p:nvSpPr>
          <p:cNvPr id="447511" name="AutoShape 23">
            <a:extLst>
              <a:ext uri="{FF2B5EF4-FFF2-40B4-BE49-F238E27FC236}">
                <a16:creationId xmlns:a16="http://schemas.microsoft.com/office/drawing/2014/main" id="{2DB3AD12-9913-C631-EE07-71F8A5171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828800"/>
            <a:ext cx="838200" cy="533400"/>
          </a:xfrm>
          <a:prstGeom prst="flowChartProcess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opt</a:t>
            </a:r>
          </a:p>
        </p:txBody>
      </p:sp>
      <p:sp>
        <p:nvSpPr>
          <p:cNvPr id="447512" name="Freeform 24">
            <a:extLst>
              <a:ext uri="{FF2B5EF4-FFF2-40B4-BE49-F238E27FC236}">
                <a16:creationId xmlns:a16="http://schemas.microsoft.com/office/drawing/2014/main" id="{92580DEE-AC0C-F8A9-56AD-8C17422AE8DA}"/>
              </a:ext>
            </a:extLst>
          </p:cNvPr>
          <p:cNvSpPr>
            <a:spLocks/>
          </p:cNvSpPr>
          <p:nvPr/>
        </p:nvSpPr>
        <p:spPr bwMode="auto">
          <a:xfrm>
            <a:off x="762000" y="1828800"/>
            <a:ext cx="1130300" cy="685800"/>
          </a:xfrm>
          <a:custGeom>
            <a:avLst/>
            <a:gdLst>
              <a:gd name="T0" fmla="*/ 104 w 712"/>
              <a:gd name="T1" fmla="*/ 384 h 488"/>
              <a:gd name="T2" fmla="*/ 56 w 712"/>
              <a:gd name="T3" fmla="*/ 144 h 488"/>
              <a:gd name="T4" fmla="*/ 440 w 712"/>
              <a:gd name="T5" fmla="*/ 0 h 488"/>
              <a:gd name="T6" fmla="*/ 680 w 712"/>
              <a:gd name="T7" fmla="*/ 144 h 488"/>
              <a:gd name="T8" fmla="*/ 632 w 712"/>
              <a:gd name="T9" fmla="*/ 432 h 488"/>
              <a:gd name="T10" fmla="*/ 440 w 712"/>
              <a:gd name="T11" fmla="*/ 480 h 488"/>
              <a:gd name="T12" fmla="*/ 488 w 712"/>
              <a:gd name="T13" fmla="*/ 480 h 4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2"/>
              <a:gd name="T22" fmla="*/ 0 h 488"/>
              <a:gd name="T23" fmla="*/ 712 w 712"/>
              <a:gd name="T24" fmla="*/ 488 h 4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2" h="488">
                <a:moveTo>
                  <a:pt x="104" y="384"/>
                </a:moveTo>
                <a:cubicBezTo>
                  <a:pt x="52" y="296"/>
                  <a:pt x="0" y="208"/>
                  <a:pt x="56" y="144"/>
                </a:cubicBezTo>
                <a:cubicBezTo>
                  <a:pt x="112" y="80"/>
                  <a:pt x="336" y="0"/>
                  <a:pt x="440" y="0"/>
                </a:cubicBezTo>
                <a:cubicBezTo>
                  <a:pt x="544" y="0"/>
                  <a:pt x="648" y="72"/>
                  <a:pt x="680" y="144"/>
                </a:cubicBezTo>
                <a:cubicBezTo>
                  <a:pt x="712" y="216"/>
                  <a:pt x="672" y="376"/>
                  <a:pt x="632" y="432"/>
                </a:cubicBezTo>
                <a:cubicBezTo>
                  <a:pt x="592" y="488"/>
                  <a:pt x="464" y="472"/>
                  <a:pt x="440" y="480"/>
                </a:cubicBezTo>
                <a:cubicBezTo>
                  <a:pt x="416" y="488"/>
                  <a:pt x="452" y="484"/>
                  <a:pt x="488" y="48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7513" name="AutoShape 25">
            <a:extLst>
              <a:ext uri="{FF2B5EF4-FFF2-40B4-BE49-F238E27FC236}">
                <a16:creationId xmlns:a16="http://schemas.microsoft.com/office/drawing/2014/main" id="{D8392BB4-226B-DE6E-7B85-AACB08096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828800"/>
            <a:ext cx="838200" cy="533400"/>
          </a:xfrm>
          <a:prstGeom prst="flowChartProcess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opt</a:t>
            </a:r>
          </a:p>
        </p:txBody>
      </p:sp>
      <p:sp>
        <p:nvSpPr>
          <p:cNvPr id="447514" name="Freeform 26">
            <a:extLst>
              <a:ext uri="{FF2B5EF4-FFF2-40B4-BE49-F238E27FC236}">
                <a16:creationId xmlns:a16="http://schemas.microsoft.com/office/drawing/2014/main" id="{A3FB9749-16C2-D723-48CC-11E1BE426797}"/>
              </a:ext>
            </a:extLst>
          </p:cNvPr>
          <p:cNvSpPr>
            <a:spLocks/>
          </p:cNvSpPr>
          <p:nvPr/>
        </p:nvSpPr>
        <p:spPr bwMode="auto">
          <a:xfrm>
            <a:off x="7848600" y="4953000"/>
            <a:ext cx="1130300" cy="685800"/>
          </a:xfrm>
          <a:custGeom>
            <a:avLst/>
            <a:gdLst>
              <a:gd name="T0" fmla="*/ 104 w 712"/>
              <a:gd name="T1" fmla="*/ 384 h 488"/>
              <a:gd name="T2" fmla="*/ 56 w 712"/>
              <a:gd name="T3" fmla="*/ 144 h 488"/>
              <a:gd name="T4" fmla="*/ 440 w 712"/>
              <a:gd name="T5" fmla="*/ 0 h 488"/>
              <a:gd name="T6" fmla="*/ 680 w 712"/>
              <a:gd name="T7" fmla="*/ 144 h 488"/>
              <a:gd name="T8" fmla="*/ 632 w 712"/>
              <a:gd name="T9" fmla="*/ 432 h 488"/>
              <a:gd name="T10" fmla="*/ 440 w 712"/>
              <a:gd name="T11" fmla="*/ 480 h 488"/>
              <a:gd name="T12" fmla="*/ 488 w 712"/>
              <a:gd name="T13" fmla="*/ 480 h 4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2"/>
              <a:gd name="T22" fmla="*/ 0 h 488"/>
              <a:gd name="T23" fmla="*/ 712 w 712"/>
              <a:gd name="T24" fmla="*/ 488 h 4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2" h="488">
                <a:moveTo>
                  <a:pt x="104" y="384"/>
                </a:moveTo>
                <a:cubicBezTo>
                  <a:pt x="52" y="296"/>
                  <a:pt x="0" y="208"/>
                  <a:pt x="56" y="144"/>
                </a:cubicBezTo>
                <a:cubicBezTo>
                  <a:pt x="112" y="80"/>
                  <a:pt x="336" y="0"/>
                  <a:pt x="440" y="0"/>
                </a:cubicBezTo>
                <a:cubicBezTo>
                  <a:pt x="544" y="0"/>
                  <a:pt x="648" y="72"/>
                  <a:pt x="680" y="144"/>
                </a:cubicBezTo>
                <a:cubicBezTo>
                  <a:pt x="712" y="216"/>
                  <a:pt x="672" y="376"/>
                  <a:pt x="632" y="432"/>
                </a:cubicBezTo>
                <a:cubicBezTo>
                  <a:pt x="592" y="488"/>
                  <a:pt x="464" y="472"/>
                  <a:pt x="440" y="480"/>
                </a:cubicBezTo>
                <a:cubicBezTo>
                  <a:pt x="416" y="488"/>
                  <a:pt x="452" y="484"/>
                  <a:pt x="488" y="48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7515" name="AutoShape 27">
            <a:extLst>
              <a:ext uri="{FF2B5EF4-FFF2-40B4-BE49-F238E27FC236}">
                <a16:creationId xmlns:a16="http://schemas.microsoft.com/office/drawing/2014/main" id="{C1DEE47B-CA3B-F670-6AAB-45353BE3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343400"/>
            <a:ext cx="838200" cy="533400"/>
          </a:xfrm>
          <a:prstGeom prst="flowChartProcess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opt</a:t>
            </a:r>
          </a:p>
        </p:txBody>
      </p:sp>
      <p:sp>
        <p:nvSpPr>
          <p:cNvPr id="447516" name="AutoShape 28">
            <a:extLst>
              <a:ext uri="{FF2B5EF4-FFF2-40B4-BE49-F238E27FC236}">
                <a16:creationId xmlns:a16="http://schemas.microsoft.com/office/drawing/2014/main" id="{3BDE6929-C7AD-43AD-187D-98EE03D01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838200" cy="533400"/>
          </a:xfrm>
          <a:prstGeom prst="flowChartProcess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>
                <a:latin typeface="Verdana" panose="020B0604030504040204" pitchFamily="34" charset="0"/>
              </a:rPr>
              <a:t>opt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09" grpId="0" animBg="1"/>
      <p:bldP spid="447511" grpId="0" animBg="1"/>
      <p:bldP spid="447513" grpId="0" animBg="1"/>
      <p:bldP spid="447515" grpId="0" animBg="1"/>
      <p:bldP spid="4475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450B633-8655-9C35-A930-4F9751124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Dominance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EB2C3EF-C2E6-A312-4721-7DD665CF8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L_0</a:t>
            </a:r>
            <a:r>
              <a:rPr lang="zh-CN" altLang="en-US" dirty="0"/>
              <a:t> </a:t>
            </a:r>
            <a:r>
              <a:rPr lang="en-US" altLang="zh-CN" dirty="0"/>
              <a:t>dominates</a:t>
            </a:r>
            <a:r>
              <a:rPr lang="zh-CN" altLang="en-US" dirty="0"/>
              <a:t> </a:t>
            </a:r>
            <a:r>
              <a:rPr lang="en-US" altLang="zh-CN" dirty="0"/>
              <a:t>L_3</a:t>
            </a:r>
            <a:r>
              <a:rPr lang="zh-CN" altLang="en-US" dirty="0"/>
              <a:t> </a:t>
            </a:r>
            <a:r>
              <a:rPr lang="en-US" altLang="zh-CN" dirty="0"/>
              <a:t>(def</a:t>
            </a:r>
            <a:r>
              <a:rPr lang="zh-CN" altLang="en-US" dirty="0"/>
              <a:t> </a:t>
            </a:r>
            <a:r>
              <a:rPr lang="en-US" altLang="zh-CN" dirty="0"/>
              <a:t>for </a:t>
            </a:r>
            <a:r>
              <a:rPr lang="en-US" altLang="zh-CN" dirty="0">
                <a:solidFill>
                  <a:srgbClr val="0432FF"/>
                </a:solidFill>
              </a:rPr>
              <a:t>x</a:t>
            </a:r>
            <a:r>
              <a:rPr lang="en-US" altLang="zh-CN" dirty="0"/>
              <a:t>),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neither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L1</a:t>
            </a:r>
            <a:r>
              <a:rPr lang="zh-CN" altLang="en-US" dirty="0"/>
              <a:t> </a:t>
            </a:r>
            <a:r>
              <a:rPr lang="en-US" altLang="zh-CN" dirty="0"/>
              <a:t>nor</a:t>
            </a:r>
            <a:r>
              <a:rPr lang="zh-CN" altLang="en-US" dirty="0"/>
              <a:t> </a:t>
            </a:r>
            <a:r>
              <a:rPr lang="en-US" altLang="zh-CN" dirty="0"/>
              <a:t>L_2</a:t>
            </a:r>
            <a:r>
              <a:rPr lang="zh-CN" altLang="en-US" dirty="0"/>
              <a:t> </a:t>
            </a:r>
            <a:r>
              <a:rPr lang="en-US" altLang="zh-CN" dirty="0"/>
              <a:t>(def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432FF"/>
                </a:solidFill>
              </a:rPr>
              <a:t>y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dominates</a:t>
            </a:r>
            <a:r>
              <a:rPr lang="zh-CN" altLang="en-US" dirty="0"/>
              <a:t> </a:t>
            </a:r>
            <a:r>
              <a:rPr lang="en-US" altLang="zh-CN" dirty="0"/>
              <a:t>L3</a:t>
            </a:r>
          </a:p>
        </p:txBody>
      </p:sp>
      <p:sp>
        <p:nvSpPr>
          <p:cNvPr id="505869" name="Text Box 13">
            <a:extLst>
              <a:ext uri="{FF2B5EF4-FFF2-40B4-BE49-F238E27FC236}">
                <a16:creationId xmlns:a16="http://schemas.microsoft.com/office/drawing/2014/main" id="{F99204AF-5A07-B740-3138-E97AB34F5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6322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x</a:t>
            </a:r>
            <a:r>
              <a:rPr lang="en-US" altLang="zh-CN" sz="2000" b="1" baseline="-2500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 = 1</a:t>
            </a:r>
          </a:p>
        </p:txBody>
      </p:sp>
      <p:sp>
        <p:nvSpPr>
          <p:cNvPr id="505870" name="Text Box 14">
            <a:extLst>
              <a:ext uri="{FF2B5EF4-FFF2-40B4-BE49-F238E27FC236}">
                <a16:creationId xmlns:a16="http://schemas.microsoft.com/office/drawing/2014/main" id="{2F8B6A54-A5E9-6165-B9FF-B9165BE7C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49800"/>
            <a:ext cx="1676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y</a:t>
            </a:r>
            <a:r>
              <a:rPr lang="en-US" altLang="zh-CN" sz="2000" b="1" baseline="-2500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 = 2</a:t>
            </a:r>
          </a:p>
        </p:txBody>
      </p:sp>
      <p:sp>
        <p:nvSpPr>
          <p:cNvPr id="505871" name="Text Box 15">
            <a:extLst>
              <a:ext uri="{FF2B5EF4-FFF2-40B4-BE49-F238E27FC236}">
                <a16:creationId xmlns:a16="http://schemas.microsoft.com/office/drawing/2014/main" id="{33670D78-FAB3-87ED-DF0A-1AA64A2F2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49800"/>
            <a:ext cx="1600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y</a:t>
            </a:r>
            <a:r>
              <a:rPr lang="en-US" altLang="zh-CN" sz="2000" b="1" baseline="-2500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5872" name="Text Box 16">
                <a:extLst>
                  <a:ext uri="{FF2B5EF4-FFF2-40B4-BE49-F238E27FC236}">
                    <a16:creationId xmlns:a16="http://schemas.microsoft.com/office/drawing/2014/main" id="{D80AD33A-F7B6-9112-7B76-38FBB7384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5638800"/>
                <a:ext cx="2438400" cy="1143903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x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=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(x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, x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y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3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=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(y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, y</a:t>
                </a:r>
                <a:r>
                  <a:rPr lang="en-US" altLang="zh-CN" sz="2000" b="1" baseline="-25000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)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z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1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= x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2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+ y</a:t>
                </a:r>
                <a:r>
                  <a:rPr lang="en-US" altLang="zh-CN" sz="2000" b="1" baseline="-25000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5872" name="Text Box 16">
                <a:extLst>
                  <a:ext uri="{FF2B5EF4-FFF2-40B4-BE49-F238E27FC236}">
                    <a16:creationId xmlns:a16="http://schemas.microsoft.com/office/drawing/2014/main" id="{D80AD33A-F7B6-9112-7B76-38FBB7384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5638800"/>
                <a:ext cx="2438400" cy="1143903"/>
              </a:xfrm>
              <a:prstGeom prst="rect">
                <a:avLst/>
              </a:prstGeom>
              <a:blipFill>
                <a:blip r:embed="rId2"/>
                <a:stretch>
                  <a:fillRect l="-2577" t="-2174" b="-760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5881" name="AutoShape 25">
            <a:extLst>
              <a:ext uri="{FF2B5EF4-FFF2-40B4-BE49-F238E27FC236}">
                <a16:creationId xmlns:a16="http://schemas.microsoft.com/office/drawing/2014/main" id="{D22A1C8E-D13C-EA57-98AF-6B5953174C9A}"/>
              </a:ext>
            </a:extLst>
          </p:cNvPr>
          <p:cNvCxnSpPr>
            <a:cxnSpLocks noChangeShapeType="1"/>
            <a:stCxn id="505869" idx="2"/>
            <a:endCxn id="505871" idx="0"/>
          </p:cNvCxnSpPr>
          <p:nvPr/>
        </p:nvCxnSpPr>
        <p:spPr bwMode="auto">
          <a:xfrm>
            <a:off x="6896100" y="4038600"/>
            <a:ext cx="10668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5882" name="AutoShape 26">
            <a:extLst>
              <a:ext uri="{FF2B5EF4-FFF2-40B4-BE49-F238E27FC236}">
                <a16:creationId xmlns:a16="http://schemas.microsoft.com/office/drawing/2014/main" id="{94348156-35D2-C127-6993-F6935198D275}"/>
              </a:ext>
            </a:extLst>
          </p:cNvPr>
          <p:cNvCxnSpPr>
            <a:cxnSpLocks noChangeShapeType="1"/>
            <a:stCxn id="505869" idx="2"/>
            <a:endCxn id="505870" idx="0"/>
          </p:cNvCxnSpPr>
          <p:nvPr/>
        </p:nvCxnSpPr>
        <p:spPr bwMode="auto">
          <a:xfrm flipH="1">
            <a:off x="5867400" y="4038600"/>
            <a:ext cx="1028700" cy="711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5883" name="AutoShape 27">
            <a:extLst>
              <a:ext uri="{FF2B5EF4-FFF2-40B4-BE49-F238E27FC236}">
                <a16:creationId xmlns:a16="http://schemas.microsoft.com/office/drawing/2014/main" id="{E1AAE77E-CC82-0ED2-9E76-6BFF89ACBB70}"/>
              </a:ext>
            </a:extLst>
          </p:cNvPr>
          <p:cNvCxnSpPr>
            <a:cxnSpLocks noChangeShapeType="1"/>
            <a:stCxn id="505871" idx="2"/>
            <a:endCxn id="505872" idx="0"/>
          </p:cNvCxnSpPr>
          <p:nvPr/>
        </p:nvCxnSpPr>
        <p:spPr bwMode="auto">
          <a:xfrm flipH="1">
            <a:off x="6934200" y="5156200"/>
            <a:ext cx="1028700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5884" name="AutoShape 28">
            <a:extLst>
              <a:ext uri="{FF2B5EF4-FFF2-40B4-BE49-F238E27FC236}">
                <a16:creationId xmlns:a16="http://schemas.microsoft.com/office/drawing/2014/main" id="{0344FD7B-575F-C82E-41C7-4464017FE590}"/>
              </a:ext>
            </a:extLst>
          </p:cNvPr>
          <p:cNvCxnSpPr>
            <a:cxnSpLocks noChangeShapeType="1"/>
            <a:stCxn id="505870" idx="2"/>
            <a:endCxn id="505872" idx="0"/>
          </p:cNvCxnSpPr>
          <p:nvPr/>
        </p:nvCxnSpPr>
        <p:spPr bwMode="auto">
          <a:xfrm>
            <a:off x="5867400" y="5156200"/>
            <a:ext cx="1066800" cy="48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9491AD4E-609E-7830-3F5F-63C8FFC6730C}"/>
              </a:ext>
            </a:extLst>
          </p:cNvPr>
          <p:cNvSpPr txBox="1"/>
          <p:nvPr/>
        </p:nvSpPr>
        <p:spPr>
          <a:xfrm>
            <a:off x="228600" y="3810000"/>
            <a:ext cx="4303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0432FF"/>
                </a:solidFill>
              </a:rPr>
              <a:t>Dominance</a:t>
            </a:r>
            <a:r>
              <a:rPr kumimoji="1" lang="en-US" altLang="zh-CN" sz="2000" dirty="0"/>
              <a:t>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block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dominates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block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every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execution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path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reaching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block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must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through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block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B.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r>
              <a:rPr kumimoji="1" lang="en-US" altLang="zh-CN" sz="2000" dirty="0">
                <a:solidFill>
                  <a:srgbClr val="0432FF"/>
                </a:solidFill>
              </a:rPr>
              <a:t>Dominance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frontier</a:t>
            </a:r>
            <a:r>
              <a:rPr kumimoji="1" lang="zh-CN" altLang="en-US" sz="2000" dirty="0">
                <a:solidFill>
                  <a:srgbClr val="0432FF"/>
                </a:solidFill>
              </a:rPr>
              <a:t> </a:t>
            </a:r>
            <a:r>
              <a:rPr kumimoji="1" lang="en-US" altLang="zh-CN" sz="2000" dirty="0">
                <a:solidFill>
                  <a:srgbClr val="0432FF"/>
                </a:solidFill>
              </a:rPr>
              <a:t>(DF)</a:t>
            </a:r>
            <a:r>
              <a:rPr kumimoji="1" lang="en-US" altLang="zh-CN" sz="2000" dirty="0"/>
              <a:t>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border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lies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between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dominance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non-dominance.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83B2A5-E51F-1D35-CDB2-99618BB83C0C}"/>
              </a:ext>
            </a:extLst>
          </p:cNvPr>
          <p:cNvSpPr txBox="1"/>
          <p:nvPr/>
        </p:nvSpPr>
        <p:spPr>
          <a:xfrm>
            <a:off x="5638800" y="3505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L_0: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507C4D-81B3-EA39-09FF-00930D04DBB5}"/>
              </a:ext>
            </a:extLst>
          </p:cNvPr>
          <p:cNvSpPr txBox="1"/>
          <p:nvPr/>
        </p:nvSpPr>
        <p:spPr>
          <a:xfrm>
            <a:off x="5029200" y="4422732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L_1: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738F06-AF9E-E4A4-69F4-A7724FDE2A40}"/>
              </a:ext>
            </a:extLst>
          </p:cNvPr>
          <p:cNvSpPr txBox="1"/>
          <p:nvPr/>
        </p:nvSpPr>
        <p:spPr>
          <a:xfrm>
            <a:off x="8229600" y="4419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L_2: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F05779-68E7-2A83-1C25-4B72DC7B8F2B}"/>
              </a:ext>
            </a:extLst>
          </p:cNvPr>
          <p:cNvSpPr txBox="1"/>
          <p:nvPr/>
        </p:nvSpPr>
        <p:spPr>
          <a:xfrm>
            <a:off x="5105400" y="5791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L_3: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202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Example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#1: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 to place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?</a:t>
                </a:r>
              </a:p>
            </p:txBody>
          </p:sp>
        </mc:Choice>
        <mc:Fallback xmlns="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034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7" name="Oval 3">
            <a:extLst>
              <a:ext uri="{FF2B5EF4-FFF2-40B4-BE49-F238E27FC236}">
                <a16:creationId xmlns:a16="http://schemas.microsoft.com/office/drawing/2014/main" id="{6413FF50-D589-08A7-6E83-46A12523E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1336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806739D6-DB97-486C-96A5-5333DB29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95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6369CCE-9BB8-03E2-6ABF-30B2A7B1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57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756153D8-8BBE-FF02-F68A-F8C58A54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57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/>
              <a:t>4</a:t>
            </a:r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8CE2260F-3E6C-8BA8-A49F-3658D9F1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19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1F43B574-0FD7-14A6-D5C9-E496E57B6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12E2AFC2-074D-344C-9010-56FEA29ACA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3A2D0D5D-D0B9-6A14-9F3F-23F92DCE3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29874AD8-B105-D658-1503-BB5AEEA651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114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55" name="Text Box 32">
                <a:extLst>
                  <a:ext uri="{FF2B5EF4-FFF2-40B4-BE49-F238E27FC236}">
                    <a16:creationId xmlns:a16="http://schemas.microsoft.com/office/drawing/2014/main" id="{F2E41E6A-D18F-016B-8A6C-6CBCF1E28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Suppose there is a definition to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“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”</a:t>
                </a:r>
                <a:r>
                  <a:rPr lang="en-US" altLang="zh-CN" sz="2000" dirty="0"/>
                  <a:t> in BB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1</a:t>
                </a:r>
                <a:r>
                  <a:rPr lang="en-US" altLang="zh-CN" sz="2000" dirty="0"/>
                  <a:t>, which block needs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, due to this definition to x?</a:t>
                </a:r>
              </a:p>
            </p:txBody>
          </p:sp>
        </mc:Choice>
        <mc:Fallback xmlns="">
          <p:sp>
            <p:nvSpPr>
              <p:cNvPr id="26655" name="Text Box 32">
                <a:extLst>
                  <a:ext uri="{FF2B5EF4-FFF2-40B4-BE49-F238E27FC236}">
                    <a16:creationId xmlns:a16="http://schemas.microsoft.com/office/drawing/2014/main" id="{F2E41E6A-D18F-016B-8A6C-6CBCF1E2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blipFill>
                <a:blip r:embed="rId3"/>
                <a:stretch>
                  <a:fillRect l="-1344" t="-3750" r="-2957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56" name="Line 36">
            <a:extLst>
              <a:ext uri="{FF2B5EF4-FFF2-40B4-BE49-F238E27FC236}">
                <a16:creationId xmlns:a16="http://schemas.microsoft.com/office/drawing/2014/main" id="{8EEFCE8C-63D7-F97C-E9EF-4C428E156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37">
            <a:extLst>
              <a:ext uri="{FF2B5EF4-FFF2-40B4-BE49-F238E27FC236}">
                <a16:creationId xmlns:a16="http://schemas.microsoft.com/office/drawing/2014/main" id="{03AAA653-3B05-BF95-C195-39FDF111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3360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…;</a:t>
            </a:r>
          </a:p>
        </p:txBody>
      </p:sp>
      <p:sp>
        <p:nvSpPr>
          <p:cNvPr id="3" name="Line 26">
            <a:extLst>
              <a:ext uri="{FF2B5EF4-FFF2-40B4-BE49-F238E27FC236}">
                <a16:creationId xmlns:a16="http://schemas.microsoft.com/office/drawing/2014/main" id="{D1DEDA3E-2E2D-335E-0BD1-F4434458F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038599"/>
            <a:ext cx="45720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216182D3-5D35-DCEE-85E2-A86FCEECB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No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need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!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1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dominates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blocks: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{1,2,3,4,5}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DF[1]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=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{}</a:t>
                </a:r>
              </a:p>
            </p:txBody>
          </p:sp>
        </mc:Choice>
        <mc:Fallback xmlns="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216182D3-5D35-DCEE-85E2-A86FCEECB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blipFill>
                <a:blip r:embed="rId4"/>
                <a:stretch>
                  <a:fillRect l="-1344" t="-2857" r="-1882"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8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5" grpId="0"/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Example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#2: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 to place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?</a:t>
                </a:r>
              </a:p>
            </p:txBody>
          </p:sp>
        </mc:Choice>
        <mc:Fallback xmlns="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034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7" name="Oval 3">
            <a:extLst>
              <a:ext uri="{FF2B5EF4-FFF2-40B4-BE49-F238E27FC236}">
                <a16:creationId xmlns:a16="http://schemas.microsoft.com/office/drawing/2014/main" id="{6413FF50-D589-08A7-6E83-46A12523E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133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806739D6-DB97-486C-96A5-5333DB29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956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6369CCE-9BB8-03E2-6ABF-30B2A7B1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57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756153D8-8BBE-FF02-F68A-F8C58A54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57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/>
              <a:t>4</a:t>
            </a:r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8CE2260F-3E6C-8BA8-A49F-3658D9F1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19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1F43B574-0FD7-14A6-D5C9-E496E57B6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12E2AFC2-074D-344C-9010-56FEA29ACA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3A2D0D5D-D0B9-6A14-9F3F-23F92DCE3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29874AD8-B105-D658-1503-BB5AEEA651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114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55" name="Text Box 32">
                <a:extLst>
                  <a:ext uri="{FF2B5EF4-FFF2-40B4-BE49-F238E27FC236}">
                    <a16:creationId xmlns:a16="http://schemas.microsoft.com/office/drawing/2014/main" id="{F2E41E6A-D18F-016B-8A6C-6CBCF1E28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Suppose there is a definition to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“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”</a:t>
                </a:r>
                <a:r>
                  <a:rPr lang="en-US" altLang="zh-CN" sz="2000" dirty="0"/>
                  <a:t> in BB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2</a:t>
                </a:r>
                <a:r>
                  <a:rPr lang="en-US" altLang="zh-CN" sz="2000" dirty="0"/>
                  <a:t>, which block needs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, due to this definition to x?</a:t>
                </a:r>
              </a:p>
            </p:txBody>
          </p:sp>
        </mc:Choice>
        <mc:Fallback xmlns="">
          <p:sp>
            <p:nvSpPr>
              <p:cNvPr id="26655" name="Text Box 32">
                <a:extLst>
                  <a:ext uri="{FF2B5EF4-FFF2-40B4-BE49-F238E27FC236}">
                    <a16:creationId xmlns:a16="http://schemas.microsoft.com/office/drawing/2014/main" id="{F2E41E6A-D18F-016B-8A6C-6CBCF1E2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blipFill>
                <a:blip r:embed="rId3"/>
                <a:stretch>
                  <a:fillRect l="-1344" t="-3750" r="-2957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56" name="Line 36">
            <a:extLst>
              <a:ext uri="{FF2B5EF4-FFF2-40B4-BE49-F238E27FC236}">
                <a16:creationId xmlns:a16="http://schemas.microsoft.com/office/drawing/2014/main" id="{8EEFCE8C-63D7-F97C-E9EF-4C428E156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37">
            <a:extLst>
              <a:ext uri="{FF2B5EF4-FFF2-40B4-BE49-F238E27FC236}">
                <a16:creationId xmlns:a16="http://schemas.microsoft.com/office/drawing/2014/main" id="{03AAA653-3B05-BF95-C195-39FDF111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5269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…;</a:t>
            </a:r>
          </a:p>
        </p:txBody>
      </p:sp>
      <p:sp>
        <p:nvSpPr>
          <p:cNvPr id="3" name="Line 26">
            <a:extLst>
              <a:ext uri="{FF2B5EF4-FFF2-40B4-BE49-F238E27FC236}">
                <a16:creationId xmlns:a16="http://schemas.microsoft.com/office/drawing/2014/main" id="{D1DEDA3E-2E2D-335E-0BD1-F4434458F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038599"/>
            <a:ext cx="45720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216182D3-5D35-DCEE-85E2-A86FCEECB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No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need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!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dominates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blocks: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{2,3,4,5}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DF[2]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=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{}</a:t>
                </a:r>
              </a:p>
            </p:txBody>
          </p:sp>
        </mc:Choice>
        <mc:Fallback xmlns="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216182D3-5D35-DCEE-85E2-A86FCEECB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blipFill>
                <a:blip r:embed="rId4"/>
                <a:stretch>
                  <a:fillRect l="-1344" t="-2857"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3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5" grpId="0"/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Example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#3: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 to place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?</a:t>
                </a:r>
              </a:p>
            </p:txBody>
          </p:sp>
        </mc:Choice>
        <mc:Fallback xmlns="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034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7" name="Oval 3">
            <a:extLst>
              <a:ext uri="{FF2B5EF4-FFF2-40B4-BE49-F238E27FC236}">
                <a16:creationId xmlns:a16="http://schemas.microsoft.com/office/drawing/2014/main" id="{6413FF50-D589-08A7-6E83-46A12523E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133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806739D6-DB97-486C-96A5-5333DB29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95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6369CCE-9BB8-03E2-6ABF-30B2A7B1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576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756153D8-8BBE-FF02-F68A-F8C58A54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57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/>
              <a:t>4</a:t>
            </a:r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8CE2260F-3E6C-8BA8-A49F-3658D9F1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19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1F43B574-0FD7-14A6-D5C9-E496E57B6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12E2AFC2-074D-344C-9010-56FEA29ACA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3A2D0D5D-D0B9-6A14-9F3F-23F92DCE3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29874AD8-B105-D658-1503-BB5AEEA651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114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55" name="Text Box 32">
                <a:extLst>
                  <a:ext uri="{FF2B5EF4-FFF2-40B4-BE49-F238E27FC236}">
                    <a16:creationId xmlns:a16="http://schemas.microsoft.com/office/drawing/2014/main" id="{F2E41E6A-D18F-016B-8A6C-6CBCF1E28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Suppose there is a definition to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“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”</a:t>
                </a:r>
                <a:r>
                  <a:rPr lang="en-US" altLang="zh-CN" sz="2000" dirty="0"/>
                  <a:t> in BB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3</a:t>
                </a:r>
                <a:r>
                  <a:rPr lang="en-US" altLang="zh-CN" sz="2000" dirty="0"/>
                  <a:t>, which block needs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, due to this definition to x?</a:t>
                </a:r>
              </a:p>
            </p:txBody>
          </p:sp>
        </mc:Choice>
        <mc:Fallback xmlns="">
          <p:sp>
            <p:nvSpPr>
              <p:cNvPr id="26655" name="Text Box 32">
                <a:extLst>
                  <a:ext uri="{FF2B5EF4-FFF2-40B4-BE49-F238E27FC236}">
                    <a16:creationId xmlns:a16="http://schemas.microsoft.com/office/drawing/2014/main" id="{F2E41E6A-D18F-016B-8A6C-6CBCF1E2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blipFill>
                <a:blip r:embed="rId3"/>
                <a:stretch>
                  <a:fillRect l="-1344" t="-3750" r="-2957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56" name="Line 36">
            <a:extLst>
              <a:ext uri="{FF2B5EF4-FFF2-40B4-BE49-F238E27FC236}">
                <a16:creationId xmlns:a16="http://schemas.microsoft.com/office/drawing/2014/main" id="{8EEFCE8C-63D7-F97C-E9EF-4C428E156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37">
            <a:extLst>
              <a:ext uri="{FF2B5EF4-FFF2-40B4-BE49-F238E27FC236}">
                <a16:creationId xmlns:a16="http://schemas.microsoft.com/office/drawing/2014/main" id="{03AAA653-3B05-BF95-C195-39FDF111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3849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…;</a:t>
            </a:r>
          </a:p>
        </p:txBody>
      </p:sp>
      <p:sp>
        <p:nvSpPr>
          <p:cNvPr id="3" name="Line 26">
            <a:extLst>
              <a:ext uri="{FF2B5EF4-FFF2-40B4-BE49-F238E27FC236}">
                <a16:creationId xmlns:a16="http://schemas.microsoft.com/office/drawing/2014/main" id="{D1DEDA3E-2E2D-335E-0BD1-F4434458F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038599"/>
            <a:ext cx="45720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216182D3-5D35-DCEE-85E2-A86FCEECB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5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need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!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3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dominates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blocks: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{3}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DF[3]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=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{5}</a:t>
                </a:r>
              </a:p>
            </p:txBody>
          </p:sp>
        </mc:Choice>
        <mc:Fallback xmlns="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216182D3-5D35-DCEE-85E2-A86FCEECB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blipFill>
                <a:blip r:embed="rId4"/>
                <a:stretch>
                  <a:fillRect l="-1344" t="-2857"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7">
                <a:extLst>
                  <a:ext uri="{FF2B5EF4-FFF2-40B4-BE49-F238E27FC236}">
                    <a16:creationId xmlns:a16="http://schemas.microsoft.com/office/drawing/2014/main" id="{97D68165-F510-5A51-B03E-1F987B9364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400490"/>
                <a:ext cx="2286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 =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(x,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x);</a:t>
                </a:r>
              </a:p>
            </p:txBody>
          </p:sp>
        </mc:Choice>
        <mc:Fallback xmlns="">
          <p:sp>
            <p:nvSpPr>
              <p:cNvPr id="5" name="Text Box 37">
                <a:extLst>
                  <a:ext uri="{FF2B5EF4-FFF2-40B4-BE49-F238E27FC236}">
                    <a16:creationId xmlns:a16="http://schemas.microsoft.com/office/drawing/2014/main" id="{97D68165-F510-5A51-B03E-1F987B93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4400490"/>
                <a:ext cx="2286000" cy="400110"/>
              </a:xfrm>
              <a:prstGeom prst="rect">
                <a:avLst/>
              </a:prstGeom>
              <a:blipFill>
                <a:blip r:embed="rId5"/>
                <a:stretch>
                  <a:fillRect l="-3315" t="-9091" b="-24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7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5" grpId="0"/>
      <p:bldP spid="2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Example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#4: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 to place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?</a:t>
                </a:r>
              </a:p>
            </p:txBody>
          </p:sp>
        </mc:Choice>
        <mc:Fallback xmlns="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034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7" name="Oval 3">
            <a:extLst>
              <a:ext uri="{FF2B5EF4-FFF2-40B4-BE49-F238E27FC236}">
                <a16:creationId xmlns:a16="http://schemas.microsoft.com/office/drawing/2014/main" id="{6413FF50-D589-08A7-6E83-46A12523E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133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806739D6-DB97-486C-96A5-5333DB29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95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6369CCE-9BB8-03E2-6ABF-30B2A7B1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57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756153D8-8BBE-FF02-F68A-F8C58A54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576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/>
              <a:t>4</a:t>
            </a:r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8CE2260F-3E6C-8BA8-A49F-3658D9F1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19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1F43B574-0FD7-14A6-D5C9-E496E57B6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12E2AFC2-074D-344C-9010-56FEA29ACA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3A2D0D5D-D0B9-6A14-9F3F-23F92DCE3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29874AD8-B105-D658-1503-BB5AEEA651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114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55" name="Text Box 32">
                <a:extLst>
                  <a:ext uri="{FF2B5EF4-FFF2-40B4-BE49-F238E27FC236}">
                    <a16:creationId xmlns:a16="http://schemas.microsoft.com/office/drawing/2014/main" id="{F2E41E6A-D18F-016B-8A6C-6CBCF1E28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Suppose there is a definition to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“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”</a:t>
                </a:r>
                <a:r>
                  <a:rPr lang="en-US" altLang="zh-CN" sz="2000" dirty="0"/>
                  <a:t> in BB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4</a:t>
                </a:r>
                <a:r>
                  <a:rPr lang="en-US" altLang="zh-CN" sz="2000" dirty="0"/>
                  <a:t>, which block needs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, due to this definition to x?</a:t>
                </a:r>
              </a:p>
            </p:txBody>
          </p:sp>
        </mc:Choice>
        <mc:Fallback xmlns="">
          <p:sp>
            <p:nvSpPr>
              <p:cNvPr id="26655" name="Text Box 32">
                <a:extLst>
                  <a:ext uri="{FF2B5EF4-FFF2-40B4-BE49-F238E27FC236}">
                    <a16:creationId xmlns:a16="http://schemas.microsoft.com/office/drawing/2014/main" id="{F2E41E6A-D18F-016B-8A6C-6CBCF1E2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blipFill>
                <a:blip r:embed="rId3"/>
                <a:stretch>
                  <a:fillRect l="-1344" t="-3750" r="-2957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56" name="Line 36">
            <a:extLst>
              <a:ext uri="{FF2B5EF4-FFF2-40B4-BE49-F238E27FC236}">
                <a16:creationId xmlns:a16="http://schemas.microsoft.com/office/drawing/2014/main" id="{8EEFCE8C-63D7-F97C-E9EF-4C428E156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37">
            <a:extLst>
              <a:ext uri="{FF2B5EF4-FFF2-40B4-BE49-F238E27FC236}">
                <a16:creationId xmlns:a16="http://schemas.microsoft.com/office/drawing/2014/main" id="{03AAA653-3B05-BF95-C195-39FDF111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3369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…;</a:t>
            </a:r>
          </a:p>
        </p:txBody>
      </p:sp>
      <p:sp>
        <p:nvSpPr>
          <p:cNvPr id="3" name="Line 26">
            <a:extLst>
              <a:ext uri="{FF2B5EF4-FFF2-40B4-BE49-F238E27FC236}">
                <a16:creationId xmlns:a16="http://schemas.microsoft.com/office/drawing/2014/main" id="{D1DEDA3E-2E2D-335E-0BD1-F4434458F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038599"/>
            <a:ext cx="45720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216182D3-5D35-DCEE-85E2-A86FCEECB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5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need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!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4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dominates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blocks: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{4}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DF[4]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=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{5}</a:t>
                </a:r>
              </a:p>
            </p:txBody>
          </p:sp>
        </mc:Choice>
        <mc:Fallback xmlns="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216182D3-5D35-DCEE-85E2-A86FCEECB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blipFill>
                <a:blip r:embed="rId4"/>
                <a:stretch>
                  <a:fillRect l="-1344" t="-2857"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7">
                <a:extLst>
                  <a:ext uri="{FF2B5EF4-FFF2-40B4-BE49-F238E27FC236}">
                    <a16:creationId xmlns:a16="http://schemas.microsoft.com/office/drawing/2014/main" id="{97D68165-F510-5A51-B03E-1F987B9364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400490"/>
                <a:ext cx="2286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 =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(x,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x);</a:t>
                </a:r>
              </a:p>
            </p:txBody>
          </p:sp>
        </mc:Choice>
        <mc:Fallback xmlns="">
          <p:sp>
            <p:nvSpPr>
              <p:cNvPr id="5" name="Text Box 37">
                <a:extLst>
                  <a:ext uri="{FF2B5EF4-FFF2-40B4-BE49-F238E27FC236}">
                    <a16:creationId xmlns:a16="http://schemas.microsoft.com/office/drawing/2014/main" id="{97D68165-F510-5A51-B03E-1F987B93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4400490"/>
                <a:ext cx="2286000" cy="400110"/>
              </a:xfrm>
              <a:prstGeom prst="rect">
                <a:avLst/>
              </a:prstGeom>
              <a:blipFill>
                <a:blip r:embed="rId5"/>
                <a:stretch>
                  <a:fillRect l="-3315" t="-9091" b="-24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8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5" grpId="0"/>
      <p:bldP spid="2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Example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#5: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 to place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?</a:t>
                </a:r>
              </a:p>
            </p:txBody>
          </p:sp>
        </mc:Choice>
        <mc:Fallback xmlns="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034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7" name="Oval 3">
            <a:extLst>
              <a:ext uri="{FF2B5EF4-FFF2-40B4-BE49-F238E27FC236}">
                <a16:creationId xmlns:a16="http://schemas.microsoft.com/office/drawing/2014/main" id="{6413FF50-D589-08A7-6E83-46A12523E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133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806739D6-DB97-486C-96A5-5333DB29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95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6369CCE-9BB8-03E2-6ABF-30B2A7B1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57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756153D8-8BBE-FF02-F68A-F8C58A54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57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/>
              <a:t>4</a:t>
            </a:r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8CE2260F-3E6C-8BA8-A49F-3658D9F1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196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1F43B574-0FD7-14A6-D5C9-E496E57B6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12E2AFC2-074D-344C-9010-56FEA29ACA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3A2D0D5D-D0B9-6A14-9F3F-23F92DCE3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29874AD8-B105-D658-1503-BB5AEEA651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114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55" name="Text Box 32">
                <a:extLst>
                  <a:ext uri="{FF2B5EF4-FFF2-40B4-BE49-F238E27FC236}">
                    <a16:creationId xmlns:a16="http://schemas.microsoft.com/office/drawing/2014/main" id="{F2E41E6A-D18F-016B-8A6C-6CBCF1E28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Suppose there is a definition to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“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”</a:t>
                </a:r>
                <a:r>
                  <a:rPr lang="en-US" altLang="zh-CN" sz="2000" dirty="0"/>
                  <a:t> in BB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5</a:t>
                </a:r>
                <a:r>
                  <a:rPr lang="en-US" altLang="zh-CN" sz="2000" dirty="0"/>
                  <a:t>, which block needs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, due to this definition to x?</a:t>
                </a:r>
              </a:p>
            </p:txBody>
          </p:sp>
        </mc:Choice>
        <mc:Fallback xmlns="">
          <p:sp>
            <p:nvSpPr>
              <p:cNvPr id="26655" name="Text Box 32">
                <a:extLst>
                  <a:ext uri="{FF2B5EF4-FFF2-40B4-BE49-F238E27FC236}">
                    <a16:creationId xmlns:a16="http://schemas.microsoft.com/office/drawing/2014/main" id="{F2E41E6A-D18F-016B-8A6C-6CBCF1E2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blipFill>
                <a:blip r:embed="rId3"/>
                <a:stretch>
                  <a:fillRect l="-1344" t="-3750" r="-2957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56" name="Line 36">
            <a:extLst>
              <a:ext uri="{FF2B5EF4-FFF2-40B4-BE49-F238E27FC236}">
                <a16:creationId xmlns:a16="http://schemas.microsoft.com/office/drawing/2014/main" id="{8EEFCE8C-63D7-F97C-E9EF-4C428E156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37">
            <a:extLst>
              <a:ext uri="{FF2B5EF4-FFF2-40B4-BE49-F238E27FC236}">
                <a16:creationId xmlns:a16="http://schemas.microsoft.com/office/drawing/2014/main" id="{03AAA653-3B05-BF95-C195-39FDF111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0049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…;</a:t>
            </a:r>
          </a:p>
        </p:txBody>
      </p:sp>
      <p:sp>
        <p:nvSpPr>
          <p:cNvPr id="3" name="Line 26">
            <a:extLst>
              <a:ext uri="{FF2B5EF4-FFF2-40B4-BE49-F238E27FC236}">
                <a16:creationId xmlns:a16="http://schemas.microsoft.com/office/drawing/2014/main" id="{D1DEDA3E-2E2D-335E-0BD1-F4434458F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038599"/>
            <a:ext cx="45720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216182D3-5D35-DCEE-85E2-A86FCEECB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No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need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!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3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dominates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blocks: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{3}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DF[5]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=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{}</a:t>
                </a:r>
              </a:p>
            </p:txBody>
          </p:sp>
        </mc:Choice>
        <mc:Fallback xmlns="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216182D3-5D35-DCEE-85E2-A86FCEECB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blipFill>
                <a:blip r:embed="rId4"/>
                <a:stretch>
                  <a:fillRect l="-1344" t="-2857"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8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5" grpId="0"/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Example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#6: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 to place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?</a:t>
                </a:r>
              </a:p>
            </p:txBody>
          </p:sp>
        </mc:Choice>
        <mc:Fallback xmlns="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034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7" name="Oval 3">
            <a:extLst>
              <a:ext uri="{FF2B5EF4-FFF2-40B4-BE49-F238E27FC236}">
                <a16:creationId xmlns:a16="http://schemas.microsoft.com/office/drawing/2014/main" id="{6413FF50-D589-08A7-6E83-46A12523E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1336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806739D6-DB97-486C-96A5-5333DB29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895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6369CCE-9BB8-03E2-6ABF-30B2A7B1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657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756153D8-8BBE-FF02-F68A-F8C58A54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3657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1F43B574-0FD7-14A6-D5C9-E496E57B6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12E2AFC2-074D-344C-9010-56FEA29ACA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0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3A2D0D5D-D0B9-6A14-9F3F-23F92DCE3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34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3" name="Freeform 29">
            <a:extLst>
              <a:ext uri="{FF2B5EF4-FFF2-40B4-BE49-F238E27FC236}">
                <a16:creationId xmlns:a16="http://schemas.microsoft.com/office/drawing/2014/main" id="{852E2D0F-A376-6CCF-37D1-54E029564A9E}"/>
              </a:ext>
            </a:extLst>
          </p:cNvPr>
          <p:cNvSpPr>
            <a:spLocks/>
          </p:cNvSpPr>
          <p:nvPr/>
        </p:nvSpPr>
        <p:spPr bwMode="auto">
          <a:xfrm>
            <a:off x="381000" y="2832100"/>
            <a:ext cx="965200" cy="901700"/>
          </a:xfrm>
          <a:custGeom>
            <a:avLst/>
            <a:gdLst>
              <a:gd name="T0" fmla="*/ 80 w 608"/>
              <a:gd name="T1" fmla="*/ 568 h 568"/>
              <a:gd name="T2" fmla="*/ 32 w 608"/>
              <a:gd name="T3" fmla="*/ 328 h 568"/>
              <a:gd name="T4" fmla="*/ 272 w 608"/>
              <a:gd name="T5" fmla="*/ 40 h 568"/>
              <a:gd name="T6" fmla="*/ 608 w 608"/>
              <a:gd name="T7" fmla="*/ 88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568"/>
              <a:gd name="T14" fmla="*/ 608 w 608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568">
                <a:moveTo>
                  <a:pt x="80" y="568"/>
                </a:moveTo>
                <a:cubicBezTo>
                  <a:pt x="40" y="492"/>
                  <a:pt x="0" y="416"/>
                  <a:pt x="32" y="328"/>
                </a:cubicBezTo>
                <a:cubicBezTo>
                  <a:pt x="64" y="240"/>
                  <a:pt x="176" y="80"/>
                  <a:pt x="272" y="40"/>
                </a:cubicBezTo>
                <a:cubicBezTo>
                  <a:pt x="368" y="0"/>
                  <a:pt x="552" y="80"/>
                  <a:pt x="608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Line 36">
            <a:extLst>
              <a:ext uri="{FF2B5EF4-FFF2-40B4-BE49-F238E27FC236}">
                <a16:creationId xmlns:a16="http://schemas.microsoft.com/office/drawing/2014/main" id="{8EEFCE8C-63D7-F97C-E9EF-4C428E156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8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37">
            <a:extLst>
              <a:ext uri="{FF2B5EF4-FFF2-40B4-BE49-F238E27FC236}">
                <a16:creationId xmlns:a16="http://schemas.microsoft.com/office/drawing/2014/main" id="{03AAA653-3B05-BF95-C195-39FDF111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055" y="203829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…;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D9E6D2BE-C5B6-4BAD-53AC-E0B9A4DBD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Suppose there is a definition to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“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”</a:t>
                </a:r>
                <a:r>
                  <a:rPr lang="en-US" altLang="zh-CN" sz="2000" dirty="0"/>
                  <a:t> in BB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1</a:t>
                </a:r>
                <a:r>
                  <a:rPr lang="en-US" altLang="zh-CN" sz="2000" dirty="0"/>
                  <a:t>, which block needs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, due to this definition to x?</a:t>
                </a:r>
              </a:p>
            </p:txBody>
          </p:sp>
        </mc:Choice>
        <mc:Fallback xmlns=""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D9E6D2BE-C5B6-4BAD-53AC-E0B9A4DBD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blipFill>
                <a:blip r:embed="rId3"/>
                <a:stretch>
                  <a:fillRect l="-1344" t="-3750" r="-2957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B5B47B40-475F-662A-B319-6ADCCE9E07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No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need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!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1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dominates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blocks: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{1,2,3,4}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DF[1]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=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{}</a:t>
                </a:r>
              </a:p>
            </p:txBody>
          </p:sp>
        </mc:Choice>
        <mc:Fallback xmlns="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B5B47B40-475F-662A-B319-6ADCCE9E0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blipFill>
                <a:blip r:embed="rId4"/>
                <a:stretch>
                  <a:fillRect l="-1344" t="-2857"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0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Example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#7: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 to place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?</a:t>
                </a:r>
              </a:p>
            </p:txBody>
          </p:sp>
        </mc:Choice>
        <mc:Fallback xmlns="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034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7" name="Oval 3">
            <a:extLst>
              <a:ext uri="{FF2B5EF4-FFF2-40B4-BE49-F238E27FC236}">
                <a16:creationId xmlns:a16="http://schemas.microsoft.com/office/drawing/2014/main" id="{6413FF50-D589-08A7-6E83-46A12523E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133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806739D6-DB97-486C-96A5-5333DB29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8956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6369CCE-9BB8-03E2-6ABF-30B2A7B1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657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756153D8-8BBE-FF02-F68A-F8C58A54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3657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1F43B574-0FD7-14A6-D5C9-E496E57B6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12E2AFC2-074D-344C-9010-56FEA29ACA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0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3A2D0D5D-D0B9-6A14-9F3F-23F92DCE3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34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3" name="Freeform 29">
            <a:extLst>
              <a:ext uri="{FF2B5EF4-FFF2-40B4-BE49-F238E27FC236}">
                <a16:creationId xmlns:a16="http://schemas.microsoft.com/office/drawing/2014/main" id="{852E2D0F-A376-6CCF-37D1-54E029564A9E}"/>
              </a:ext>
            </a:extLst>
          </p:cNvPr>
          <p:cNvSpPr>
            <a:spLocks/>
          </p:cNvSpPr>
          <p:nvPr/>
        </p:nvSpPr>
        <p:spPr bwMode="auto">
          <a:xfrm>
            <a:off x="381000" y="2832100"/>
            <a:ext cx="965200" cy="901700"/>
          </a:xfrm>
          <a:custGeom>
            <a:avLst/>
            <a:gdLst>
              <a:gd name="T0" fmla="*/ 80 w 608"/>
              <a:gd name="T1" fmla="*/ 568 h 568"/>
              <a:gd name="T2" fmla="*/ 32 w 608"/>
              <a:gd name="T3" fmla="*/ 328 h 568"/>
              <a:gd name="T4" fmla="*/ 272 w 608"/>
              <a:gd name="T5" fmla="*/ 40 h 568"/>
              <a:gd name="T6" fmla="*/ 608 w 608"/>
              <a:gd name="T7" fmla="*/ 88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568"/>
              <a:gd name="T14" fmla="*/ 608 w 608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568">
                <a:moveTo>
                  <a:pt x="80" y="568"/>
                </a:moveTo>
                <a:cubicBezTo>
                  <a:pt x="40" y="492"/>
                  <a:pt x="0" y="416"/>
                  <a:pt x="32" y="328"/>
                </a:cubicBezTo>
                <a:cubicBezTo>
                  <a:pt x="64" y="240"/>
                  <a:pt x="176" y="80"/>
                  <a:pt x="272" y="40"/>
                </a:cubicBezTo>
                <a:cubicBezTo>
                  <a:pt x="368" y="0"/>
                  <a:pt x="552" y="80"/>
                  <a:pt x="608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Line 36">
            <a:extLst>
              <a:ext uri="{FF2B5EF4-FFF2-40B4-BE49-F238E27FC236}">
                <a16:creationId xmlns:a16="http://schemas.microsoft.com/office/drawing/2014/main" id="{8EEFCE8C-63D7-F97C-E9EF-4C428E156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8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37">
            <a:extLst>
              <a:ext uri="{FF2B5EF4-FFF2-40B4-BE49-F238E27FC236}">
                <a16:creationId xmlns:a16="http://schemas.microsoft.com/office/drawing/2014/main" id="{03AAA653-3B05-BF95-C195-39FDF111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055" y="289560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…;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D9E6D2BE-C5B6-4BAD-53AC-E0B9A4DBD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Suppose there is a definition to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“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”</a:t>
                </a:r>
                <a:r>
                  <a:rPr lang="en-US" altLang="zh-CN" sz="2000" dirty="0"/>
                  <a:t> in BB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2</a:t>
                </a:r>
                <a:r>
                  <a:rPr lang="en-US" altLang="zh-CN" sz="2000" dirty="0"/>
                  <a:t>, which block needs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, due to this definition to x?</a:t>
                </a:r>
              </a:p>
            </p:txBody>
          </p:sp>
        </mc:Choice>
        <mc:Fallback xmlns=""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D9E6D2BE-C5B6-4BAD-53AC-E0B9A4DBD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blipFill>
                <a:blip r:embed="rId3"/>
                <a:stretch>
                  <a:fillRect l="-1344" t="-3750" r="-2957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B5B47B40-475F-662A-B319-6ADCCE9E07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2870537"/>
                <a:ext cx="4724399" cy="3016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need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!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dominates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blocks: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{2,3,4}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DF[2]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=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{2}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Intuitively,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two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potential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definitions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x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reach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2: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1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-&gt;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2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-&gt;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3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-&gt;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</a:t>
                </a:r>
              </a:p>
            </p:txBody>
          </p:sp>
        </mc:Choice>
        <mc:Fallback xmlns="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B5B47B40-475F-662A-B319-6ADCCE9E0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870537"/>
                <a:ext cx="4724399" cy="3016210"/>
              </a:xfrm>
              <a:prstGeom prst="rect">
                <a:avLst/>
              </a:prstGeom>
              <a:blipFill>
                <a:blip r:embed="rId4"/>
                <a:stretch>
                  <a:fillRect l="-1344" t="-1261" b="-25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7">
                <a:extLst>
                  <a:ext uri="{FF2B5EF4-FFF2-40B4-BE49-F238E27FC236}">
                    <a16:creationId xmlns:a16="http://schemas.microsoft.com/office/drawing/2014/main" id="{38871157-DA2D-C065-38F9-914AD92739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2667000"/>
                <a:ext cx="2286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 =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(x,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x);</a:t>
                </a:r>
              </a:p>
            </p:txBody>
          </p:sp>
        </mc:Choice>
        <mc:Fallback xmlns="">
          <p:sp>
            <p:nvSpPr>
              <p:cNvPr id="5" name="Text Box 37">
                <a:extLst>
                  <a:ext uri="{FF2B5EF4-FFF2-40B4-BE49-F238E27FC236}">
                    <a16:creationId xmlns:a16="http://schemas.microsoft.com/office/drawing/2014/main" id="{38871157-DA2D-C065-38F9-914AD9273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667000"/>
                <a:ext cx="2286000" cy="400110"/>
              </a:xfrm>
              <a:prstGeom prst="rect">
                <a:avLst/>
              </a:prstGeom>
              <a:blipFill>
                <a:blip r:embed="rId5"/>
                <a:stretch>
                  <a:fillRect l="-3315" t="-937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3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Example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#8: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 to place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?</a:t>
                </a:r>
              </a:p>
            </p:txBody>
          </p:sp>
        </mc:Choice>
        <mc:Fallback xmlns="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034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7" name="Oval 3">
            <a:extLst>
              <a:ext uri="{FF2B5EF4-FFF2-40B4-BE49-F238E27FC236}">
                <a16:creationId xmlns:a16="http://schemas.microsoft.com/office/drawing/2014/main" id="{6413FF50-D589-08A7-6E83-46A12523E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133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806739D6-DB97-486C-96A5-5333DB29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895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6369CCE-9BB8-03E2-6ABF-30B2A7B1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6576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756153D8-8BBE-FF02-F68A-F8C58A54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3657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1F43B574-0FD7-14A6-D5C9-E496E57B6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12E2AFC2-074D-344C-9010-56FEA29ACA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0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3A2D0D5D-D0B9-6A14-9F3F-23F92DCE3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34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3" name="Freeform 29">
            <a:extLst>
              <a:ext uri="{FF2B5EF4-FFF2-40B4-BE49-F238E27FC236}">
                <a16:creationId xmlns:a16="http://schemas.microsoft.com/office/drawing/2014/main" id="{852E2D0F-A376-6CCF-37D1-54E029564A9E}"/>
              </a:ext>
            </a:extLst>
          </p:cNvPr>
          <p:cNvSpPr>
            <a:spLocks/>
          </p:cNvSpPr>
          <p:nvPr/>
        </p:nvSpPr>
        <p:spPr bwMode="auto">
          <a:xfrm>
            <a:off x="381000" y="2832100"/>
            <a:ext cx="965200" cy="901700"/>
          </a:xfrm>
          <a:custGeom>
            <a:avLst/>
            <a:gdLst>
              <a:gd name="T0" fmla="*/ 80 w 608"/>
              <a:gd name="T1" fmla="*/ 568 h 568"/>
              <a:gd name="T2" fmla="*/ 32 w 608"/>
              <a:gd name="T3" fmla="*/ 328 h 568"/>
              <a:gd name="T4" fmla="*/ 272 w 608"/>
              <a:gd name="T5" fmla="*/ 40 h 568"/>
              <a:gd name="T6" fmla="*/ 608 w 608"/>
              <a:gd name="T7" fmla="*/ 88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568"/>
              <a:gd name="T14" fmla="*/ 608 w 608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568">
                <a:moveTo>
                  <a:pt x="80" y="568"/>
                </a:moveTo>
                <a:cubicBezTo>
                  <a:pt x="40" y="492"/>
                  <a:pt x="0" y="416"/>
                  <a:pt x="32" y="328"/>
                </a:cubicBezTo>
                <a:cubicBezTo>
                  <a:pt x="64" y="240"/>
                  <a:pt x="176" y="80"/>
                  <a:pt x="272" y="40"/>
                </a:cubicBezTo>
                <a:cubicBezTo>
                  <a:pt x="368" y="0"/>
                  <a:pt x="552" y="80"/>
                  <a:pt x="608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Line 36">
            <a:extLst>
              <a:ext uri="{FF2B5EF4-FFF2-40B4-BE49-F238E27FC236}">
                <a16:creationId xmlns:a16="http://schemas.microsoft.com/office/drawing/2014/main" id="{8EEFCE8C-63D7-F97C-E9EF-4C428E156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8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37">
            <a:extLst>
              <a:ext uri="{FF2B5EF4-FFF2-40B4-BE49-F238E27FC236}">
                <a16:creationId xmlns:a16="http://schemas.microsoft.com/office/drawing/2014/main" id="{03AAA653-3B05-BF95-C195-39FDF111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71469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…;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D9E6D2BE-C5B6-4BAD-53AC-E0B9A4DBD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Suppose there is a definition to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“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”</a:t>
                </a:r>
                <a:r>
                  <a:rPr lang="en-US" altLang="zh-CN" sz="2000" dirty="0"/>
                  <a:t> in BB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3</a:t>
                </a:r>
                <a:r>
                  <a:rPr lang="en-US" altLang="zh-CN" sz="2000" dirty="0"/>
                  <a:t>, which block needs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, due to this definition to x?</a:t>
                </a:r>
              </a:p>
            </p:txBody>
          </p:sp>
        </mc:Choice>
        <mc:Fallback xmlns=""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D9E6D2BE-C5B6-4BAD-53AC-E0B9A4DBD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blipFill>
                <a:blip r:embed="rId3"/>
                <a:stretch>
                  <a:fillRect l="-1344" t="-3750" r="-2957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B5B47B40-475F-662A-B319-6ADCCE9E07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2870537"/>
                <a:ext cx="4724399" cy="3016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need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!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3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dominates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blocks: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{3}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DF[3]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=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{2}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Intuitively,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two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potential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definitions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x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reach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2: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1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-&gt;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3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-&gt;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</a:t>
                </a:r>
              </a:p>
            </p:txBody>
          </p:sp>
        </mc:Choice>
        <mc:Fallback xmlns="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B5B47B40-475F-662A-B319-6ADCCE9E0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870537"/>
                <a:ext cx="4724399" cy="3016210"/>
              </a:xfrm>
              <a:prstGeom prst="rect">
                <a:avLst/>
              </a:prstGeom>
              <a:blipFill>
                <a:blip r:embed="rId4"/>
                <a:stretch>
                  <a:fillRect l="-1344" t="-1261" b="-25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7">
                <a:extLst>
                  <a:ext uri="{FF2B5EF4-FFF2-40B4-BE49-F238E27FC236}">
                    <a16:creationId xmlns:a16="http://schemas.microsoft.com/office/drawing/2014/main" id="{38871157-DA2D-C065-38F9-914AD92739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2667000"/>
                <a:ext cx="2286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 =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(x,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x);</a:t>
                </a:r>
              </a:p>
            </p:txBody>
          </p:sp>
        </mc:Choice>
        <mc:Fallback xmlns="">
          <p:sp>
            <p:nvSpPr>
              <p:cNvPr id="5" name="Text Box 37">
                <a:extLst>
                  <a:ext uri="{FF2B5EF4-FFF2-40B4-BE49-F238E27FC236}">
                    <a16:creationId xmlns:a16="http://schemas.microsoft.com/office/drawing/2014/main" id="{38871157-DA2D-C065-38F9-914AD9273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667000"/>
                <a:ext cx="2286000" cy="400110"/>
              </a:xfrm>
              <a:prstGeom prst="rect">
                <a:avLst/>
              </a:prstGeom>
              <a:blipFill>
                <a:blip r:embed="rId5"/>
                <a:stretch>
                  <a:fillRect l="-3315" t="-937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9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Example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#9: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 to place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?</a:t>
                </a:r>
              </a:p>
            </p:txBody>
          </p:sp>
        </mc:Choice>
        <mc:Fallback xmlns="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034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7" name="Oval 3">
            <a:extLst>
              <a:ext uri="{FF2B5EF4-FFF2-40B4-BE49-F238E27FC236}">
                <a16:creationId xmlns:a16="http://schemas.microsoft.com/office/drawing/2014/main" id="{6413FF50-D589-08A7-6E83-46A12523E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133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806739D6-DB97-486C-96A5-5333DB29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895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6369CCE-9BB8-03E2-6ABF-30B2A7B1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657600"/>
            <a:ext cx="685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756153D8-8BBE-FF02-F68A-F8C58A54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36576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1F43B574-0FD7-14A6-D5C9-E496E57B6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12E2AFC2-074D-344C-9010-56FEA29ACA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0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3A2D0D5D-D0B9-6A14-9F3F-23F92DCE3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3400" y="3276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3" name="Freeform 29">
            <a:extLst>
              <a:ext uri="{FF2B5EF4-FFF2-40B4-BE49-F238E27FC236}">
                <a16:creationId xmlns:a16="http://schemas.microsoft.com/office/drawing/2014/main" id="{852E2D0F-A376-6CCF-37D1-54E029564A9E}"/>
              </a:ext>
            </a:extLst>
          </p:cNvPr>
          <p:cNvSpPr>
            <a:spLocks/>
          </p:cNvSpPr>
          <p:nvPr/>
        </p:nvSpPr>
        <p:spPr bwMode="auto">
          <a:xfrm>
            <a:off x="381000" y="2832100"/>
            <a:ext cx="965200" cy="901700"/>
          </a:xfrm>
          <a:custGeom>
            <a:avLst/>
            <a:gdLst>
              <a:gd name="T0" fmla="*/ 80 w 608"/>
              <a:gd name="T1" fmla="*/ 568 h 568"/>
              <a:gd name="T2" fmla="*/ 32 w 608"/>
              <a:gd name="T3" fmla="*/ 328 h 568"/>
              <a:gd name="T4" fmla="*/ 272 w 608"/>
              <a:gd name="T5" fmla="*/ 40 h 568"/>
              <a:gd name="T6" fmla="*/ 608 w 608"/>
              <a:gd name="T7" fmla="*/ 88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568"/>
              <a:gd name="T14" fmla="*/ 608 w 608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568">
                <a:moveTo>
                  <a:pt x="80" y="568"/>
                </a:moveTo>
                <a:cubicBezTo>
                  <a:pt x="40" y="492"/>
                  <a:pt x="0" y="416"/>
                  <a:pt x="32" y="328"/>
                </a:cubicBezTo>
                <a:cubicBezTo>
                  <a:pt x="64" y="240"/>
                  <a:pt x="176" y="80"/>
                  <a:pt x="272" y="40"/>
                </a:cubicBezTo>
                <a:cubicBezTo>
                  <a:pt x="368" y="0"/>
                  <a:pt x="552" y="80"/>
                  <a:pt x="608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Line 36">
            <a:extLst>
              <a:ext uri="{FF2B5EF4-FFF2-40B4-BE49-F238E27FC236}">
                <a16:creationId xmlns:a16="http://schemas.microsoft.com/office/drawing/2014/main" id="{8EEFCE8C-63D7-F97C-E9EF-4C428E156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8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37">
            <a:extLst>
              <a:ext uri="{FF2B5EF4-FFF2-40B4-BE49-F238E27FC236}">
                <a16:creationId xmlns:a16="http://schemas.microsoft.com/office/drawing/2014/main" id="{03AAA653-3B05-BF95-C195-39FDF111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35280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…;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D9E6D2BE-C5B6-4BAD-53AC-E0B9A4DBD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Suppose there is a definition to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“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”</a:t>
                </a:r>
                <a:r>
                  <a:rPr lang="en-US" altLang="zh-CN" sz="2000" dirty="0"/>
                  <a:t> in BB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4</a:t>
                </a:r>
                <a:r>
                  <a:rPr lang="en-US" altLang="zh-CN" sz="2000" dirty="0"/>
                  <a:t>, which block needs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, due to this definition to x?</a:t>
                </a:r>
              </a:p>
            </p:txBody>
          </p:sp>
        </mc:Choice>
        <mc:Fallback xmlns=""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D9E6D2BE-C5B6-4BAD-53AC-E0B9A4DBD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1752600"/>
                <a:ext cx="4724399" cy="1015663"/>
              </a:xfrm>
              <a:prstGeom prst="rect">
                <a:avLst/>
              </a:prstGeom>
              <a:blipFill>
                <a:blip r:embed="rId3"/>
                <a:stretch>
                  <a:fillRect l="-1344" t="-3750" r="-2957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B5B47B40-475F-662A-B319-6ADCCE9E07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No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need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!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Block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4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dominates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blocks: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{4}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>
                    <a:solidFill>
                      <a:srgbClr val="0432FF"/>
                    </a:solidFill>
                  </a:rPr>
                  <a:t>DF[4]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=</a:t>
                </a:r>
                <a:r>
                  <a:rPr lang="zh-CN" altLang="en-US" sz="20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{}</a:t>
                </a:r>
              </a:p>
            </p:txBody>
          </p:sp>
        </mc:Choice>
        <mc:Fallback xmlns=""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B5B47B40-475F-662A-B319-6ADCCE9E0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870537"/>
                <a:ext cx="4724399" cy="1323439"/>
              </a:xfrm>
              <a:prstGeom prst="rect">
                <a:avLst/>
              </a:prstGeom>
              <a:blipFill>
                <a:blip r:embed="rId4"/>
                <a:stretch>
                  <a:fillRect l="-1344" t="-2857"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4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B6A52AF-68AA-6622-C9F2-59B01921E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0DAC443-4C4F-9202-79CD-920C241D8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0"/>
              <a:buNone/>
            </a:pPr>
            <a:endParaRPr lang="en-US" altLang="zh-CN"/>
          </a:p>
          <a:p>
            <a:pPr eaLnBrk="1" hangingPunct="1">
              <a:buFont typeface="Wingdings" pitchFamily="2" charset="0"/>
              <a:buNone/>
            </a:pPr>
            <a:endParaRPr lang="en-US" altLang="zh-CN"/>
          </a:p>
          <a:p>
            <a:pPr algn="ctr" eaLnBrk="1" hangingPunct="1">
              <a:buFont typeface="Wingdings" pitchFamily="2" charset="0"/>
              <a:buNone/>
            </a:pPr>
            <a:r>
              <a:rPr lang="en-US" altLang="zh-CN" i="1"/>
              <a:t>SSA in General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Example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#10: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 to place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?</a:t>
                </a:r>
              </a:p>
            </p:txBody>
          </p:sp>
        </mc:Choice>
        <mc:Fallback xmlns="">
          <p:sp>
            <p:nvSpPr>
              <p:cNvPr id="26626" name="Rectangle 2">
                <a:extLst>
                  <a:ext uri="{FF2B5EF4-FFF2-40B4-BE49-F238E27FC236}">
                    <a16:creationId xmlns:a16="http://schemas.microsoft.com/office/drawing/2014/main" id="{960DFF5F-1854-A176-549B-6EE13B45B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034" r="-1138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7" name="Oval 3">
            <a:extLst>
              <a:ext uri="{FF2B5EF4-FFF2-40B4-BE49-F238E27FC236}">
                <a16:creationId xmlns:a16="http://schemas.microsoft.com/office/drawing/2014/main" id="{6413FF50-D589-08A7-6E83-46A12523E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81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806739D6-DB97-486C-96A5-5333DB29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43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6369CCE-9BB8-03E2-6ABF-30B2A7B1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5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756153D8-8BBE-FF02-F68A-F8C58A54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05200"/>
            <a:ext cx="6858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8CE2260F-3E6C-8BA8-A49F-3658D9F1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26632" name="Oval 8">
            <a:extLst>
              <a:ext uri="{FF2B5EF4-FFF2-40B4-BE49-F238E27FC236}">
                <a16:creationId xmlns:a16="http://schemas.microsoft.com/office/drawing/2014/main" id="{D2484227-0D27-5363-39B2-D1A7E53D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6</a:t>
            </a:r>
          </a:p>
        </p:txBody>
      </p:sp>
      <p:sp>
        <p:nvSpPr>
          <p:cNvPr id="26633" name="Oval 9">
            <a:extLst>
              <a:ext uri="{FF2B5EF4-FFF2-40B4-BE49-F238E27FC236}">
                <a16:creationId xmlns:a16="http://schemas.microsoft.com/office/drawing/2014/main" id="{B2855E16-329F-A202-3370-A1FC7EEE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029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7</a:t>
            </a:r>
          </a:p>
        </p:txBody>
      </p:sp>
      <p:sp>
        <p:nvSpPr>
          <p:cNvPr id="26634" name="Oval 10">
            <a:extLst>
              <a:ext uri="{FF2B5EF4-FFF2-40B4-BE49-F238E27FC236}">
                <a16:creationId xmlns:a16="http://schemas.microsoft.com/office/drawing/2014/main" id="{CF57EC92-1FC7-38DA-A716-9515FF812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715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11</a:t>
            </a:r>
          </a:p>
        </p:txBody>
      </p:sp>
      <p:sp>
        <p:nvSpPr>
          <p:cNvPr id="26635" name="Oval 11">
            <a:extLst>
              <a:ext uri="{FF2B5EF4-FFF2-40B4-BE49-F238E27FC236}">
                <a16:creationId xmlns:a16="http://schemas.microsoft.com/office/drawing/2014/main" id="{D86B39D9-B9EA-CC60-4CE8-FF8733A39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324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12</a:t>
            </a:r>
          </a:p>
        </p:txBody>
      </p:sp>
      <p:sp>
        <p:nvSpPr>
          <p:cNvPr id="26636" name="Oval 12">
            <a:extLst>
              <a:ext uri="{FF2B5EF4-FFF2-40B4-BE49-F238E27FC236}">
                <a16:creationId xmlns:a16="http://schemas.microsoft.com/office/drawing/2014/main" id="{57731C88-FA63-A836-71B2-9F3BF76B1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53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8</a:t>
            </a:r>
          </a:p>
        </p:txBody>
      </p:sp>
      <p:sp>
        <p:nvSpPr>
          <p:cNvPr id="26637" name="Oval 13">
            <a:extLst>
              <a:ext uri="{FF2B5EF4-FFF2-40B4-BE49-F238E27FC236}">
                <a16:creationId xmlns:a16="http://schemas.microsoft.com/office/drawing/2014/main" id="{E43C08B1-3B5B-F48F-5861-FDA410F83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388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9</a:t>
            </a:r>
          </a:p>
        </p:txBody>
      </p:sp>
      <p:sp>
        <p:nvSpPr>
          <p:cNvPr id="26638" name="Oval 14">
            <a:extLst>
              <a:ext uri="{FF2B5EF4-FFF2-40B4-BE49-F238E27FC236}">
                <a16:creationId xmlns:a16="http://schemas.microsoft.com/office/drawing/2014/main" id="{BD9B6BCD-A719-CB39-37B2-44747F628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10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1F43B574-0FD7-14A6-D5C9-E496E57B6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12E2AFC2-074D-344C-9010-56FEA29ACA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3124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3A2D0D5D-D0B9-6A14-9F3F-23F92DCE3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124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29874AD8-B105-D658-1503-BB5AEEA651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3962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3" name="Line 19">
            <a:extLst>
              <a:ext uri="{FF2B5EF4-FFF2-40B4-BE49-F238E27FC236}">
                <a16:creationId xmlns:a16="http://schemas.microsoft.com/office/drawing/2014/main" id="{F13C9BA6-EC77-8D5C-98B3-DB62E505B5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4648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4" name="Line 20">
            <a:extLst>
              <a:ext uri="{FF2B5EF4-FFF2-40B4-BE49-F238E27FC236}">
                <a16:creationId xmlns:a16="http://schemas.microsoft.com/office/drawing/2014/main" id="{3892DF24-C031-3759-9F89-B2CE96DD1C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5334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5" name="Line 21">
            <a:extLst>
              <a:ext uri="{FF2B5EF4-FFF2-40B4-BE49-F238E27FC236}">
                <a16:creationId xmlns:a16="http://schemas.microsoft.com/office/drawing/2014/main" id="{4E40737A-EB6D-6FD9-694C-C8CE10A080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" y="6019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Line 22">
            <a:extLst>
              <a:ext uri="{FF2B5EF4-FFF2-40B4-BE49-F238E27FC236}">
                <a16:creationId xmlns:a16="http://schemas.microsoft.com/office/drawing/2014/main" id="{4179E588-6FB7-5BF3-A124-6DC403BFF6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6553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7" name="Line 23">
            <a:extLst>
              <a:ext uri="{FF2B5EF4-FFF2-40B4-BE49-F238E27FC236}">
                <a16:creationId xmlns:a16="http://schemas.microsoft.com/office/drawing/2014/main" id="{AF0211AC-7E19-1966-969C-2E382E8732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6096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Line 24">
            <a:extLst>
              <a:ext uri="{FF2B5EF4-FFF2-40B4-BE49-F238E27FC236}">
                <a16:creationId xmlns:a16="http://schemas.microsoft.com/office/drawing/2014/main" id="{1B412112-5A57-95A5-B526-7254BAE23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410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9" name="Line 25">
            <a:extLst>
              <a:ext uri="{FF2B5EF4-FFF2-40B4-BE49-F238E27FC236}">
                <a16:creationId xmlns:a16="http://schemas.microsoft.com/office/drawing/2014/main" id="{66F2C2BE-5998-BAE7-D23F-95CD9D9587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4724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Line 26">
            <a:extLst>
              <a:ext uri="{FF2B5EF4-FFF2-40B4-BE49-F238E27FC236}">
                <a16:creationId xmlns:a16="http://schemas.microsoft.com/office/drawing/2014/main" id="{C20321D8-874B-4011-22E3-319BA06DD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648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1" name="Line 27">
            <a:extLst>
              <a:ext uri="{FF2B5EF4-FFF2-40B4-BE49-F238E27FC236}">
                <a16:creationId xmlns:a16="http://schemas.microsoft.com/office/drawing/2014/main" id="{5A300913-1735-B52C-BAB7-436C53599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886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Freeform 28">
            <a:extLst>
              <a:ext uri="{FF2B5EF4-FFF2-40B4-BE49-F238E27FC236}">
                <a16:creationId xmlns:a16="http://schemas.microsoft.com/office/drawing/2014/main" id="{72C21C07-4A5C-55F4-BA93-6A3A4E522033}"/>
              </a:ext>
            </a:extLst>
          </p:cNvPr>
          <p:cNvSpPr>
            <a:spLocks/>
          </p:cNvSpPr>
          <p:nvPr/>
        </p:nvSpPr>
        <p:spPr bwMode="auto">
          <a:xfrm>
            <a:off x="3048000" y="2895600"/>
            <a:ext cx="863600" cy="609600"/>
          </a:xfrm>
          <a:custGeom>
            <a:avLst/>
            <a:gdLst>
              <a:gd name="T0" fmla="*/ 384 w 544"/>
              <a:gd name="T1" fmla="*/ 384 h 384"/>
              <a:gd name="T2" fmla="*/ 480 w 544"/>
              <a:gd name="T3" fmla="*/ 144 h 384"/>
              <a:gd name="T4" fmla="*/ 0 w 544"/>
              <a:gd name="T5" fmla="*/ 0 h 384"/>
              <a:gd name="T6" fmla="*/ 0 60000 65536"/>
              <a:gd name="T7" fmla="*/ 0 60000 65536"/>
              <a:gd name="T8" fmla="*/ 0 60000 65536"/>
              <a:gd name="T9" fmla="*/ 0 w 544"/>
              <a:gd name="T10" fmla="*/ 0 h 384"/>
              <a:gd name="T11" fmla="*/ 544 w 5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384">
                <a:moveTo>
                  <a:pt x="384" y="384"/>
                </a:moveTo>
                <a:cubicBezTo>
                  <a:pt x="464" y="296"/>
                  <a:pt x="544" y="208"/>
                  <a:pt x="480" y="144"/>
                </a:cubicBezTo>
                <a:cubicBezTo>
                  <a:pt x="416" y="80"/>
                  <a:pt x="80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3" name="Freeform 29">
            <a:extLst>
              <a:ext uri="{FF2B5EF4-FFF2-40B4-BE49-F238E27FC236}">
                <a16:creationId xmlns:a16="http://schemas.microsoft.com/office/drawing/2014/main" id="{852E2D0F-A376-6CCF-37D1-54E029564A9E}"/>
              </a:ext>
            </a:extLst>
          </p:cNvPr>
          <p:cNvSpPr>
            <a:spLocks/>
          </p:cNvSpPr>
          <p:nvPr/>
        </p:nvSpPr>
        <p:spPr bwMode="auto">
          <a:xfrm>
            <a:off x="1473200" y="2679700"/>
            <a:ext cx="965200" cy="901700"/>
          </a:xfrm>
          <a:custGeom>
            <a:avLst/>
            <a:gdLst>
              <a:gd name="T0" fmla="*/ 80 w 608"/>
              <a:gd name="T1" fmla="*/ 568 h 568"/>
              <a:gd name="T2" fmla="*/ 32 w 608"/>
              <a:gd name="T3" fmla="*/ 328 h 568"/>
              <a:gd name="T4" fmla="*/ 272 w 608"/>
              <a:gd name="T5" fmla="*/ 40 h 568"/>
              <a:gd name="T6" fmla="*/ 608 w 608"/>
              <a:gd name="T7" fmla="*/ 88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568"/>
              <a:gd name="T14" fmla="*/ 608 w 608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568">
                <a:moveTo>
                  <a:pt x="80" y="568"/>
                </a:moveTo>
                <a:cubicBezTo>
                  <a:pt x="40" y="492"/>
                  <a:pt x="0" y="416"/>
                  <a:pt x="32" y="328"/>
                </a:cubicBezTo>
                <a:cubicBezTo>
                  <a:pt x="64" y="240"/>
                  <a:pt x="176" y="80"/>
                  <a:pt x="272" y="40"/>
                </a:cubicBezTo>
                <a:cubicBezTo>
                  <a:pt x="368" y="0"/>
                  <a:pt x="552" y="80"/>
                  <a:pt x="608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Freeform 31">
            <a:extLst>
              <a:ext uri="{FF2B5EF4-FFF2-40B4-BE49-F238E27FC236}">
                <a16:creationId xmlns:a16="http://schemas.microsoft.com/office/drawing/2014/main" id="{67213577-E674-1B92-69C4-E2C1EBA697AC}"/>
              </a:ext>
            </a:extLst>
          </p:cNvPr>
          <p:cNvSpPr>
            <a:spLocks/>
          </p:cNvSpPr>
          <p:nvPr/>
        </p:nvSpPr>
        <p:spPr bwMode="auto">
          <a:xfrm>
            <a:off x="914400" y="4953000"/>
            <a:ext cx="914400" cy="723900"/>
          </a:xfrm>
          <a:custGeom>
            <a:avLst/>
            <a:gdLst>
              <a:gd name="T0" fmla="*/ 0 w 576"/>
              <a:gd name="T1" fmla="*/ 456 h 456"/>
              <a:gd name="T2" fmla="*/ 96 w 576"/>
              <a:gd name="T3" fmla="*/ 168 h 456"/>
              <a:gd name="T4" fmla="*/ 288 w 576"/>
              <a:gd name="T5" fmla="*/ 24 h 456"/>
              <a:gd name="T6" fmla="*/ 576 w 576"/>
              <a:gd name="T7" fmla="*/ 24 h 45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456"/>
              <a:gd name="T14" fmla="*/ 576 w 576"/>
              <a:gd name="T15" fmla="*/ 456 h 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456">
                <a:moveTo>
                  <a:pt x="0" y="456"/>
                </a:moveTo>
                <a:cubicBezTo>
                  <a:pt x="24" y="348"/>
                  <a:pt x="48" y="240"/>
                  <a:pt x="96" y="168"/>
                </a:cubicBezTo>
                <a:cubicBezTo>
                  <a:pt x="144" y="96"/>
                  <a:pt x="208" y="48"/>
                  <a:pt x="288" y="24"/>
                </a:cubicBezTo>
                <a:cubicBezTo>
                  <a:pt x="368" y="0"/>
                  <a:pt x="528" y="24"/>
                  <a:pt x="576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Line 36">
            <a:extLst>
              <a:ext uri="{FF2B5EF4-FFF2-40B4-BE49-F238E27FC236}">
                <a16:creationId xmlns:a16="http://schemas.microsoft.com/office/drawing/2014/main" id="{8EEFCE8C-63D7-F97C-E9EF-4C428E156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6658" name="AutoShape 39">
            <a:extLst>
              <a:ext uri="{FF2B5EF4-FFF2-40B4-BE49-F238E27FC236}">
                <a16:creationId xmlns:a16="http://schemas.microsoft.com/office/drawing/2014/main" id="{5625096E-C689-458E-28F1-BB58455348D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7669" y="4274344"/>
            <a:ext cx="1895475" cy="23383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 Box 37">
            <a:extLst>
              <a:ext uri="{FF2B5EF4-FFF2-40B4-BE49-F238E27FC236}">
                <a16:creationId xmlns:a16="http://schemas.microsoft.com/office/drawing/2014/main" id="{03AAA653-3B05-BF95-C195-39FDF111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403937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…;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3E3ED343-B9C0-A5C0-32BC-0E23F73B3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1" y="1752600"/>
                <a:ext cx="472439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Suppose there is a definition to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“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”</a:t>
                </a:r>
                <a:r>
                  <a:rPr lang="en-US" altLang="zh-CN" sz="2000" dirty="0"/>
                  <a:t> in BB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4</a:t>
                </a:r>
                <a:r>
                  <a:rPr lang="en-US" altLang="zh-CN" sz="2000" dirty="0"/>
                  <a:t>, which block needs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, due to this definition to x?</a:t>
                </a:r>
              </a:p>
            </p:txBody>
          </p:sp>
        </mc:Choice>
        <mc:Fallback xmlns=""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3E3ED343-B9C0-A5C0-32BC-0E23F73B3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1" y="1752600"/>
                <a:ext cx="4724399" cy="1015663"/>
              </a:xfrm>
              <a:prstGeom prst="rect">
                <a:avLst/>
              </a:prstGeom>
              <a:blipFill>
                <a:blip r:embed="rId3"/>
                <a:stretch>
                  <a:fillRect l="-1609" t="-3750" r="-2413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57">
            <a:extLst>
              <a:ext uri="{FF2B5EF4-FFF2-40B4-BE49-F238E27FC236}">
                <a16:creationId xmlns:a16="http://schemas.microsoft.com/office/drawing/2014/main" id="{6984C93A-547E-1886-C287-19DBCB8B8927}"/>
              </a:ext>
            </a:extLst>
          </p:cNvPr>
          <p:cNvSpPr>
            <a:spLocks/>
          </p:cNvSpPr>
          <p:nvPr/>
        </p:nvSpPr>
        <p:spPr bwMode="auto">
          <a:xfrm>
            <a:off x="1752600" y="2438400"/>
            <a:ext cx="1927225" cy="1041400"/>
          </a:xfrm>
          <a:custGeom>
            <a:avLst/>
            <a:gdLst>
              <a:gd name="T0" fmla="*/ 107 w 1214"/>
              <a:gd name="T1" fmla="*/ 70 h 656"/>
              <a:gd name="T2" fmla="*/ 36 w 1214"/>
              <a:gd name="T3" fmla="*/ 247 h 656"/>
              <a:gd name="T4" fmla="*/ 9 w 1214"/>
              <a:gd name="T5" fmla="*/ 327 h 656"/>
              <a:gd name="T6" fmla="*/ 0 w 1214"/>
              <a:gd name="T7" fmla="*/ 353 h 656"/>
              <a:gd name="T8" fmla="*/ 9 w 1214"/>
              <a:gd name="T9" fmla="*/ 513 h 656"/>
              <a:gd name="T10" fmla="*/ 302 w 1214"/>
              <a:gd name="T11" fmla="*/ 610 h 656"/>
              <a:gd name="T12" fmla="*/ 567 w 1214"/>
              <a:gd name="T13" fmla="*/ 619 h 656"/>
              <a:gd name="T14" fmla="*/ 1055 w 1214"/>
              <a:gd name="T15" fmla="*/ 619 h 656"/>
              <a:gd name="T16" fmla="*/ 1126 w 1214"/>
              <a:gd name="T17" fmla="*/ 601 h 656"/>
              <a:gd name="T18" fmla="*/ 1214 w 1214"/>
              <a:gd name="T19" fmla="*/ 424 h 656"/>
              <a:gd name="T20" fmla="*/ 1205 w 1214"/>
              <a:gd name="T21" fmla="*/ 327 h 656"/>
              <a:gd name="T22" fmla="*/ 1152 w 1214"/>
              <a:gd name="T23" fmla="*/ 282 h 656"/>
              <a:gd name="T24" fmla="*/ 869 w 1214"/>
              <a:gd name="T25" fmla="*/ 150 h 656"/>
              <a:gd name="T26" fmla="*/ 656 w 1214"/>
              <a:gd name="T27" fmla="*/ 88 h 656"/>
              <a:gd name="T28" fmla="*/ 390 w 1214"/>
              <a:gd name="T29" fmla="*/ 17 h 656"/>
              <a:gd name="T30" fmla="*/ 240 w 1214"/>
              <a:gd name="T31" fmla="*/ 25 h 656"/>
              <a:gd name="T32" fmla="*/ 204 w 1214"/>
              <a:gd name="T33" fmla="*/ 34 h 656"/>
              <a:gd name="T34" fmla="*/ 151 w 1214"/>
              <a:gd name="T35" fmla="*/ 52 h 656"/>
              <a:gd name="T36" fmla="*/ 98 w 1214"/>
              <a:gd name="T37" fmla="*/ 123 h 6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14"/>
              <a:gd name="T58" fmla="*/ 0 h 656"/>
              <a:gd name="T59" fmla="*/ 1214 w 1214"/>
              <a:gd name="T60" fmla="*/ 656 h 6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14" h="656">
                <a:moveTo>
                  <a:pt x="107" y="70"/>
                </a:moveTo>
                <a:cubicBezTo>
                  <a:pt x="89" y="134"/>
                  <a:pt x="63" y="188"/>
                  <a:pt x="36" y="247"/>
                </a:cubicBezTo>
                <a:cubicBezTo>
                  <a:pt x="34" y="252"/>
                  <a:pt x="14" y="311"/>
                  <a:pt x="9" y="327"/>
                </a:cubicBezTo>
                <a:cubicBezTo>
                  <a:pt x="6" y="336"/>
                  <a:pt x="0" y="353"/>
                  <a:pt x="0" y="353"/>
                </a:cubicBezTo>
                <a:cubicBezTo>
                  <a:pt x="3" y="406"/>
                  <a:pt x="2" y="460"/>
                  <a:pt x="9" y="513"/>
                </a:cubicBezTo>
                <a:cubicBezTo>
                  <a:pt x="27" y="656"/>
                  <a:pt x="191" y="606"/>
                  <a:pt x="302" y="610"/>
                </a:cubicBezTo>
                <a:cubicBezTo>
                  <a:pt x="390" y="613"/>
                  <a:pt x="479" y="616"/>
                  <a:pt x="567" y="619"/>
                </a:cubicBezTo>
                <a:cubicBezTo>
                  <a:pt x="771" y="636"/>
                  <a:pt x="743" y="638"/>
                  <a:pt x="1055" y="619"/>
                </a:cubicBezTo>
                <a:cubicBezTo>
                  <a:pt x="1079" y="618"/>
                  <a:pt x="1126" y="601"/>
                  <a:pt x="1126" y="601"/>
                </a:cubicBezTo>
                <a:cubicBezTo>
                  <a:pt x="1183" y="564"/>
                  <a:pt x="1198" y="487"/>
                  <a:pt x="1214" y="424"/>
                </a:cubicBezTo>
                <a:cubicBezTo>
                  <a:pt x="1211" y="392"/>
                  <a:pt x="1214" y="358"/>
                  <a:pt x="1205" y="327"/>
                </a:cubicBezTo>
                <a:cubicBezTo>
                  <a:pt x="1200" y="311"/>
                  <a:pt x="1164" y="291"/>
                  <a:pt x="1152" y="282"/>
                </a:cubicBezTo>
                <a:cubicBezTo>
                  <a:pt x="1049" y="207"/>
                  <a:pt x="1000" y="163"/>
                  <a:pt x="869" y="150"/>
                </a:cubicBezTo>
                <a:cubicBezTo>
                  <a:pt x="781" y="92"/>
                  <a:pt x="779" y="96"/>
                  <a:pt x="656" y="88"/>
                </a:cubicBezTo>
                <a:cubicBezTo>
                  <a:pt x="575" y="34"/>
                  <a:pt x="484" y="24"/>
                  <a:pt x="390" y="17"/>
                </a:cubicBezTo>
                <a:cubicBezTo>
                  <a:pt x="340" y="0"/>
                  <a:pt x="290" y="11"/>
                  <a:pt x="240" y="25"/>
                </a:cubicBezTo>
                <a:cubicBezTo>
                  <a:pt x="228" y="28"/>
                  <a:pt x="216" y="30"/>
                  <a:pt x="204" y="34"/>
                </a:cubicBezTo>
                <a:cubicBezTo>
                  <a:pt x="186" y="39"/>
                  <a:pt x="151" y="52"/>
                  <a:pt x="151" y="52"/>
                </a:cubicBezTo>
                <a:cubicBezTo>
                  <a:pt x="134" y="77"/>
                  <a:pt x="111" y="96"/>
                  <a:pt x="98" y="123"/>
                </a:cubicBezTo>
              </a:path>
            </a:pathLst>
          </a:custGeom>
          <a:solidFill>
            <a:srgbClr val="CCFFFF">
              <a:alpha val="50195"/>
            </a:srgbClr>
          </a:solidFill>
          <a:ln w="38100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8">
            <a:extLst>
              <a:ext uri="{FF2B5EF4-FFF2-40B4-BE49-F238E27FC236}">
                <a16:creationId xmlns:a16="http://schemas.microsoft.com/office/drawing/2014/main" id="{F34D9E6A-9BAE-8479-35AF-2AAE54AEDA12}"/>
              </a:ext>
            </a:extLst>
          </p:cNvPr>
          <p:cNvSpPr>
            <a:spLocks/>
          </p:cNvSpPr>
          <p:nvPr/>
        </p:nvSpPr>
        <p:spPr bwMode="auto">
          <a:xfrm flipH="1">
            <a:off x="2363788" y="1905000"/>
            <a:ext cx="74612" cy="1143000"/>
          </a:xfrm>
          <a:custGeom>
            <a:avLst/>
            <a:gdLst>
              <a:gd name="T0" fmla="*/ 0 w 1"/>
              <a:gd name="T1" fmla="*/ 0 h 528"/>
              <a:gd name="T2" fmla="*/ 0 w 1"/>
              <a:gd name="T3" fmla="*/ 528 h 528"/>
              <a:gd name="T4" fmla="*/ 0 60000 65536"/>
              <a:gd name="T5" fmla="*/ 0 60000 65536"/>
              <a:gd name="T6" fmla="*/ 0 w 1"/>
              <a:gd name="T7" fmla="*/ 0 h 528"/>
              <a:gd name="T8" fmla="*/ 1 w 1"/>
              <a:gd name="T9" fmla="*/ 528 h 5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8">
                <a:moveTo>
                  <a:pt x="0" y="0"/>
                </a:moveTo>
                <a:cubicBezTo>
                  <a:pt x="0" y="220"/>
                  <a:pt x="0" y="440"/>
                  <a:pt x="0" y="528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1">
            <a:extLst>
              <a:ext uri="{FF2B5EF4-FFF2-40B4-BE49-F238E27FC236}">
                <a16:creationId xmlns:a16="http://schemas.microsoft.com/office/drawing/2014/main" id="{C901C55C-9F85-DF10-757D-E2F718540612}"/>
              </a:ext>
            </a:extLst>
          </p:cNvPr>
          <p:cNvSpPr>
            <a:spLocks/>
          </p:cNvSpPr>
          <p:nvPr/>
        </p:nvSpPr>
        <p:spPr bwMode="auto">
          <a:xfrm>
            <a:off x="2768600" y="1981200"/>
            <a:ext cx="1308100" cy="1930400"/>
          </a:xfrm>
          <a:custGeom>
            <a:avLst/>
            <a:gdLst>
              <a:gd name="T0" fmla="*/ 32 w 824"/>
              <a:gd name="T1" fmla="*/ 0 h 1216"/>
              <a:gd name="T2" fmla="*/ 32 w 824"/>
              <a:gd name="T3" fmla="*/ 672 h 1216"/>
              <a:gd name="T4" fmla="*/ 224 w 824"/>
              <a:gd name="T5" fmla="*/ 1056 h 1216"/>
              <a:gd name="T6" fmla="*/ 512 w 824"/>
              <a:gd name="T7" fmla="*/ 1200 h 1216"/>
              <a:gd name="T8" fmla="*/ 752 w 824"/>
              <a:gd name="T9" fmla="*/ 960 h 1216"/>
              <a:gd name="T10" fmla="*/ 752 w 824"/>
              <a:gd name="T11" fmla="*/ 576 h 1216"/>
              <a:gd name="T12" fmla="*/ 320 w 824"/>
              <a:gd name="T13" fmla="*/ 528 h 1216"/>
              <a:gd name="T14" fmla="*/ 176 w 824"/>
              <a:gd name="T15" fmla="*/ 528 h 1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24"/>
              <a:gd name="T25" fmla="*/ 0 h 1216"/>
              <a:gd name="T26" fmla="*/ 824 w 824"/>
              <a:gd name="T27" fmla="*/ 1216 h 12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24" h="1216">
                <a:moveTo>
                  <a:pt x="32" y="0"/>
                </a:moveTo>
                <a:cubicBezTo>
                  <a:pt x="16" y="248"/>
                  <a:pt x="0" y="496"/>
                  <a:pt x="32" y="672"/>
                </a:cubicBezTo>
                <a:cubicBezTo>
                  <a:pt x="64" y="848"/>
                  <a:pt x="144" y="968"/>
                  <a:pt x="224" y="1056"/>
                </a:cubicBezTo>
                <a:cubicBezTo>
                  <a:pt x="304" y="1144"/>
                  <a:pt x="424" y="1216"/>
                  <a:pt x="512" y="1200"/>
                </a:cubicBezTo>
                <a:cubicBezTo>
                  <a:pt x="600" y="1184"/>
                  <a:pt x="712" y="1064"/>
                  <a:pt x="752" y="960"/>
                </a:cubicBezTo>
                <a:cubicBezTo>
                  <a:pt x="792" y="856"/>
                  <a:pt x="824" y="648"/>
                  <a:pt x="752" y="576"/>
                </a:cubicBezTo>
                <a:cubicBezTo>
                  <a:pt x="680" y="504"/>
                  <a:pt x="416" y="536"/>
                  <a:pt x="320" y="528"/>
                </a:cubicBezTo>
                <a:cubicBezTo>
                  <a:pt x="224" y="520"/>
                  <a:pt x="200" y="528"/>
                  <a:pt x="176" y="528"/>
                </a:cubicBezTo>
              </a:path>
            </a:pathLst>
          </a:custGeom>
          <a:noFill/>
          <a:ln w="1016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8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2">
                <a:extLst>
                  <a:ext uri="{FF2B5EF4-FFF2-40B4-BE49-F238E27FC236}">
                    <a16:creationId xmlns:a16="http://schemas.microsoft.com/office/drawing/2014/main" id="{3FF72549-5817-F11B-91FE-B07432858882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Example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#11: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 to place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?</a:t>
                </a:r>
              </a:p>
            </p:txBody>
          </p:sp>
        </mc:Choice>
        <mc:Fallback xmlns="">
          <p:sp>
            <p:nvSpPr>
              <p:cNvPr id="29698" name="Rectangle 2">
                <a:extLst>
                  <a:ext uri="{FF2B5EF4-FFF2-40B4-BE49-F238E27FC236}">
                    <a16:creationId xmlns:a16="http://schemas.microsoft.com/office/drawing/2014/main" id="{3FF72549-5817-F11B-91FE-B074328588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t="-6034" r="-1138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9" name="Oval 3">
            <a:extLst>
              <a:ext uri="{FF2B5EF4-FFF2-40B4-BE49-F238E27FC236}">
                <a16:creationId xmlns:a16="http://schemas.microsoft.com/office/drawing/2014/main" id="{20EACE5C-A9BE-4975-CD83-0B463C7DD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81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29700" name="Oval 4">
            <a:extLst>
              <a:ext uri="{FF2B5EF4-FFF2-40B4-BE49-F238E27FC236}">
                <a16:creationId xmlns:a16="http://schemas.microsoft.com/office/drawing/2014/main" id="{83D52EEF-9384-75C0-D78D-C31EDB17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43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29701" name="Oval 5">
            <a:extLst>
              <a:ext uri="{FF2B5EF4-FFF2-40B4-BE49-F238E27FC236}">
                <a16:creationId xmlns:a16="http://schemas.microsoft.com/office/drawing/2014/main" id="{5F58F496-8CB2-F790-48C4-3C1EAFADB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5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29702" name="Oval 6">
            <a:extLst>
              <a:ext uri="{FF2B5EF4-FFF2-40B4-BE49-F238E27FC236}">
                <a16:creationId xmlns:a16="http://schemas.microsoft.com/office/drawing/2014/main" id="{885D724B-1578-7ABA-648A-6681F7325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05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29703" name="Oval 7">
            <a:extLst>
              <a:ext uri="{FF2B5EF4-FFF2-40B4-BE49-F238E27FC236}">
                <a16:creationId xmlns:a16="http://schemas.microsoft.com/office/drawing/2014/main" id="{63BA919A-EDC1-8BFD-26CF-EC3057627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6858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29704" name="Oval 8">
            <a:extLst>
              <a:ext uri="{FF2B5EF4-FFF2-40B4-BE49-F238E27FC236}">
                <a16:creationId xmlns:a16="http://schemas.microsoft.com/office/drawing/2014/main" id="{C92488D0-1DE2-94AB-872B-1318FB79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6</a:t>
            </a:r>
          </a:p>
        </p:txBody>
      </p:sp>
      <p:sp>
        <p:nvSpPr>
          <p:cNvPr id="29705" name="Oval 9">
            <a:extLst>
              <a:ext uri="{FF2B5EF4-FFF2-40B4-BE49-F238E27FC236}">
                <a16:creationId xmlns:a16="http://schemas.microsoft.com/office/drawing/2014/main" id="{16CC0787-3FD2-956F-11DF-F204F7E1C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029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7</a:t>
            </a:r>
          </a:p>
        </p:txBody>
      </p:sp>
      <p:sp>
        <p:nvSpPr>
          <p:cNvPr id="29706" name="Oval 10">
            <a:extLst>
              <a:ext uri="{FF2B5EF4-FFF2-40B4-BE49-F238E27FC236}">
                <a16:creationId xmlns:a16="http://schemas.microsoft.com/office/drawing/2014/main" id="{00657A5E-C580-AC32-25CE-8FB566A9A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715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11</a:t>
            </a:r>
          </a:p>
        </p:txBody>
      </p:sp>
      <p:sp>
        <p:nvSpPr>
          <p:cNvPr id="29707" name="Oval 11">
            <a:extLst>
              <a:ext uri="{FF2B5EF4-FFF2-40B4-BE49-F238E27FC236}">
                <a16:creationId xmlns:a16="http://schemas.microsoft.com/office/drawing/2014/main" id="{D13F98BD-9B8B-F38F-1E64-DDCE2324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324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12</a:t>
            </a:r>
          </a:p>
        </p:txBody>
      </p:sp>
      <p:sp>
        <p:nvSpPr>
          <p:cNvPr id="29708" name="Oval 12">
            <a:extLst>
              <a:ext uri="{FF2B5EF4-FFF2-40B4-BE49-F238E27FC236}">
                <a16:creationId xmlns:a16="http://schemas.microsoft.com/office/drawing/2014/main" id="{BAEE4D69-D75B-A929-B858-D9A9D38F4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53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8</a:t>
            </a:r>
          </a:p>
        </p:txBody>
      </p:sp>
      <p:sp>
        <p:nvSpPr>
          <p:cNvPr id="29709" name="Oval 13">
            <a:extLst>
              <a:ext uri="{FF2B5EF4-FFF2-40B4-BE49-F238E27FC236}">
                <a16:creationId xmlns:a16="http://schemas.microsoft.com/office/drawing/2014/main" id="{41F332F4-46BA-EA6D-9053-7E59F3E9C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388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9</a:t>
            </a:r>
          </a:p>
        </p:txBody>
      </p:sp>
      <p:sp>
        <p:nvSpPr>
          <p:cNvPr id="29710" name="Oval 14">
            <a:extLst>
              <a:ext uri="{FF2B5EF4-FFF2-40B4-BE49-F238E27FC236}">
                <a16:creationId xmlns:a16="http://schemas.microsoft.com/office/drawing/2014/main" id="{8675029D-3843-933C-970A-E36556D7E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10</a:t>
            </a:r>
          </a:p>
        </p:txBody>
      </p:sp>
      <p:sp>
        <p:nvSpPr>
          <p:cNvPr id="29711" name="Line 15">
            <a:extLst>
              <a:ext uri="{FF2B5EF4-FFF2-40B4-BE49-F238E27FC236}">
                <a16:creationId xmlns:a16="http://schemas.microsoft.com/office/drawing/2014/main" id="{972A4BA5-97D9-FDBA-302C-D1DF41376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2" name="Line 16">
            <a:extLst>
              <a:ext uri="{FF2B5EF4-FFF2-40B4-BE49-F238E27FC236}">
                <a16:creationId xmlns:a16="http://schemas.microsoft.com/office/drawing/2014/main" id="{A651D225-5898-C294-73F4-B345EE8136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3124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3" name="Line 17">
            <a:extLst>
              <a:ext uri="{FF2B5EF4-FFF2-40B4-BE49-F238E27FC236}">
                <a16:creationId xmlns:a16="http://schemas.microsoft.com/office/drawing/2014/main" id="{7A4832B4-7B48-FBA0-E955-BA518DDCA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124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4" name="Line 18">
            <a:extLst>
              <a:ext uri="{FF2B5EF4-FFF2-40B4-BE49-F238E27FC236}">
                <a16:creationId xmlns:a16="http://schemas.microsoft.com/office/drawing/2014/main" id="{788A877C-2593-1F34-F3E5-71FC36BB4E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3962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5" name="Line 19">
            <a:extLst>
              <a:ext uri="{FF2B5EF4-FFF2-40B4-BE49-F238E27FC236}">
                <a16:creationId xmlns:a16="http://schemas.microsoft.com/office/drawing/2014/main" id="{FAAD5BB9-F37A-BFDB-08B7-76A87A0934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4648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6" name="Line 20">
            <a:extLst>
              <a:ext uri="{FF2B5EF4-FFF2-40B4-BE49-F238E27FC236}">
                <a16:creationId xmlns:a16="http://schemas.microsoft.com/office/drawing/2014/main" id="{C2584345-45A3-3954-F401-DA6F6E67D4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5334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7" name="Line 21">
            <a:extLst>
              <a:ext uri="{FF2B5EF4-FFF2-40B4-BE49-F238E27FC236}">
                <a16:creationId xmlns:a16="http://schemas.microsoft.com/office/drawing/2014/main" id="{698D9923-93FD-34FF-E434-B51E0E2DEA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" y="6019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8" name="Line 22">
            <a:extLst>
              <a:ext uri="{FF2B5EF4-FFF2-40B4-BE49-F238E27FC236}">
                <a16:creationId xmlns:a16="http://schemas.microsoft.com/office/drawing/2014/main" id="{1AD1D2D3-7D37-F822-0932-6BFFD01E5E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6553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Line 23">
            <a:extLst>
              <a:ext uri="{FF2B5EF4-FFF2-40B4-BE49-F238E27FC236}">
                <a16:creationId xmlns:a16="http://schemas.microsoft.com/office/drawing/2014/main" id="{75D70DD0-6069-808F-E925-71FF392885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6096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0" name="Line 24">
            <a:extLst>
              <a:ext uri="{FF2B5EF4-FFF2-40B4-BE49-F238E27FC236}">
                <a16:creationId xmlns:a16="http://schemas.microsoft.com/office/drawing/2014/main" id="{3DAB9166-92A8-2329-E943-868B0E423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410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1" name="Line 25">
            <a:extLst>
              <a:ext uri="{FF2B5EF4-FFF2-40B4-BE49-F238E27FC236}">
                <a16:creationId xmlns:a16="http://schemas.microsoft.com/office/drawing/2014/main" id="{87C183F5-71BE-F676-AB86-16010DE1B5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4724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2" name="Line 26">
            <a:extLst>
              <a:ext uri="{FF2B5EF4-FFF2-40B4-BE49-F238E27FC236}">
                <a16:creationId xmlns:a16="http://schemas.microsoft.com/office/drawing/2014/main" id="{82A772BA-86CE-1500-3FBF-AC1557D70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648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3" name="Line 27">
            <a:extLst>
              <a:ext uri="{FF2B5EF4-FFF2-40B4-BE49-F238E27FC236}">
                <a16:creationId xmlns:a16="http://schemas.microsoft.com/office/drawing/2014/main" id="{8EC3FD2F-57C6-2C13-25FD-95FCE64BD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886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4" name="Freeform 28">
            <a:extLst>
              <a:ext uri="{FF2B5EF4-FFF2-40B4-BE49-F238E27FC236}">
                <a16:creationId xmlns:a16="http://schemas.microsoft.com/office/drawing/2014/main" id="{F96737ED-B86F-C882-8923-32E99D5AA0F4}"/>
              </a:ext>
            </a:extLst>
          </p:cNvPr>
          <p:cNvSpPr>
            <a:spLocks/>
          </p:cNvSpPr>
          <p:nvPr/>
        </p:nvSpPr>
        <p:spPr bwMode="auto">
          <a:xfrm>
            <a:off x="3048000" y="2895600"/>
            <a:ext cx="863600" cy="609600"/>
          </a:xfrm>
          <a:custGeom>
            <a:avLst/>
            <a:gdLst>
              <a:gd name="T0" fmla="*/ 384 w 544"/>
              <a:gd name="T1" fmla="*/ 384 h 384"/>
              <a:gd name="T2" fmla="*/ 480 w 544"/>
              <a:gd name="T3" fmla="*/ 144 h 384"/>
              <a:gd name="T4" fmla="*/ 0 w 544"/>
              <a:gd name="T5" fmla="*/ 0 h 384"/>
              <a:gd name="T6" fmla="*/ 0 60000 65536"/>
              <a:gd name="T7" fmla="*/ 0 60000 65536"/>
              <a:gd name="T8" fmla="*/ 0 60000 65536"/>
              <a:gd name="T9" fmla="*/ 0 w 544"/>
              <a:gd name="T10" fmla="*/ 0 h 384"/>
              <a:gd name="T11" fmla="*/ 544 w 5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384">
                <a:moveTo>
                  <a:pt x="384" y="384"/>
                </a:moveTo>
                <a:cubicBezTo>
                  <a:pt x="464" y="296"/>
                  <a:pt x="544" y="208"/>
                  <a:pt x="480" y="144"/>
                </a:cubicBezTo>
                <a:cubicBezTo>
                  <a:pt x="416" y="80"/>
                  <a:pt x="80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5" name="Freeform 29">
            <a:extLst>
              <a:ext uri="{FF2B5EF4-FFF2-40B4-BE49-F238E27FC236}">
                <a16:creationId xmlns:a16="http://schemas.microsoft.com/office/drawing/2014/main" id="{E1B178E7-A36E-AED2-D368-DB12A96C1FC8}"/>
              </a:ext>
            </a:extLst>
          </p:cNvPr>
          <p:cNvSpPr>
            <a:spLocks/>
          </p:cNvSpPr>
          <p:nvPr/>
        </p:nvSpPr>
        <p:spPr bwMode="auto">
          <a:xfrm>
            <a:off x="1473200" y="2679700"/>
            <a:ext cx="965200" cy="901700"/>
          </a:xfrm>
          <a:custGeom>
            <a:avLst/>
            <a:gdLst>
              <a:gd name="T0" fmla="*/ 80 w 608"/>
              <a:gd name="T1" fmla="*/ 568 h 568"/>
              <a:gd name="T2" fmla="*/ 32 w 608"/>
              <a:gd name="T3" fmla="*/ 328 h 568"/>
              <a:gd name="T4" fmla="*/ 272 w 608"/>
              <a:gd name="T5" fmla="*/ 40 h 568"/>
              <a:gd name="T6" fmla="*/ 608 w 608"/>
              <a:gd name="T7" fmla="*/ 88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568"/>
              <a:gd name="T14" fmla="*/ 608 w 608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568">
                <a:moveTo>
                  <a:pt x="80" y="568"/>
                </a:moveTo>
                <a:cubicBezTo>
                  <a:pt x="40" y="492"/>
                  <a:pt x="0" y="416"/>
                  <a:pt x="32" y="328"/>
                </a:cubicBezTo>
                <a:cubicBezTo>
                  <a:pt x="64" y="240"/>
                  <a:pt x="176" y="80"/>
                  <a:pt x="272" y="40"/>
                </a:cubicBezTo>
                <a:cubicBezTo>
                  <a:pt x="368" y="0"/>
                  <a:pt x="552" y="80"/>
                  <a:pt x="608" y="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6" name="Freeform 31">
            <a:extLst>
              <a:ext uri="{FF2B5EF4-FFF2-40B4-BE49-F238E27FC236}">
                <a16:creationId xmlns:a16="http://schemas.microsoft.com/office/drawing/2014/main" id="{F2B4836E-78D0-F3A9-4BD6-5B27241BC9FB}"/>
              </a:ext>
            </a:extLst>
          </p:cNvPr>
          <p:cNvSpPr>
            <a:spLocks/>
          </p:cNvSpPr>
          <p:nvPr/>
        </p:nvSpPr>
        <p:spPr bwMode="auto">
          <a:xfrm>
            <a:off x="914400" y="4953000"/>
            <a:ext cx="914400" cy="723900"/>
          </a:xfrm>
          <a:custGeom>
            <a:avLst/>
            <a:gdLst>
              <a:gd name="T0" fmla="*/ 0 w 576"/>
              <a:gd name="T1" fmla="*/ 456 h 456"/>
              <a:gd name="T2" fmla="*/ 96 w 576"/>
              <a:gd name="T3" fmla="*/ 168 h 456"/>
              <a:gd name="T4" fmla="*/ 288 w 576"/>
              <a:gd name="T5" fmla="*/ 24 h 456"/>
              <a:gd name="T6" fmla="*/ 576 w 576"/>
              <a:gd name="T7" fmla="*/ 24 h 45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456"/>
              <a:gd name="T14" fmla="*/ 576 w 576"/>
              <a:gd name="T15" fmla="*/ 456 h 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456">
                <a:moveTo>
                  <a:pt x="0" y="456"/>
                </a:moveTo>
                <a:cubicBezTo>
                  <a:pt x="24" y="348"/>
                  <a:pt x="48" y="240"/>
                  <a:pt x="96" y="168"/>
                </a:cubicBezTo>
                <a:cubicBezTo>
                  <a:pt x="144" y="96"/>
                  <a:pt x="208" y="48"/>
                  <a:pt x="288" y="24"/>
                </a:cubicBezTo>
                <a:cubicBezTo>
                  <a:pt x="368" y="0"/>
                  <a:pt x="528" y="24"/>
                  <a:pt x="576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7" name="Line 32">
            <a:extLst>
              <a:ext uri="{FF2B5EF4-FFF2-40B4-BE49-F238E27FC236}">
                <a16:creationId xmlns:a16="http://schemas.microsoft.com/office/drawing/2014/main" id="{CA3D540D-37F7-2F43-6474-6E0E2EDC4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0012" name="Freeform 60">
            <a:extLst>
              <a:ext uri="{FF2B5EF4-FFF2-40B4-BE49-F238E27FC236}">
                <a16:creationId xmlns:a16="http://schemas.microsoft.com/office/drawing/2014/main" id="{8AC45DE9-076D-CA2D-D410-9CC5731DD998}"/>
              </a:ext>
            </a:extLst>
          </p:cNvPr>
          <p:cNvSpPr>
            <a:spLocks/>
          </p:cNvSpPr>
          <p:nvPr/>
        </p:nvSpPr>
        <p:spPr bwMode="auto">
          <a:xfrm>
            <a:off x="2208213" y="4010025"/>
            <a:ext cx="2152650" cy="2841625"/>
          </a:xfrm>
          <a:custGeom>
            <a:avLst/>
            <a:gdLst>
              <a:gd name="T0" fmla="*/ 293 w 1356"/>
              <a:gd name="T1" fmla="*/ 26 h 1790"/>
              <a:gd name="T2" fmla="*/ 160 w 1356"/>
              <a:gd name="T3" fmla="*/ 79 h 1790"/>
              <a:gd name="T4" fmla="*/ 71 w 1356"/>
              <a:gd name="T5" fmla="*/ 141 h 1790"/>
              <a:gd name="T6" fmla="*/ 18 w 1356"/>
              <a:gd name="T7" fmla="*/ 239 h 1790"/>
              <a:gd name="T8" fmla="*/ 0 w 1356"/>
              <a:gd name="T9" fmla="*/ 292 h 1790"/>
              <a:gd name="T10" fmla="*/ 18 w 1356"/>
              <a:gd name="T11" fmla="*/ 354 h 1790"/>
              <a:gd name="T12" fmla="*/ 98 w 1356"/>
              <a:gd name="T13" fmla="*/ 381 h 1790"/>
              <a:gd name="T14" fmla="*/ 124 w 1356"/>
              <a:gd name="T15" fmla="*/ 389 h 1790"/>
              <a:gd name="T16" fmla="*/ 222 w 1356"/>
              <a:gd name="T17" fmla="*/ 451 h 1790"/>
              <a:gd name="T18" fmla="*/ 293 w 1356"/>
              <a:gd name="T19" fmla="*/ 522 h 1790"/>
              <a:gd name="T20" fmla="*/ 328 w 1356"/>
              <a:gd name="T21" fmla="*/ 576 h 1790"/>
              <a:gd name="T22" fmla="*/ 346 w 1356"/>
              <a:gd name="T23" fmla="*/ 602 h 1790"/>
              <a:gd name="T24" fmla="*/ 372 w 1356"/>
              <a:gd name="T25" fmla="*/ 700 h 1790"/>
              <a:gd name="T26" fmla="*/ 381 w 1356"/>
              <a:gd name="T27" fmla="*/ 797 h 1790"/>
              <a:gd name="T28" fmla="*/ 381 w 1356"/>
              <a:gd name="T29" fmla="*/ 1187 h 1790"/>
              <a:gd name="T30" fmla="*/ 337 w 1356"/>
              <a:gd name="T31" fmla="*/ 1373 h 1790"/>
              <a:gd name="T32" fmla="*/ 328 w 1356"/>
              <a:gd name="T33" fmla="*/ 1409 h 1790"/>
              <a:gd name="T34" fmla="*/ 293 w 1356"/>
              <a:gd name="T35" fmla="*/ 1462 h 1790"/>
              <a:gd name="T36" fmla="*/ 275 w 1356"/>
              <a:gd name="T37" fmla="*/ 1550 h 1790"/>
              <a:gd name="T38" fmla="*/ 372 w 1356"/>
              <a:gd name="T39" fmla="*/ 1710 h 1790"/>
              <a:gd name="T40" fmla="*/ 426 w 1356"/>
              <a:gd name="T41" fmla="*/ 1719 h 1790"/>
              <a:gd name="T42" fmla="*/ 612 w 1356"/>
              <a:gd name="T43" fmla="*/ 1790 h 1790"/>
              <a:gd name="T44" fmla="*/ 851 w 1356"/>
              <a:gd name="T45" fmla="*/ 1763 h 1790"/>
              <a:gd name="T46" fmla="*/ 975 w 1356"/>
              <a:gd name="T47" fmla="*/ 1728 h 1790"/>
              <a:gd name="T48" fmla="*/ 1028 w 1356"/>
              <a:gd name="T49" fmla="*/ 1648 h 1790"/>
              <a:gd name="T50" fmla="*/ 957 w 1356"/>
              <a:gd name="T51" fmla="*/ 1488 h 1790"/>
              <a:gd name="T52" fmla="*/ 993 w 1356"/>
              <a:gd name="T53" fmla="*/ 1249 h 1790"/>
              <a:gd name="T54" fmla="*/ 1064 w 1356"/>
              <a:gd name="T55" fmla="*/ 1143 h 1790"/>
              <a:gd name="T56" fmla="*/ 1188 w 1356"/>
              <a:gd name="T57" fmla="*/ 1063 h 1790"/>
              <a:gd name="T58" fmla="*/ 1241 w 1356"/>
              <a:gd name="T59" fmla="*/ 1027 h 1790"/>
              <a:gd name="T60" fmla="*/ 1267 w 1356"/>
              <a:gd name="T61" fmla="*/ 1010 h 1790"/>
              <a:gd name="T62" fmla="*/ 1329 w 1356"/>
              <a:gd name="T63" fmla="*/ 930 h 1790"/>
              <a:gd name="T64" fmla="*/ 1356 w 1356"/>
              <a:gd name="T65" fmla="*/ 770 h 1790"/>
              <a:gd name="T66" fmla="*/ 1303 w 1356"/>
              <a:gd name="T67" fmla="*/ 673 h 1790"/>
              <a:gd name="T68" fmla="*/ 1241 w 1356"/>
              <a:gd name="T69" fmla="*/ 638 h 1790"/>
              <a:gd name="T70" fmla="*/ 1117 w 1356"/>
              <a:gd name="T71" fmla="*/ 576 h 1790"/>
              <a:gd name="T72" fmla="*/ 1028 w 1356"/>
              <a:gd name="T73" fmla="*/ 531 h 1790"/>
              <a:gd name="T74" fmla="*/ 984 w 1356"/>
              <a:gd name="T75" fmla="*/ 487 h 1790"/>
              <a:gd name="T76" fmla="*/ 904 w 1356"/>
              <a:gd name="T77" fmla="*/ 416 h 1790"/>
              <a:gd name="T78" fmla="*/ 860 w 1356"/>
              <a:gd name="T79" fmla="*/ 372 h 1790"/>
              <a:gd name="T80" fmla="*/ 842 w 1356"/>
              <a:gd name="T81" fmla="*/ 345 h 1790"/>
              <a:gd name="T82" fmla="*/ 727 w 1356"/>
              <a:gd name="T83" fmla="*/ 212 h 1790"/>
              <a:gd name="T84" fmla="*/ 665 w 1356"/>
              <a:gd name="T85" fmla="*/ 141 h 1790"/>
              <a:gd name="T86" fmla="*/ 594 w 1356"/>
              <a:gd name="T87" fmla="*/ 88 h 1790"/>
              <a:gd name="T88" fmla="*/ 399 w 1356"/>
              <a:gd name="T89" fmla="*/ 0 h 1790"/>
              <a:gd name="T90" fmla="*/ 293 w 1356"/>
              <a:gd name="T91" fmla="*/ 26 h 17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56"/>
              <a:gd name="T139" fmla="*/ 0 h 1790"/>
              <a:gd name="T140" fmla="*/ 1356 w 1356"/>
              <a:gd name="T141" fmla="*/ 1790 h 17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56" h="1790">
                <a:moveTo>
                  <a:pt x="293" y="26"/>
                </a:moveTo>
                <a:cubicBezTo>
                  <a:pt x="251" y="54"/>
                  <a:pt x="204" y="57"/>
                  <a:pt x="160" y="79"/>
                </a:cubicBezTo>
                <a:cubicBezTo>
                  <a:pt x="125" y="97"/>
                  <a:pt x="107" y="124"/>
                  <a:pt x="71" y="141"/>
                </a:cubicBezTo>
                <a:cubicBezTo>
                  <a:pt x="35" y="178"/>
                  <a:pt x="32" y="189"/>
                  <a:pt x="18" y="239"/>
                </a:cubicBezTo>
                <a:cubicBezTo>
                  <a:pt x="13" y="257"/>
                  <a:pt x="0" y="292"/>
                  <a:pt x="0" y="292"/>
                </a:cubicBezTo>
                <a:cubicBezTo>
                  <a:pt x="7" y="312"/>
                  <a:pt x="2" y="340"/>
                  <a:pt x="18" y="354"/>
                </a:cubicBezTo>
                <a:cubicBezTo>
                  <a:pt x="18" y="354"/>
                  <a:pt x="85" y="377"/>
                  <a:pt x="98" y="381"/>
                </a:cubicBezTo>
                <a:cubicBezTo>
                  <a:pt x="107" y="384"/>
                  <a:pt x="124" y="389"/>
                  <a:pt x="124" y="389"/>
                </a:cubicBezTo>
                <a:cubicBezTo>
                  <a:pt x="146" y="422"/>
                  <a:pt x="183" y="440"/>
                  <a:pt x="222" y="451"/>
                </a:cubicBezTo>
                <a:cubicBezTo>
                  <a:pt x="235" y="489"/>
                  <a:pt x="260" y="501"/>
                  <a:pt x="293" y="522"/>
                </a:cubicBezTo>
                <a:cubicBezTo>
                  <a:pt x="305" y="540"/>
                  <a:pt x="316" y="558"/>
                  <a:pt x="328" y="576"/>
                </a:cubicBezTo>
                <a:cubicBezTo>
                  <a:pt x="334" y="585"/>
                  <a:pt x="346" y="602"/>
                  <a:pt x="346" y="602"/>
                </a:cubicBezTo>
                <a:cubicBezTo>
                  <a:pt x="357" y="634"/>
                  <a:pt x="365" y="667"/>
                  <a:pt x="372" y="700"/>
                </a:cubicBezTo>
                <a:cubicBezTo>
                  <a:pt x="361" y="736"/>
                  <a:pt x="372" y="761"/>
                  <a:pt x="381" y="797"/>
                </a:cubicBezTo>
                <a:cubicBezTo>
                  <a:pt x="397" y="924"/>
                  <a:pt x="423" y="1061"/>
                  <a:pt x="381" y="1187"/>
                </a:cubicBezTo>
                <a:cubicBezTo>
                  <a:pt x="375" y="1254"/>
                  <a:pt x="375" y="1316"/>
                  <a:pt x="337" y="1373"/>
                </a:cubicBezTo>
                <a:cubicBezTo>
                  <a:pt x="334" y="1385"/>
                  <a:pt x="333" y="1398"/>
                  <a:pt x="328" y="1409"/>
                </a:cubicBezTo>
                <a:cubicBezTo>
                  <a:pt x="319" y="1428"/>
                  <a:pt x="293" y="1462"/>
                  <a:pt x="293" y="1462"/>
                </a:cubicBezTo>
                <a:cubicBezTo>
                  <a:pt x="306" y="1514"/>
                  <a:pt x="291" y="1504"/>
                  <a:pt x="275" y="1550"/>
                </a:cubicBezTo>
                <a:cubicBezTo>
                  <a:pt x="292" y="1601"/>
                  <a:pt x="315" y="1691"/>
                  <a:pt x="372" y="1710"/>
                </a:cubicBezTo>
                <a:cubicBezTo>
                  <a:pt x="389" y="1716"/>
                  <a:pt x="408" y="1716"/>
                  <a:pt x="426" y="1719"/>
                </a:cubicBezTo>
                <a:cubicBezTo>
                  <a:pt x="514" y="1777"/>
                  <a:pt x="502" y="1778"/>
                  <a:pt x="612" y="1790"/>
                </a:cubicBezTo>
                <a:cubicBezTo>
                  <a:pt x="714" y="1784"/>
                  <a:pt x="761" y="1776"/>
                  <a:pt x="851" y="1763"/>
                </a:cubicBezTo>
                <a:cubicBezTo>
                  <a:pt x="892" y="1749"/>
                  <a:pt x="933" y="1738"/>
                  <a:pt x="975" y="1728"/>
                </a:cubicBezTo>
                <a:cubicBezTo>
                  <a:pt x="1010" y="1704"/>
                  <a:pt x="1017" y="1689"/>
                  <a:pt x="1028" y="1648"/>
                </a:cubicBezTo>
                <a:cubicBezTo>
                  <a:pt x="1009" y="1591"/>
                  <a:pt x="990" y="1538"/>
                  <a:pt x="957" y="1488"/>
                </a:cubicBezTo>
                <a:cubicBezTo>
                  <a:pt x="963" y="1400"/>
                  <a:pt x="972" y="1332"/>
                  <a:pt x="993" y="1249"/>
                </a:cubicBezTo>
                <a:cubicBezTo>
                  <a:pt x="1007" y="1195"/>
                  <a:pt x="1005" y="1163"/>
                  <a:pt x="1064" y="1143"/>
                </a:cubicBezTo>
                <a:cubicBezTo>
                  <a:pt x="1104" y="1112"/>
                  <a:pt x="1146" y="1091"/>
                  <a:pt x="1188" y="1063"/>
                </a:cubicBezTo>
                <a:cubicBezTo>
                  <a:pt x="1273" y="1006"/>
                  <a:pt x="1154" y="1085"/>
                  <a:pt x="1241" y="1027"/>
                </a:cubicBezTo>
                <a:cubicBezTo>
                  <a:pt x="1250" y="1021"/>
                  <a:pt x="1267" y="1010"/>
                  <a:pt x="1267" y="1010"/>
                </a:cubicBezTo>
                <a:cubicBezTo>
                  <a:pt x="1295" y="969"/>
                  <a:pt x="1286" y="963"/>
                  <a:pt x="1329" y="930"/>
                </a:cubicBezTo>
                <a:cubicBezTo>
                  <a:pt x="1346" y="879"/>
                  <a:pt x="1349" y="824"/>
                  <a:pt x="1356" y="770"/>
                </a:cubicBezTo>
                <a:cubicBezTo>
                  <a:pt x="1334" y="706"/>
                  <a:pt x="1345" y="709"/>
                  <a:pt x="1303" y="673"/>
                </a:cubicBezTo>
                <a:cubicBezTo>
                  <a:pt x="1259" y="636"/>
                  <a:pt x="1297" y="651"/>
                  <a:pt x="1241" y="638"/>
                </a:cubicBezTo>
                <a:cubicBezTo>
                  <a:pt x="1190" y="603"/>
                  <a:pt x="1174" y="586"/>
                  <a:pt x="1117" y="576"/>
                </a:cubicBezTo>
                <a:cubicBezTo>
                  <a:pt x="1087" y="546"/>
                  <a:pt x="1067" y="544"/>
                  <a:pt x="1028" y="531"/>
                </a:cubicBezTo>
                <a:cubicBezTo>
                  <a:pt x="977" y="457"/>
                  <a:pt x="1046" y="550"/>
                  <a:pt x="984" y="487"/>
                </a:cubicBezTo>
                <a:cubicBezTo>
                  <a:pt x="954" y="456"/>
                  <a:pt x="945" y="437"/>
                  <a:pt x="904" y="416"/>
                </a:cubicBezTo>
                <a:cubicBezTo>
                  <a:pt x="886" y="362"/>
                  <a:pt x="910" y="414"/>
                  <a:pt x="860" y="372"/>
                </a:cubicBezTo>
                <a:cubicBezTo>
                  <a:pt x="852" y="365"/>
                  <a:pt x="849" y="353"/>
                  <a:pt x="842" y="345"/>
                </a:cubicBezTo>
                <a:cubicBezTo>
                  <a:pt x="805" y="300"/>
                  <a:pt x="767" y="254"/>
                  <a:pt x="727" y="212"/>
                </a:cubicBezTo>
                <a:cubicBezTo>
                  <a:pt x="714" y="176"/>
                  <a:pt x="689" y="170"/>
                  <a:pt x="665" y="141"/>
                </a:cubicBezTo>
                <a:cubicBezTo>
                  <a:pt x="632" y="102"/>
                  <a:pt x="631" y="118"/>
                  <a:pt x="594" y="88"/>
                </a:cubicBezTo>
                <a:cubicBezTo>
                  <a:pt x="535" y="40"/>
                  <a:pt x="471" y="21"/>
                  <a:pt x="399" y="0"/>
                </a:cubicBezTo>
                <a:cubicBezTo>
                  <a:pt x="362" y="6"/>
                  <a:pt x="326" y="8"/>
                  <a:pt x="293" y="26"/>
                </a:cubicBezTo>
                <a:close/>
              </a:path>
            </a:pathLst>
          </a:custGeom>
          <a:solidFill>
            <a:srgbClr val="CCFFFF">
              <a:alpha val="50195"/>
            </a:srgbClr>
          </a:solidFill>
          <a:ln w="38100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510013" name="Freeform 61">
            <a:extLst>
              <a:ext uri="{FF2B5EF4-FFF2-40B4-BE49-F238E27FC236}">
                <a16:creationId xmlns:a16="http://schemas.microsoft.com/office/drawing/2014/main" id="{9EAA9196-77D4-21A9-7877-21620C4F269D}"/>
              </a:ext>
            </a:extLst>
          </p:cNvPr>
          <p:cNvSpPr>
            <a:spLocks/>
          </p:cNvSpPr>
          <p:nvPr/>
        </p:nvSpPr>
        <p:spPr bwMode="auto">
          <a:xfrm>
            <a:off x="2832100" y="2133600"/>
            <a:ext cx="1320800" cy="2895600"/>
          </a:xfrm>
          <a:custGeom>
            <a:avLst/>
            <a:gdLst>
              <a:gd name="T0" fmla="*/ 88 w 832"/>
              <a:gd name="T1" fmla="*/ 0 h 1824"/>
              <a:gd name="T2" fmla="*/ 88 w 832"/>
              <a:gd name="T3" fmla="*/ 528 h 1824"/>
              <a:gd name="T4" fmla="*/ 616 w 832"/>
              <a:gd name="T5" fmla="*/ 912 h 1824"/>
              <a:gd name="T6" fmla="*/ 808 w 832"/>
              <a:gd name="T7" fmla="*/ 1248 h 1824"/>
              <a:gd name="T8" fmla="*/ 760 w 832"/>
              <a:gd name="T9" fmla="*/ 1536 h 1824"/>
              <a:gd name="T10" fmla="*/ 424 w 832"/>
              <a:gd name="T11" fmla="*/ 1824 h 18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2"/>
              <a:gd name="T19" fmla="*/ 0 h 1824"/>
              <a:gd name="T20" fmla="*/ 832 w 832"/>
              <a:gd name="T21" fmla="*/ 1824 h 18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2" h="1824">
                <a:moveTo>
                  <a:pt x="88" y="0"/>
                </a:moveTo>
                <a:cubicBezTo>
                  <a:pt x="44" y="188"/>
                  <a:pt x="0" y="376"/>
                  <a:pt x="88" y="528"/>
                </a:cubicBezTo>
                <a:cubicBezTo>
                  <a:pt x="176" y="680"/>
                  <a:pt x="496" y="792"/>
                  <a:pt x="616" y="912"/>
                </a:cubicBezTo>
                <a:cubicBezTo>
                  <a:pt x="736" y="1032"/>
                  <a:pt x="784" y="1144"/>
                  <a:pt x="808" y="1248"/>
                </a:cubicBezTo>
                <a:cubicBezTo>
                  <a:pt x="832" y="1352"/>
                  <a:pt x="824" y="1440"/>
                  <a:pt x="760" y="1536"/>
                </a:cubicBezTo>
                <a:cubicBezTo>
                  <a:pt x="696" y="1632"/>
                  <a:pt x="480" y="1776"/>
                  <a:pt x="424" y="1824"/>
                </a:cubicBezTo>
              </a:path>
            </a:pathLst>
          </a:custGeom>
          <a:noFill/>
          <a:ln w="1016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0014" name="Freeform 62">
            <a:extLst>
              <a:ext uri="{FF2B5EF4-FFF2-40B4-BE49-F238E27FC236}">
                <a16:creationId xmlns:a16="http://schemas.microsoft.com/office/drawing/2014/main" id="{D4A54BE7-AFB2-68A8-4957-DC1421CCAC3F}"/>
              </a:ext>
            </a:extLst>
          </p:cNvPr>
          <p:cNvSpPr>
            <a:spLocks/>
          </p:cNvSpPr>
          <p:nvPr/>
        </p:nvSpPr>
        <p:spPr bwMode="auto">
          <a:xfrm>
            <a:off x="2489200" y="2133600"/>
            <a:ext cx="889000" cy="3048000"/>
          </a:xfrm>
          <a:custGeom>
            <a:avLst/>
            <a:gdLst>
              <a:gd name="T0" fmla="*/ 16 w 560"/>
              <a:gd name="T1" fmla="*/ 0 h 1920"/>
              <a:gd name="T2" fmla="*/ 16 w 560"/>
              <a:gd name="T3" fmla="*/ 432 h 1920"/>
              <a:gd name="T4" fmla="*/ 112 w 560"/>
              <a:gd name="T5" fmla="*/ 720 h 1920"/>
              <a:gd name="T6" fmla="*/ 544 w 560"/>
              <a:gd name="T7" fmla="*/ 1104 h 1920"/>
              <a:gd name="T8" fmla="*/ 208 w 560"/>
              <a:gd name="T9" fmla="*/ 1440 h 1920"/>
              <a:gd name="T10" fmla="*/ 544 w 560"/>
              <a:gd name="T11" fmla="*/ 1920 h 19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0"/>
              <a:gd name="T19" fmla="*/ 0 h 1920"/>
              <a:gd name="T20" fmla="*/ 560 w 560"/>
              <a:gd name="T21" fmla="*/ 1920 h 19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0" h="1920">
                <a:moveTo>
                  <a:pt x="16" y="0"/>
                </a:moveTo>
                <a:cubicBezTo>
                  <a:pt x="8" y="156"/>
                  <a:pt x="0" y="312"/>
                  <a:pt x="16" y="432"/>
                </a:cubicBezTo>
                <a:cubicBezTo>
                  <a:pt x="32" y="552"/>
                  <a:pt x="24" y="608"/>
                  <a:pt x="112" y="720"/>
                </a:cubicBezTo>
                <a:cubicBezTo>
                  <a:pt x="200" y="832"/>
                  <a:pt x="528" y="984"/>
                  <a:pt x="544" y="1104"/>
                </a:cubicBezTo>
                <a:cubicBezTo>
                  <a:pt x="560" y="1224"/>
                  <a:pt x="208" y="1304"/>
                  <a:pt x="208" y="1440"/>
                </a:cubicBezTo>
                <a:cubicBezTo>
                  <a:pt x="208" y="1576"/>
                  <a:pt x="488" y="1840"/>
                  <a:pt x="544" y="1920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9755" name="AutoShape 63">
            <a:extLst>
              <a:ext uri="{FF2B5EF4-FFF2-40B4-BE49-F238E27FC236}">
                <a16:creationId xmlns:a16="http://schemas.microsoft.com/office/drawing/2014/main" id="{A44C444C-FEC3-D1E2-2EBA-4E5EE2BC63FB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7669" y="4274344"/>
            <a:ext cx="1895475" cy="23383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4B1699DE-8118-DB6A-BDF0-FD89C25D1A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1" y="1752600"/>
                <a:ext cx="472439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Suppose there is a definition to 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“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sz="2000" dirty="0">
                    <a:latin typeface="Arial" panose="020B0604020202020204" pitchFamily="34" charset="0"/>
                  </a:rPr>
                  <a:t>”</a:t>
                </a:r>
                <a:r>
                  <a:rPr lang="en-US" altLang="zh-CN" sz="2000" dirty="0"/>
                  <a:t> in BB </a:t>
                </a:r>
                <a:r>
                  <a:rPr lang="en-US" altLang="zh-CN" sz="2000" dirty="0">
                    <a:solidFill>
                      <a:srgbClr val="0432FF"/>
                    </a:solidFill>
                  </a:rPr>
                  <a:t>5</a:t>
                </a:r>
                <a:r>
                  <a:rPr lang="en-US" altLang="zh-CN" sz="2000" dirty="0"/>
                  <a:t>, which block needs a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, due to this definition to x?</a:t>
                </a:r>
              </a:p>
            </p:txBody>
          </p:sp>
        </mc:Choice>
        <mc:Fallback xmlns=""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4B1699DE-8118-DB6A-BDF0-FD89C25D1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1" y="1752600"/>
                <a:ext cx="4724399" cy="1015663"/>
              </a:xfrm>
              <a:prstGeom prst="rect">
                <a:avLst/>
              </a:prstGeom>
              <a:blipFill>
                <a:blip r:embed="rId3"/>
                <a:stretch>
                  <a:fillRect l="-1609" t="-3750" r="-2413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3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8E4697F-7879-B442-057F-56D04864E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F57F0A58-5F3B-543D-5213-25C8EB87A25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 typeface="Wingdings" pitchFamily="2" charset="0"/>
                  <a:buNone/>
                </a:pPr>
                <a:endParaRPr lang="en-US" altLang="zh-CN" dirty="0"/>
              </a:p>
              <a:p>
                <a:pPr eaLnBrk="1" hangingPunct="1">
                  <a:buFont typeface="Wingdings" pitchFamily="2" charset="0"/>
                  <a:buNone/>
                </a:pPr>
                <a:endParaRPr lang="en-US" altLang="zh-CN" dirty="0"/>
              </a:p>
              <a:p>
                <a:pPr algn="ctr" eaLnBrk="1" hangingPunct="1">
                  <a:buFont typeface="Wingdings" pitchFamily="2" charset="0"/>
                  <a:buNone/>
                </a:pP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i="1" dirty="0"/>
                  <a:t> Function Placement</a:t>
                </a:r>
              </a:p>
              <a:p>
                <a:pPr algn="ctr" eaLnBrk="1" hangingPunct="1">
                  <a:buFont typeface="Wingdings" pitchFamily="2" charset="0"/>
                  <a:buNone/>
                </a:pPr>
                <a:r>
                  <a:rPr lang="en-US" altLang="zh-CN" i="1" dirty="0"/>
                  <a:t>with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Dominance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Frontier</a:t>
                </a:r>
              </a:p>
            </p:txBody>
          </p:sp>
        </mc:Choice>
        <mc:Fallback xmlns="">
          <p:sp>
            <p:nvSpPr>
              <p:cNvPr id="18435" name="Rectangle 3">
                <a:extLst>
                  <a:ext uri="{FF2B5EF4-FFF2-40B4-BE49-F238E27FC236}">
                    <a16:creationId xmlns:a16="http://schemas.microsoft.com/office/drawing/2014/main" id="{F57F0A58-5F3B-543D-5213-25C8EB87A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705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Rectangle 2">
                <a:extLst>
                  <a:ext uri="{FF2B5EF4-FFF2-40B4-BE49-F238E27FC236}">
                    <a16:creationId xmlns:a16="http://schemas.microsoft.com/office/drawing/2014/main" id="{0CB5EBF6-9368-941C-ADD3-5469A592D301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Using DF to Place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0722" name="Rectangle 2">
                <a:extLst>
                  <a:ext uri="{FF2B5EF4-FFF2-40B4-BE49-F238E27FC236}">
                    <a16:creationId xmlns:a16="http://schemas.microsoft.com/office/drawing/2014/main" id="{0CB5EBF6-9368-941C-ADD3-5469A592D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>
                <a:extLst>
                  <a:ext uri="{FF2B5EF4-FFF2-40B4-BE49-F238E27FC236}">
                    <a16:creationId xmlns:a16="http://schemas.microsoft.com/office/drawing/2014/main" id="{744718E7-8E43-69F7-BA66-748E890F3F2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If there is a definition 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variable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x</a:t>
                </a:r>
                <a:r>
                  <a:rPr lang="en-US" altLang="zh-CN" dirty="0"/>
                  <a:t> in 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node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n</a:t>
                </a:r>
                <a:r>
                  <a:rPr lang="en-US" altLang="zh-CN" dirty="0"/>
                  <a:t>, then place a</a:t>
                </a:r>
                <a:r>
                  <a:rPr lang="en-US" altLang="zh-CN" sz="32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in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DF(n)</a:t>
                </a:r>
                <a:r>
                  <a:rPr lang="en-US" altLang="zh-CN" dirty="0"/>
                  <a:t>:</a:t>
                </a:r>
              </a:p>
              <a:p>
                <a:pPr lvl="1" eaLnBrk="1" hangingPunct="1"/>
                <a:r>
                  <a:rPr lang="en-US" altLang="zh-CN" dirty="0">
                    <a:solidFill>
                      <a:srgbClr val="0432FF"/>
                    </a:solidFill>
                  </a:rPr>
                  <a:t>x =</a:t>
                </a:r>
                <a:r>
                  <a:rPr lang="en-US" altLang="zh-CN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>
                    <a:solidFill>
                      <a:srgbClr val="0432FF"/>
                    </a:solidFill>
                  </a:rPr>
                  <a:t>(x, </a:t>
                </a:r>
                <a:r>
                  <a:rPr lang="en-US" altLang="zh-CN" dirty="0">
                    <a:solidFill>
                      <a:srgbClr val="0432FF"/>
                    </a:solidFill>
                    <a:latin typeface="Arial" panose="020B0604020202020204" pitchFamily="34" charset="0"/>
                  </a:rPr>
                  <a:t>…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, x)</a:t>
                </a:r>
              </a:p>
              <a:p>
                <a:pPr lvl="2" eaLnBrk="1" hangingPunct="1"/>
                <a:r>
                  <a:rPr lang="en-US" altLang="zh-CN" dirty="0"/>
                  <a:t>where the number of arguments of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 is equal to the number of predecessors of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n</a:t>
                </a:r>
              </a:p>
              <a:p>
                <a:pPr eaLnBrk="1" hangingPunct="1"/>
                <a:r>
                  <a:rPr lang="en-US" altLang="zh-CN" dirty="0"/>
                  <a:t>Note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place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introduce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definitions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assignment!</a:t>
                </a:r>
              </a:p>
              <a:p>
                <a:pPr lvl="1" eaLnBrk="1" hangingPunct="1"/>
                <a:r>
                  <a:rPr lang="en-US" altLang="zh-CN" dirty="0"/>
                  <a:t>So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we can use a worklist algorithm</a:t>
                </a:r>
              </a:p>
            </p:txBody>
          </p:sp>
        </mc:Choice>
        <mc:Fallback xmlns="">
          <p:sp>
            <p:nvSpPr>
              <p:cNvPr id="30723" name="Rectangle 3">
                <a:extLst>
                  <a:ext uri="{FF2B5EF4-FFF2-40B4-BE49-F238E27FC236}">
                    <a16:creationId xmlns:a16="http://schemas.microsoft.com/office/drawing/2014/main" id="{744718E7-8E43-69F7-BA66-748E890F3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653" t="-1846" r="-326" b="-13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Rectangle 2">
                <a:extLst>
                  <a:ext uri="{FF2B5EF4-FFF2-40B4-BE49-F238E27FC236}">
                    <a16:creationId xmlns:a16="http://schemas.microsoft.com/office/drawing/2014/main" id="{374554C9-F7AB-CED6-523F-93B79DE42F23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Placing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1746" name="Rectangle 2">
                <a:extLst>
                  <a:ext uri="{FF2B5EF4-FFF2-40B4-BE49-F238E27FC236}">
                    <a16:creationId xmlns:a16="http://schemas.microsoft.com/office/drawing/2014/main" id="{374554C9-F7AB-CED6-523F-93B79DE42F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24926D5A-407F-4AD7-9207-8165A449725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 typeface="Wingdings" pitchFamily="2" charset="0"/>
                  <a:buNone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place_</a:t>
                </a:r>
                <a:r>
                  <a:rPr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phi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() </a:t>
                </a:r>
              </a:p>
              <a:p>
                <a:pPr eaLnBrk="1" hangingPunct="1">
                  <a:buFont typeface="Wingdings" pitchFamily="2" charset="0"/>
                  <a:buNone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foreach(variable ”x”)</a:t>
                </a:r>
              </a:p>
              <a:p>
                <a:pPr eaLnBrk="1" hangingPunct="1">
                  <a:buFont typeface="Wingdings" pitchFamily="2" charset="0"/>
                  <a:buNone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  compute </a:t>
                </a:r>
                <a:r>
                  <a:rPr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defsites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[x]; </a:t>
                </a:r>
                <a:r>
                  <a:rPr lang="en-US" altLang="zh-CN" sz="2000" b="1" dirty="0">
                    <a:latin typeface="Courier New" panose="02070309020205020404" pitchFamily="49" charset="0"/>
                  </a:rPr>
                  <a:t>// at where x is defined</a:t>
                </a:r>
              </a:p>
              <a:p>
                <a:pPr eaLnBrk="1" hangingPunct="1">
                  <a:buFont typeface="Wingdings" pitchFamily="2" charset="0"/>
                  <a:buNone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foreach(variable “x”)</a:t>
                </a:r>
              </a:p>
              <a:p>
                <a:pPr eaLnBrk="1" hangingPunct="1">
                  <a:buFont typeface="Wingdings" pitchFamily="2" charset="0"/>
                  <a:buNone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  for(each </a:t>
                </a:r>
                <a:r>
                  <a:rPr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defsite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d in </a:t>
                </a:r>
                <a:r>
                  <a:rPr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defsites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[x])</a:t>
                </a:r>
              </a:p>
              <a:p>
                <a:pPr eaLnBrk="1" hangingPunct="1">
                  <a:buFont typeface="Wingdings" pitchFamily="2" charset="0"/>
                  <a:buNone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    for(each BB “n” in DF(d))</a:t>
                </a:r>
              </a:p>
              <a:p>
                <a:pPr eaLnBrk="1" hangingPunct="1">
                  <a:buFont typeface="Wingdings" pitchFamily="2" charset="0"/>
                  <a:buNone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      if there is no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for x in n</a:t>
                </a:r>
              </a:p>
              <a:p>
                <a:pPr eaLnBrk="1" hangingPunct="1">
                  <a:buFont typeface="Wingdings" pitchFamily="2" charset="0"/>
                  <a:buNone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        place this: x 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(x, …, x);</a:t>
                </a:r>
              </a:p>
              <a:p>
                <a:pPr eaLnBrk="1" hangingPunct="1">
                  <a:buFont typeface="Wingdings" pitchFamily="2" charset="0"/>
                  <a:buNone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      if(n not in </a:t>
                </a:r>
                <a:r>
                  <a:rPr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defsites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(x))</a:t>
                </a:r>
              </a:p>
              <a:p>
                <a:pPr eaLnBrk="1" hangingPunct="1">
                  <a:buFont typeface="Wingdings" pitchFamily="2" charset="0"/>
                  <a:buNone/>
                </a:pP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         </a:t>
                </a:r>
                <a:r>
                  <a:rPr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defsites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[x]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= {n};</a:t>
                </a:r>
              </a:p>
            </p:txBody>
          </p:sp>
        </mc:Choice>
        <mc:Fallback xmlns="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24926D5A-407F-4AD7-9207-8165A44972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816" t="-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62E4B2-D95A-4153-0250-8A17E30B6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Example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6682003E-6A2E-7E2C-7375-5A43FD5D6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1447800" cy="114390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j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k = 0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CDB21B73-D043-C797-34DF-9BF646947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322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k &lt; 100?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4E290177-F97D-5E92-2FC8-2519B6CF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j &lt; 20?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89AB41AE-1015-DD2C-C879-EC3338C7A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3434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return j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13F7FA86-7ABC-C0AC-ED5E-DDF295300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14478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j = i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k+1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7FEC91B0-A265-E46D-DA0C-7CB6344B5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29200"/>
            <a:ext cx="14478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j = k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k+2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246C63E6-DB67-3D8E-0A93-389AD207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722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000" b="1">
              <a:solidFill>
                <a:srgbClr val="0432FF"/>
              </a:solidFill>
              <a:latin typeface="Courier New" panose="02070309020205020404" pitchFamily="49" charset="0"/>
            </a:endParaRP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2A0137F5-5F7C-53E3-F05F-381BA8F22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1</a:t>
            </a: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7FEFE728-7DCD-652A-B804-FA56F385F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41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2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A93E1AE9-D223-4C6B-8795-B3C7E925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22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3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D09D6147-B93F-FC97-1326-F88C526A8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2672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4</a:t>
            </a:r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AC1756DC-1E85-2AAF-8A66-6A1CB4A92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5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D3C0677C-EC62-83AD-A2A5-A8B8D855D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6</a:t>
            </a:r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EF2BE1EB-A001-2EF1-8CA8-2F8015434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7</a:t>
            </a:r>
          </a:p>
        </p:txBody>
      </p:sp>
      <p:cxnSp>
        <p:nvCxnSpPr>
          <p:cNvPr id="32785" name="AutoShape 17">
            <a:extLst>
              <a:ext uri="{FF2B5EF4-FFF2-40B4-BE49-F238E27FC236}">
                <a16:creationId xmlns:a16="http://schemas.microsoft.com/office/drawing/2014/main" id="{D6B6BF0B-B16C-2551-3418-6DA203C845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3125103"/>
            <a:ext cx="0" cy="5070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AutoShape 18">
            <a:extLst>
              <a:ext uri="{FF2B5EF4-FFF2-40B4-BE49-F238E27FC236}">
                <a16:creationId xmlns:a16="http://schemas.microsoft.com/office/drawing/2014/main" id="{0F0CDC72-75A3-1AC0-E1B4-E3AB6F4295A5}"/>
              </a:ext>
            </a:extLst>
          </p:cNvPr>
          <p:cNvCxnSpPr>
            <a:cxnSpLocks noChangeShapeType="1"/>
            <a:stCxn id="32772" idx="2"/>
            <a:endCxn id="32773" idx="0"/>
          </p:cNvCxnSpPr>
          <p:nvPr/>
        </p:nvCxnSpPr>
        <p:spPr bwMode="auto">
          <a:xfrm flipH="1">
            <a:off x="1333500" y="4038600"/>
            <a:ext cx="6858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AutoShape 19">
            <a:extLst>
              <a:ext uri="{FF2B5EF4-FFF2-40B4-BE49-F238E27FC236}">
                <a16:creationId xmlns:a16="http://schemas.microsoft.com/office/drawing/2014/main" id="{D153282A-B1B1-E82C-8033-CEAFB7103A18}"/>
              </a:ext>
            </a:extLst>
          </p:cNvPr>
          <p:cNvCxnSpPr>
            <a:cxnSpLocks noChangeShapeType="1"/>
            <a:stCxn id="32772" idx="2"/>
            <a:endCxn id="32774" idx="0"/>
          </p:cNvCxnSpPr>
          <p:nvPr/>
        </p:nvCxnSpPr>
        <p:spPr bwMode="auto">
          <a:xfrm>
            <a:off x="2019300" y="4038600"/>
            <a:ext cx="15240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AutoShape 20">
            <a:extLst>
              <a:ext uri="{FF2B5EF4-FFF2-40B4-BE49-F238E27FC236}">
                <a16:creationId xmlns:a16="http://schemas.microsoft.com/office/drawing/2014/main" id="{F788DF19-4C96-0338-8A03-58ACBA338506}"/>
              </a:ext>
            </a:extLst>
          </p:cNvPr>
          <p:cNvCxnSpPr>
            <a:cxnSpLocks noChangeShapeType="1"/>
            <a:stCxn id="32773" idx="2"/>
            <a:endCxn id="32775" idx="0"/>
          </p:cNvCxnSpPr>
          <p:nvPr/>
        </p:nvCxnSpPr>
        <p:spPr bwMode="auto">
          <a:xfrm>
            <a:off x="1333500" y="4749800"/>
            <a:ext cx="0" cy="279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AutoShape 21">
            <a:extLst>
              <a:ext uri="{FF2B5EF4-FFF2-40B4-BE49-F238E27FC236}">
                <a16:creationId xmlns:a16="http://schemas.microsoft.com/office/drawing/2014/main" id="{F74C86C1-B8D2-CFC7-5D40-820B28B11DBB}"/>
              </a:ext>
            </a:extLst>
          </p:cNvPr>
          <p:cNvCxnSpPr>
            <a:cxnSpLocks noChangeShapeType="1"/>
            <a:stCxn id="32773" idx="2"/>
            <a:endCxn id="32776" idx="0"/>
          </p:cNvCxnSpPr>
          <p:nvPr/>
        </p:nvCxnSpPr>
        <p:spPr bwMode="auto">
          <a:xfrm>
            <a:off x="1333500" y="4749800"/>
            <a:ext cx="2209800" cy="279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0" name="AutoShape 22">
            <a:extLst>
              <a:ext uri="{FF2B5EF4-FFF2-40B4-BE49-F238E27FC236}">
                <a16:creationId xmlns:a16="http://schemas.microsoft.com/office/drawing/2014/main" id="{B249563E-F716-24E1-B7C5-0B7D14842ED5}"/>
              </a:ext>
            </a:extLst>
          </p:cNvPr>
          <p:cNvCxnSpPr>
            <a:cxnSpLocks noChangeShapeType="1"/>
            <a:stCxn id="32775" idx="2"/>
            <a:endCxn id="32777" idx="0"/>
          </p:cNvCxnSpPr>
          <p:nvPr/>
        </p:nvCxnSpPr>
        <p:spPr bwMode="auto">
          <a:xfrm>
            <a:off x="1333500" y="5801206"/>
            <a:ext cx="914400" cy="3709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1" name="AutoShape 23">
            <a:extLst>
              <a:ext uri="{FF2B5EF4-FFF2-40B4-BE49-F238E27FC236}">
                <a16:creationId xmlns:a16="http://schemas.microsoft.com/office/drawing/2014/main" id="{05FE08FF-9C7C-0FD8-8BF4-E5A97C0D0816}"/>
              </a:ext>
            </a:extLst>
          </p:cNvPr>
          <p:cNvCxnSpPr>
            <a:cxnSpLocks noChangeShapeType="1"/>
            <a:stCxn id="32776" idx="2"/>
            <a:endCxn id="32777" idx="0"/>
          </p:cNvCxnSpPr>
          <p:nvPr/>
        </p:nvCxnSpPr>
        <p:spPr bwMode="auto">
          <a:xfrm flipH="1">
            <a:off x="2247900" y="5801206"/>
            <a:ext cx="1295400" cy="3709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2" name="AutoShape 24">
            <a:extLst>
              <a:ext uri="{FF2B5EF4-FFF2-40B4-BE49-F238E27FC236}">
                <a16:creationId xmlns:a16="http://schemas.microsoft.com/office/drawing/2014/main" id="{08A4A41C-CFD9-5DF2-E873-7E168E677317}"/>
              </a:ext>
            </a:extLst>
          </p:cNvPr>
          <p:cNvCxnSpPr>
            <a:cxnSpLocks noChangeShapeType="1"/>
            <a:stCxn id="32777" idx="2"/>
            <a:endCxn id="32772" idx="0"/>
          </p:cNvCxnSpPr>
          <p:nvPr/>
        </p:nvCxnSpPr>
        <p:spPr bwMode="auto">
          <a:xfrm rot="16200000" flipV="1">
            <a:off x="660400" y="4991100"/>
            <a:ext cx="2946400" cy="228600"/>
          </a:xfrm>
          <a:prstGeom prst="curvedConnector5">
            <a:avLst>
              <a:gd name="adj1" fmla="val -7759"/>
              <a:gd name="adj2" fmla="val 922222"/>
              <a:gd name="adj3" fmla="val 10775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7385" name="Oval 25">
            <a:extLst>
              <a:ext uri="{FF2B5EF4-FFF2-40B4-BE49-F238E27FC236}">
                <a16:creationId xmlns:a16="http://schemas.microsoft.com/office/drawing/2014/main" id="{6A076457-5343-8959-46FE-719A7291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81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527386" name="Oval 26">
            <a:extLst>
              <a:ext uri="{FF2B5EF4-FFF2-40B4-BE49-F238E27FC236}">
                <a16:creationId xmlns:a16="http://schemas.microsoft.com/office/drawing/2014/main" id="{65787977-BF6D-C3C4-0EED-DD34CBC55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743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527387" name="Oval 27">
            <a:extLst>
              <a:ext uri="{FF2B5EF4-FFF2-40B4-BE49-F238E27FC236}">
                <a16:creationId xmlns:a16="http://schemas.microsoft.com/office/drawing/2014/main" id="{E9C3C785-C35D-1853-E177-BB7C11855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429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527388" name="Oval 28">
            <a:extLst>
              <a:ext uri="{FF2B5EF4-FFF2-40B4-BE49-F238E27FC236}">
                <a16:creationId xmlns:a16="http://schemas.microsoft.com/office/drawing/2014/main" id="{262FA74D-3DC0-2E01-9687-D8A4F2EBA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429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527389" name="Oval 29">
            <a:extLst>
              <a:ext uri="{FF2B5EF4-FFF2-40B4-BE49-F238E27FC236}">
                <a16:creationId xmlns:a16="http://schemas.microsoft.com/office/drawing/2014/main" id="{C4B68F47-F68C-655F-4D98-CC6F05EF1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527390" name="Oval 30">
            <a:extLst>
              <a:ext uri="{FF2B5EF4-FFF2-40B4-BE49-F238E27FC236}">
                <a16:creationId xmlns:a16="http://schemas.microsoft.com/office/drawing/2014/main" id="{704F6236-99F6-C177-DAAC-0423B554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6</a:t>
            </a:r>
          </a:p>
        </p:txBody>
      </p:sp>
      <p:sp>
        <p:nvSpPr>
          <p:cNvPr id="527391" name="Oval 31">
            <a:extLst>
              <a:ext uri="{FF2B5EF4-FFF2-40B4-BE49-F238E27FC236}">
                <a16:creationId xmlns:a16="http://schemas.microsoft.com/office/drawing/2014/main" id="{E2FE514B-DB45-7CB7-3246-7B978300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7</a:t>
            </a:r>
          </a:p>
        </p:txBody>
      </p:sp>
      <p:cxnSp>
        <p:nvCxnSpPr>
          <p:cNvPr id="527392" name="AutoShape 32">
            <a:extLst>
              <a:ext uri="{FF2B5EF4-FFF2-40B4-BE49-F238E27FC236}">
                <a16:creationId xmlns:a16="http://schemas.microsoft.com/office/drawing/2014/main" id="{38BD9A03-28AA-7BB4-9C1C-5D804629EE5E}"/>
              </a:ext>
            </a:extLst>
          </p:cNvPr>
          <p:cNvCxnSpPr>
            <a:cxnSpLocks noChangeShapeType="1"/>
            <a:stCxn id="527385" idx="4"/>
            <a:endCxn id="527386" idx="0"/>
          </p:cNvCxnSpPr>
          <p:nvPr/>
        </p:nvCxnSpPr>
        <p:spPr bwMode="auto">
          <a:xfrm>
            <a:off x="5448300" y="2438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7393" name="AutoShape 33">
            <a:extLst>
              <a:ext uri="{FF2B5EF4-FFF2-40B4-BE49-F238E27FC236}">
                <a16:creationId xmlns:a16="http://schemas.microsoft.com/office/drawing/2014/main" id="{EF558E8B-9450-2EFB-2090-FCA738D6523F}"/>
              </a:ext>
            </a:extLst>
          </p:cNvPr>
          <p:cNvCxnSpPr>
            <a:cxnSpLocks noChangeShapeType="1"/>
            <a:stCxn id="527386" idx="4"/>
            <a:endCxn id="527387" idx="0"/>
          </p:cNvCxnSpPr>
          <p:nvPr/>
        </p:nvCxnSpPr>
        <p:spPr bwMode="auto">
          <a:xfrm flipH="1">
            <a:off x="4762500" y="3200400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7394" name="AutoShape 34">
            <a:extLst>
              <a:ext uri="{FF2B5EF4-FFF2-40B4-BE49-F238E27FC236}">
                <a16:creationId xmlns:a16="http://schemas.microsoft.com/office/drawing/2014/main" id="{90D0B9DC-F092-C13E-2331-36BEEEE9D567}"/>
              </a:ext>
            </a:extLst>
          </p:cNvPr>
          <p:cNvCxnSpPr>
            <a:cxnSpLocks noChangeShapeType="1"/>
            <a:stCxn id="527386" idx="4"/>
            <a:endCxn id="527388" idx="0"/>
          </p:cNvCxnSpPr>
          <p:nvPr/>
        </p:nvCxnSpPr>
        <p:spPr bwMode="auto">
          <a:xfrm>
            <a:off x="5448300" y="320040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7395" name="AutoShape 35">
            <a:extLst>
              <a:ext uri="{FF2B5EF4-FFF2-40B4-BE49-F238E27FC236}">
                <a16:creationId xmlns:a16="http://schemas.microsoft.com/office/drawing/2014/main" id="{D57BF636-8ACF-FDC1-F7F6-55492CDA9AF8}"/>
              </a:ext>
            </a:extLst>
          </p:cNvPr>
          <p:cNvCxnSpPr>
            <a:cxnSpLocks noChangeShapeType="1"/>
            <a:stCxn id="527387" idx="4"/>
            <a:endCxn id="527389" idx="0"/>
          </p:cNvCxnSpPr>
          <p:nvPr/>
        </p:nvCxnSpPr>
        <p:spPr bwMode="auto">
          <a:xfrm>
            <a:off x="4762500" y="3886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7396" name="AutoShape 36">
            <a:extLst>
              <a:ext uri="{FF2B5EF4-FFF2-40B4-BE49-F238E27FC236}">
                <a16:creationId xmlns:a16="http://schemas.microsoft.com/office/drawing/2014/main" id="{EC373138-175B-6421-7FB6-AABBBB3164BA}"/>
              </a:ext>
            </a:extLst>
          </p:cNvPr>
          <p:cNvCxnSpPr>
            <a:cxnSpLocks noChangeShapeType="1"/>
            <a:stCxn id="527387" idx="4"/>
            <a:endCxn id="527390" idx="0"/>
          </p:cNvCxnSpPr>
          <p:nvPr/>
        </p:nvCxnSpPr>
        <p:spPr bwMode="auto">
          <a:xfrm>
            <a:off x="4762500" y="388620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7397" name="AutoShape 37">
            <a:extLst>
              <a:ext uri="{FF2B5EF4-FFF2-40B4-BE49-F238E27FC236}">
                <a16:creationId xmlns:a16="http://schemas.microsoft.com/office/drawing/2014/main" id="{A72F1E91-6B63-23FB-C4BD-97F4764A6794}"/>
              </a:ext>
            </a:extLst>
          </p:cNvPr>
          <p:cNvCxnSpPr>
            <a:cxnSpLocks noChangeShapeType="1"/>
            <a:stCxn id="527387" idx="4"/>
            <a:endCxn id="527391" idx="0"/>
          </p:cNvCxnSpPr>
          <p:nvPr/>
        </p:nvCxnSpPr>
        <p:spPr bwMode="auto">
          <a:xfrm>
            <a:off x="4762500" y="3886200"/>
            <a:ext cx="182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7398" name="Text Box 38">
            <a:extLst>
              <a:ext uri="{FF2B5EF4-FFF2-40B4-BE49-F238E27FC236}">
                <a16:creationId xmlns:a16="http://schemas.microsoft.com/office/drawing/2014/main" id="{2B151930-B39A-5685-4D4A-B77FEB214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828800"/>
            <a:ext cx="1447800" cy="2632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1: {}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2: {2}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3: {2}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4: {}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5: {7}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6: {7}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7: {2}</a:t>
            </a:r>
          </a:p>
        </p:txBody>
      </p:sp>
      <p:graphicFrame>
        <p:nvGraphicFramePr>
          <p:cNvPr id="527399" name="Group 39">
            <a:extLst>
              <a:ext uri="{FF2B5EF4-FFF2-40B4-BE49-F238E27FC236}">
                <a16:creationId xmlns:a16="http://schemas.microsoft.com/office/drawing/2014/main" id="{988DAA0A-5C6A-5971-15D0-88F97278F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284021"/>
              </p:ext>
            </p:extLst>
          </p:nvPr>
        </p:nvGraphicFramePr>
        <p:xfrm>
          <a:off x="4572000" y="5029200"/>
          <a:ext cx="2362200" cy="1754188"/>
        </p:xfrm>
        <a:graphic>
          <a:graphicData uri="http://schemas.openxmlformats.org/drawingml/2006/table">
            <a:tbl>
              <a:tblPr/>
              <a:tblGrid>
                <a:gridCol w="900113">
                  <a:extLst>
                    <a:ext uri="{9D8B030D-6E8A-4147-A177-3AD203B41FA5}">
                      <a16:colId xmlns:a16="http://schemas.microsoft.com/office/drawing/2014/main" val="1381344218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279050777"/>
                    </a:ext>
                  </a:extLst>
                </a:gridCol>
              </a:tblGrid>
              <a:tr h="439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Var.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defsites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[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949525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51613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{1, 5, 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396149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{1,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5, 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13209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85" grpId="0" animBg="1"/>
      <p:bldP spid="527386" grpId="0" animBg="1"/>
      <p:bldP spid="527387" grpId="0" animBg="1"/>
      <p:bldP spid="527388" grpId="0" animBg="1"/>
      <p:bldP spid="527389" grpId="0" animBg="1"/>
      <p:bldP spid="527390" grpId="0" animBg="1"/>
      <p:bldP spid="527391" grpId="0" animBg="1"/>
      <p:bldP spid="52739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Rectangle 2">
                <a:extLst>
                  <a:ext uri="{FF2B5EF4-FFF2-40B4-BE49-F238E27FC236}">
                    <a16:creationId xmlns:a16="http://schemas.microsoft.com/office/drawing/2014/main" id="{E411B144-6D24-8D7E-B811-03A74376C766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Placing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3794" name="Rectangle 2">
                <a:extLst>
                  <a:ext uri="{FF2B5EF4-FFF2-40B4-BE49-F238E27FC236}">
                    <a16:creationId xmlns:a16="http://schemas.microsoft.com/office/drawing/2014/main" id="{E411B144-6D24-8D7E-B811-03A74376C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5" name="Text Box 3">
            <a:extLst>
              <a:ext uri="{FF2B5EF4-FFF2-40B4-BE49-F238E27FC236}">
                <a16:creationId xmlns:a16="http://schemas.microsoft.com/office/drawing/2014/main" id="{FD939196-21AD-3228-A5D0-31ABFD21B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1447800" cy="114390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j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k = 0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F80F38E9-456D-DA6A-38A8-E6DCB029E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322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k &lt; 100?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D593209F-886D-1523-6A31-B702E642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j &lt; 20?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336CC8A2-1429-89A8-1D9D-3E8EB3F20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3434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return j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59B972A5-65B8-079C-FF25-6DB0C280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14478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j = i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k+1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570FF9BA-D0B8-4AC5-1383-5CB20056B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29200"/>
            <a:ext cx="1447800" cy="7715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j = k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k+2</a:t>
            </a: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9ED243C0-B2E6-0382-8440-91EF21FB6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722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000" b="1">
              <a:solidFill>
                <a:srgbClr val="0432FF"/>
              </a:solidFill>
              <a:latin typeface="Courier New" panose="02070309020205020404" pitchFamily="49" charset="0"/>
            </a:endParaRP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F23E3A73-6213-8398-1427-353AE3EE4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1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4233FC8A-3C4E-8A9B-9FC7-C00864F8B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41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2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86081169-9891-9A08-1B25-37BCD5CC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22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3</a:t>
            </a: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3A51DFD6-E442-0645-E1D5-ED9469B1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2672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4</a:t>
            </a:r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0A76DE59-2A4B-F135-5608-09C373255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5</a:t>
            </a:r>
          </a:p>
        </p:txBody>
      </p:sp>
      <p:sp>
        <p:nvSpPr>
          <p:cNvPr id="33807" name="Text Box 15">
            <a:extLst>
              <a:ext uri="{FF2B5EF4-FFF2-40B4-BE49-F238E27FC236}">
                <a16:creationId xmlns:a16="http://schemas.microsoft.com/office/drawing/2014/main" id="{20DB91CC-41A4-F215-1DB2-CAD9E143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371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6</a:t>
            </a:r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F843FFCB-B031-F4F3-91DE-BC8E4D2C3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7</a:t>
            </a:r>
          </a:p>
        </p:txBody>
      </p:sp>
      <p:cxnSp>
        <p:nvCxnSpPr>
          <p:cNvPr id="33809" name="AutoShape 17">
            <a:extLst>
              <a:ext uri="{FF2B5EF4-FFF2-40B4-BE49-F238E27FC236}">
                <a16:creationId xmlns:a16="http://schemas.microsoft.com/office/drawing/2014/main" id="{06843004-E6D8-7712-4087-DBD4522FC0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3125103"/>
            <a:ext cx="0" cy="5070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0" name="AutoShape 18">
            <a:extLst>
              <a:ext uri="{FF2B5EF4-FFF2-40B4-BE49-F238E27FC236}">
                <a16:creationId xmlns:a16="http://schemas.microsoft.com/office/drawing/2014/main" id="{5AA8638D-1B3C-4DA7-FF0D-3B9DBE282C62}"/>
              </a:ext>
            </a:extLst>
          </p:cNvPr>
          <p:cNvCxnSpPr>
            <a:cxnSpLocks noChangeShapeType="1"/>
            <a:stCxn id="33796" idx="2"/>
            <a:endCxn id="33797" idx="0"/>
          </p:cNvCxnSpPr>
          <p:nvPr/>
        </p:nvCxnSpPr>
        <p:spPr bwMode="auto">
          <a:xfrm flipH="1">
            <a:off x="1333500" y="4038600"/>
            <a:ext cx="6858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1" name="AutoShape 19">
            <a:extLst>
              <a:ext uri="{FF2B5EF4-FFF2-40B4-BE49-F238E27FC236}">
                <a16:creationId xmlns:a16="http://schemas.microsoft.com/office/drawing/2014/main" id="{E9520519-7D76-2D46-4D32-5EB136A1E043}"/>
              </a:ext>
            </a:extLst>
          </p:cNvPr>
          <p:cNvCxnSpPr>
            <a:cxnSpLocks noChangeShapeType="1"/>
            <a:stCxn id="33796" idx="2"/>
            <a:endCxn id="33798" idx="0"/>
          </p:cNvCxnSpPr>
          <p:nvPr/>
        </p:nvCxnSpPr>
        <p:spPr bwMode="auto">
          <a:xfrm>
            <a:off x="2019300" y="4038600"/>
            <a:ext cx="15240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2" name="AutoShape 20">
            <a:extLst>
              <a:ext uri="{FF2B5EF4-FFF2-40B4-BE49-F238E27FC236}">
                <a16:creationId xmlns:a16="http://schemas.microsoft.com/office/drawing/2014/main" id="{9FA49DC0-FA95-A88F-2B54-00296C52BBEE}"/>
              </a:ext>
            </a:extLst>
          </p:cNvPr>
          <p:cNvCxnSpPr>
            <a:cxnSpLocks noChangeShapeType="1"/>
            <a:stCxn id="33797" idx="2"/>
            <a:endCxn id="33799" idx="0"/>
          </p:cNvCxnSpPr>
          <p:nvPr/>
        </p:nvCxnSpPr>
        <p:spPr bwMode="auto">
          <a:xfrm>
            <a:off x="1333500" y="4749800"/>
            <a:ext cx="0" cy="279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AutoShape 21">
            <a:extLst>
              <a:ext uri="{FF2B5EF4-FFF2-40B4-BE49-F238E27FC236}">
                <a16:creationId xmlns:a16="http://schemas.microsoft.com/office/drawing/2014/main" id="{1AEFF689-5CD0-9B48-8F19-EB7E6E59FC54}"/>
              </a:ext>
            </a:extLst>
          </p:cNvPr>
          <p:cNvCxnSpPr>
            <a:cxnSpLocks noChangeShapeType="1"/>
            <a:stCxn id="33797" idx="2"/>
            <a:endCxn id="33800" idx="0"/>
          </p:cNvCxnSpPr>
          <p:nvPr/>
        </p:nvCxnSpPr>
        <p:spPr bwMode="auto">
          <a:xfrm>
            <a:off x="1333500" y="4749800"/>
            <a:ext cx="2209800" cy="279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AutoShape 22">
            <a:extLst>
              <a:ext uri="{FF2B5EF4-FFF2-40B4-BE49-F238E27FC236}">
                <a16:creationId xmlns:a16="http://schemas.microsoft.com/office/drawing/2014/main" id="{E5492270-5349-DA79-60D6-1804606F10AA}"/>
              </a:ext>
            </a:extLst>
          </p:cNvPr>
          <p:cNvCxnSpPr>
            <a:cxnSpLocks noChangeShapeType="1"/>
            <a:stCxn id="33799" idx="2"/>
            <a:endCxn id="33801" idx="0"/>
          </p:cNvCxnSpPr>
          <p:nvPr/>
        </p:nvCxnSpPr>
        <p:spPr bwMode="auto">
          <a:xfrm>
            <a:off x="1333500" y="5801206"/>
            <a:ext cx="914400" cy="3709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AutoShape 23">
            <a:extLst>
              <a:ext uri="{FF2B5EF4-FFF2-40B4-BE49-F238E27FC236}">
                <a16:creationId xmlns:a16="http://schemas.microsoft.com/office/drawing/2014/main" id="{2636EBF8-5FBC-8C7A-B288-F8067BE71171}"/>
              </a:ext>
            </a:extLst>
          </p:cNvPr>
          <p:cNvCxnSpPr>
            <a:cxnSpLocks noChangeShapeType="1"/>
            <a:stCxn id="33800" idx="2"/>
            <a:endCxn id="33801" idx="0"/>
          </p:cNvCxnSpPr>
          <p:nvPr/>
        </p:nvCxnSpPr>
        <p:spPr bwMode="auto">
          <a:xfrm flipH="1">
            <a:off x="2247900" y="5800725"/>
            <a:ext cx="1295400" cy="371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AutoShape 24">
            <a:extLst>
              <a:ext uri="{FF2B5EF4-FFF2-40B4-BE49-F238E27FC236}">
                <a16:creationId xmlns:a16="http://schemas.microsoft.com/office/drawing/2014/main" id="{B0595154-776C-4916-FBD3-33D9F632F000}"/>
              </a:ext>
            </a:extLst>
          </p:cNvPr>
          <p:cNvCxnSpPr>
            <a:cxnSpLocks noChangeShapeType="1"/>
            <a:stCxn id="33801" idx="2"/>
            <a:endCxn id="33796" idx="0"/>
          </p:cNvCxnSpPr>
          <p:nvPr/>
        </p:nvCxnSpPr>
        <p:spPr bwMode="auto">
          <a:xfrm rot="16200000" flipV="1">
            <a:off x="660400" y="4991100"/>
            <a:ext cx="2946400" cy="228600"/>
          </a:xfrm>
          <a:prstGeom prst="curvedConnector5">
            <a:avLst>
              <a:gd name="adj1" fmla="val -7759"/>
              <a:gd name="adj2" fmla="val 922222"/>
              <a:gd name="adj3" fmla="val 10775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7" name="Text Box 25">
            <a:extLst>
              <a:ext uri="{FF2B5EF4-FFF2-40B4-BE49-F238E27FC236}">
                <a16:creationId xmlns:a16="http://schemas.microsoft.com/office/drawing/2014/main" id="{FE6D70AC-9E6C-C424-525D-AAA77E86A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1447800" cy="2632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1: {}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2: {2}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3: {2}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4: {}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5: {7}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6: {7}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7: {2}</a:t>
            </a:r>
          </a:p>
        </p:txBody>
      </p:sp>
      <p:graphicFrame>
        <p:nvGraphicFramePr>
          <p:cNvPr id="528410" name="Group 26">
            <a:extLst>
              <a:ext uri="{FF2B5EF4-FFF2-40B4-BE49-F238E27FC236}">
                <a16:creationId xmlns:a16="http://schemas.microsoft.com/office/drawing/2014/main" id="{1C5A850E-6CFD-576E-EB1E-04C53E951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203603"/>
              </p:ext>
            </p:extLst>
          </p:nvPr>
        </p:nvGraphicFramePr>
        <p:xfrm>
          <a:off x="4343400" y="5027613"/>
          <a:ext cx="2362200" cy="1754188"/>
        </p:xfrm>
        <a:graphic>
          <a:graphicData uri="http://schemas.openxmlformats.org/drawingml/2006/table">
            <a:tbl>
              <a:tblPr/>
              <a:tblGrid>
                <a:gridCol w="900113">
                  <a:extLst>
                    <a:ext uri="{9D8B030D-6E8A-4147-A177-3AD203B41FA5}">
                      <a16:colId xmlns:a16="http://schemas.microsoft.com/office/drawing/2014/main" val="1698329928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367343073"/>
                    </a:ext>
                  </a:extLst>
                </a:gridCol>
              </a:tblGrid>
              <a:tr h="439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Var.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defsites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[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4271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176180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{1, 5, 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670291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{1,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5, 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142013"/>
                  </a:ext>
                </a:extLst>
              </a:tr>
            </a:tbl>
          </a:graphicData>
        </a:graphic>
      </p:graphicFrame>
      <p:sp>
        <p:nvSpPr>
          <p:cNvPr id="528427" name="Text Box 43">
            <a:extLst>
              <a:ext uri="{FF2B5EF4-FFF2-40B4-BE49-F238E27FC236}">
                <a16:creationId xmlns:a16="http://schemas.microsoft.com/office/drawing/2014/main" id="{1EC1ED96-3136-9CCD-2539-A6C913CAD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828800"/>
            <a:ext cx="2743200" cy="11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US" altLang="zh-CN" sz="2000" dirty="0"/>
              <a:t>Var i:</a:t>
            </a:r>
          </a:p>
          <a:p>
            <a:pPr eaLnBrk="1" hangingPunct="1">
              <a:spcBef>
                <a:spcPts val="475"/>
              </a:spcBef>
            </a:pPr>
            <a:r>
              <a:rPr lang="en-US" altLang="zh-CN" sz="2000" dirty="0" err="1"/>
              <a:t>defsites</a:t>
            </a:r>
            <a:r>
              <a:rPr lang="en-US" altLang="zh-CN" sz="2000" dirty="0"/>
              <a:t>[</a:t>
            </a:r>
            <a:r>
              <a:rPr lang="en-US" altLang="zh-CN" sz="2000" dirty="0" err="1"/>
              <a:t>i</a:t>
            </a:r>
            <a:r>
              <a:rPr lang="en-US" altLang="zh-CN" sz="2000" dirty="0"/>
              <a:t>] = {1}</a:t>
            </a:r>
          </a:p>
          <a:p>
            <a:pPr eaLnBrk="1" hangingPunct="1">
              <a:spcBef>
                <a:spcPts val="475"/>
              </a:spcBef>
            </a:pPr>
            <a:r>
              <a:rPr lang="en-US" altLang="zh-CN" sz="2000" dirty="0"/>
              <a:t>DF[1]</a:t>
            </a:r>
            <a:r>
              <a:rPr lang="zh-CN" altLang="en-US" sz="2000" dirty="0"/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</a:t>
            </a:r>
            <a:r>
              <a:rPr lang="en-US" altLang="zh-CN" sz="2000" dirty="0"/>
              <a:t>{}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4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18" name="Rectangle 2">
                <a:extLst>
                  <a:ext uri="{FF2B5EF4-FFF2-40B4-BE49-F238E27FC236}">
                    <a16:creationId xmlns:a16="http://schemas.microsoft.com/office/drawing/2014/main" id="{999EF110-1DC7-8937-00F6-697C744C8BAB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Placing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4818" name="Rectangle 2">
                <a:extLst>
                  <a:ext uri="{FF2B5EF4-FFF2-40B4-BE49-F238E27FC236}">
                    <a16:creationId xmlns:a16="http://schemas.microsoft.com/office/drawing/2014/main" id="{999EF110-1DC7-8937-00F6-697C744C8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9" name="Text Box 3">
            <a:extLst>
              <a:ext uri="{FF2B5EF4-FFF2-40B4-BE49-F238E27FC236}">
                <a16:creationId xmlns:a16="http://schemas.microsoft.com/office/drawing/2014/main" id="{F37796D7-9828-3401-529A-6DECCEA1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1447800" cy="114390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j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k = 0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34CC5B52-9FE0-BFD4-63A0-A8D963743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322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k &lt; 100?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BA07EADB-C986-0862-5740-F686FD5E0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j &lt; 20?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0775C96D-DF62-CB14-C4AD-81E640BB0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3434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return j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9F8949D1-7764-3F98-3627-777668DE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14478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j = i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k+1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B8DC9D5A-12DC-2146-E0A9-EC76055AF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29200"/>
            <a:ext cx="14478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j = k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k+2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CBA37C72-A049-2C0A-4437-51990121A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722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000" b="1">
              <a:solidFill>
                <a:srgbClr val="0432FF"/>
              </a:solidFill>
              <a:latin typeface="Courier New" panose="02070309020205020404" pitchFamily="49" charset="0"/>
            </a:endParaRP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5D503470-F5CF-8723-D6C5-31351FA0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1</a:t>
            </a:r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D7D2042C-3535-384E-A7E3-12C4C8F88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41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2</a:t>
            </a:r>
          </a:p>
        </p:txBody>
      </p:sp>
      <p:sp>
        <p:nvSpPr>
          <p:cNvPr id="34828" name="Text Box 12">
            <a:extLst>
              <a:ext uri="{FF2B5EF4-FFF2-40B4-BE49-F238E27FC236}">
                <a16:creationId xmlns:a16="http://schemas.microsoft.com/office/drawing/2014/main" id="{659B4336-2BF3-B373-7C05-F3E96926C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22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3</a:t>
            </a:r>
          </a:p>
        </p:txBody>
      </p:sp>
      <p:sp>
        <p:nvSpPr>
          <p:cNvPr id="34829" name="Text Box 13">
            <a:extLst>
              <a:ext uri="{FF2B5EF4-FFF2-40B4-BE49-F238E27FC236}">
                <a16:creationId xmlns:a16="http://schemas.microsoft.com/office/drawing/2014/main" id="{207D428A-DDED-29DA-0D8A-BE1930410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2672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4</a:t>
            </a:r>
          </a:p>
        </p:txBody>
      </p:sp>
      <p:sp>
        <p:nvSpPr>
          <p:cNvPr id="34830" name="Text Box 14">
            <a:extLst>
              <a:ext uri="{FF2B5EF4-FFF2-40B4-BE49-F238E27FC236}">
                <a16:creationId xmlns:a16="http://schemas.microsoft.com/office/drawing/2014/main" id="{6B0AEC87-1EBE-6D27-7F07-FB52314A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5</a:t>
            </a: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6A1F781B-A9DC-B925-0FA6-00FCEAA95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371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6</a:t>
            </a:r>
          </a:p>
        </p:txBody>
      </p:sp>
      <p:sp>
        <p:nvSpPr>
          <p:cNvPr id="34832" name="Text Box 16">
            <a:extLst>
              <a:ext uri="{FF2B5EF4-FFF2-40B4-BE49-F238E27FC236}">
                <a16:creationId xmlns:a16="http://schemas.microsoft.com/office/drawing/2014/main" id="{A977D692-9BFA-79E8-CE5F-BD8BF2289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7</a:t>
            </a:r>
          </a:p>
        </p:txBody>
      </p:sp>
      <p:cxnSp>
        <p:nvCxnSpPr>
          <p:cNvPr id="34833" name="AutoShape 17">
            <a:extLst>
              <a:ext uri="{FF2B5EF4-FFF2-40B4-BE49-F238E27FC236}">
                <a16:creationId xmlns:a16="http://schemas.microsoft.com/office/drawing/2014/main" id="{26845642-FE29-83D7-B054-4E08DDE76A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3125103"/>
            <a:ext cx="0" cy="5070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4" name="AutoShape 18">
            <a:extLst>
              <a:ext uri="{FF2B5EF4-FFF2-40B4-BE49-F238E27FC236}">
                <a16:creationId xmlns:a16="http://schemas.microsoft.com/office/drawing/2014/main" id="{46202734-1422-734F-0334-C2FF4B5756CE}"/>
              </a:ext>
            </a:extLst>
          </p:cNvPr>
          <p:cNvCxnSpPr>
            <a:cxnSpLocks noChangeShapeType="1"/>
            <a:stCxn id="34820" idx="2"/>
            <a:endCxn id="34821" idx="0"/>
          </p:cNvCxnSpPr>
          <p:nvPr/>
        </p:nvCxnSpPr>
        <p:spPr bwMode="auto">
          <a:xfrm flipH="1">
            <a:off x="1333500" y="4038600"/>
            <a:ext cx="6858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5" name="AutoShape 19">
            <a:extLst>
              <a:ext uri="{FF2B5EF4-FFF2-40B4-BE49-F238E27FC236}">
                <a16:creationId xmlns:a16="http://schemas.microsoft.com/office/drawing/2014/main" id="{611454C3-F217-7AEC-B6B9-B189751D0F5A}"/>
              </a:ext>
            </a:extLst>
          </p:cNvPr>
          <p:cNvCxnSpPr>
            <a:cxnSpLocks noChangeShapeType="1"/>
            <a:stCxn id="34820" idx="2"/>
            <a:endCxn id="34822" idx="0"/>
          </p:cNvCxnSpPr>
          <p:nvPr/>
        </p:nvCxnSpPr>
        <p:spPr bwMode="auto">
          <a:xfrm>
            <a:off x="2019300" y="4038600"/>
            <a:ext cx="15240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6" name="AutoShape 20">
            <a:extLst>
              <a:ext uri="{FF2B5EF4-FFF2-40B4-BE49-F238E27FC236}">
                <a16:creationId xmlns:a16="http://schemas.microsoft.com/office/drawing/2014/main" id="{1476C97B-E59D-57F4-B054-46B68AF6FFE5}"/>
              </a:ext>
            </a:extLst>
          </p:cNvPr>
          <p:cNvCxnSpPr>
            <a:cxnSpLocks noChangeShapeType="1"/>
            <a:stCxn id="34821" idx="2"/>
            <a:endCxn id="34823" idx="0"/>
          </p:cNvCxnSpPr>
          <p:nvPr/>
        </p:nvCxnSpPr>
        <p:spPr bwMode="auto">
          <a:xfrm>
            <a:off x="1333500" y="4749800"/>
            <a:ext cx="0" cy="279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7" name="AutoShape 21">
            <a:extLst>
              <a:ext uri="{FF2B5EF4-FFF2-40B4-BE49-F238E27FC236}">
                <a16:creationId xmlns:a16="http://schemas.microsoft.com/office/drawing/2014/main" id="{CF180F22-BDDB-3D44-FB36-02F34BF781A2}"/>
              </a:ext>
            </a:extLst>
          </p:cNvPr>
          <p:cNvCxnSpPr>
            <a:cxnSpLocks noChangeShapeType="1"/>
            <a:stCxn id="34821" idx="2"/>
            <a:endCxn id="34824" idx="0"/>
          </p:cNvCxnSpPr>
          <p:nvPr/>
        </p:nvCxnSpPr>
        <p:spPr bwMode="auto">
          <a:xfrm>
            <a:off x="1333500" y="4749800"/>
            <a:ext cx="2209800" cy="279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8" name="AutoShape 22">
            <a:extLst>
              <a:ext uri="{FF2B5EF4-FFF2-40B4-BE49-F238E27FC236}">
                <a16:creationId xmlns:a16="http://schemas.microsoft.com/office/drawing/2014/main" id="{AA32F0BA-17AC-3234-066C-C97475E35413}"/>
              </a:ext>
            </a:extLst>
          </p:cNvPr>
          <p:cNvCxnSpPr>
            <a:cxnSpLocks noChangeShapeType="1"/>
            <a:stCxn id="34823" idx="2"/>
            <a:endCxn id="34825" idx="0"/>
          </p:cNvCxnSpPr>
          <p:nvPr/>
        </p:nvCxnSpPr>
        <p:spPr bwMode="auto">
          <a:xfrm>
            <a:off x="1333500" y="5801206"/>
            <a:ext cx="914400" cy="3709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9" name="AutoShape 23">
            <a:extLst>
              <a:ext uri="{FF2B5EF4-FFF2-40B4-BE49-F238E27FC236}">
                <a16:creationId xmlns:a16="http://schemas.microsoft.com/office/drawing/2014/main" id="{59A0251E-E844-1E1C-39C9-498F84923DBF}"/>
              </a:ext>
            </a:extLst>
          </p:cNvPr>
          <p:cNvCxnSpPr>
            <a:cxnSpLocks noChangeShapeType="1"/>
            <a:stCxn id="34824" idx="2"/>
            <a:endCxn id="34825" idx="0"/>
          </p:cNvCxnSpPr>
          <p:nvPr/>
        </p:nvCxnSpPr>
        <p:spPr bwMode="auto">
          <a:xfrm flipH="1">
            <a:off x="2247900" y="5801206"/>
            <a:ext cx="1295400" cy="3709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0" name="AutoShape 24">
            <a:extLst>
              <a:ext uri="{FF2B5EF4-FFF2-40B4-BE49-F238E27FC236}">
                <a16:creationId xmlns:a16="http://schemas.microsoft.com/office/drawing/2014/main" id="{1826031E-3EAE-A6AA-56F3-07A99AC87C39}"/>
              </a:ext>
            </a:extLst>
          </p:cNvPr>
          <p:cNvCxnSpPr>
            <a:cxnSpLocks noChangeShapeType="1"/>
            <a:stCxn id="34825" idx="2"/>
            <a:endCxn id="34820" idx="0"/>
          </p:cNvCxnSpPr>
          <p:nvPr/>
        </p:nvCxnSpPr>
        <p:spPr bwMode="auto">
          <a:xfrm rot="16200000" flipV="1">
            <a:off x="660400" y="4991100"/>
            <a:ext cx="2946400" cy="228600"/>
          </a:xfrm>
          <a:prstGeom prst="curvedConnector5">
            <a:avLst>
              <a:gd name="adj1" fmla="val -7759"/>
              <a:gd name="adj2" fmla="val 911111"/>
              <a:gd name="adj3" fmla="val 10775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1" name="Text Box 25">
            <a:extLst>
              <a:ext uri="{FF2B5EF4-FFF2-40B4-BE49-F238E27FC236}">
                <a16:creationId xmlns:a16="http://schemas.microsoft.com/office/drawing/2014/main" id="{70880C0A-DE4C-FE10-749E-A9602579B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1447800" cy="2631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1: {}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2: {2}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3: {2}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4: {}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5: {7}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6: {7}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7: {2}</a:t>
            </a:r>
          </a:p>
        </p:txBody>
      </p:sp>
      <p:graphicFrame>
        <p:nvGraphicFramePr>
          <p:cNvPr id="529434" name="Group 26">
            <a:extLst>
              <a:ext uri="{FF2B5EF4-FFF2-40B4-BE49-F238E27FC236}">
                <a16:creationId xmlns:a16="http://schemas.microsoft.com/office/drawing/2014/main" id="{663ACFF2-7BB2-3499-6C2E-2E895185F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083418"/>
              </p:ext>
            </p:extLst>
          </p:nvPr>
        </p:nvGraphicFramePr>
        <p:xfrm>
          <a:off x="4343400" y="5027613"/>
          <a:ext cx="2362200" cy="1754188"/>
        </p:xfrm>
        <a:graphic>
          <a:graphicData uri="http://schemas.openxmlformats.org/drawingml/2006/table">
            <a:tbl>
              <a:tblPr/>
              <a:tblGrid>
                <a:gridCol w="900113">
                  <a:extLst>
                    <a:ext uri="{9D8B030D-6E8A-4147-A177-3AD203B41FA5}">
                      <a16:colId xmlns:a16="http://schemas.microsoft.com/office/drawing/2014/main" val="3275214608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2822278470"/>
                    </a:ext>
                  </a:extLst>
                </a:gridCol>
              </a:tblGrid>
              <a:tr h="439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Var.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defsites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[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55720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302986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{1, 5, 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943117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{1,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5, 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649161"/>
                  </a:ext>
                </a:extLst>
              </a:tr>
            </a:tbl>
          </a:graphicData>
        </a:graphic>
      </p:graphicFrame>
      <p:sp>
        <p:nvSpPr>
          <p:cNvPr id="529451" name="Text Box 43">
            <a:extLst>
              <a:ext uri="{FF2B5EF4-FFF2-40B4-BE49-F238E27FC236}">
                <a16:creationId xmlns:a16="http://schemas.microsoft.com/office/drawing/2014/main" id="{9B23B15B-113C-7998-A2F4-4F3F5EF81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28800"/>
            <a:ext cx="2971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Var j: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dirty="0" err="1"/>
              <a:t>defsites</a:t>
            </a:r>
            <a:r>
              <a:rPr lang="en-US" altLang="zh-CN" sz="2000" dirty="0"/>
              <a:t>[j] = {1,5,6}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sp>
        <p:nvSpPr>
          <p:cNvPr id="529452" name="Text Box 44">
            <a:extLst>
              <a:ext uri="{FF2B5EF4-FFF2-40B4-BE49-F238E27FC236}">
                <a16:creationId xmlns:a16="http://schemas.microsoft.com/office/drawing/2014/main" id="{6B95CA9E-7C80-58A5-3072-9FEE23A62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27325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DF[1]</a:t>
            </a:r>
            <a:r>
              <a:rPr lang="zh-CN" altLang="en-US" sz="2000" dirty="0"/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</a:t>
            </a:r>
            <a:r>
              <a:rPr lang="en-US" altLang="zh-CN" sz="2000" dirty="0"/>
              <a:t>{}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sp>
        <p:nvSpPr>
          <p:cNvPr id="529453" name="Text Box 45">
            <a:extLst>
              <a:ext uri="{FF2B5EF4-FFF2-40B4-BE49-F238E27FC236}">
                <a16:creationId xmlns:a16="http://schemas.microsoft.com/office/drawing/2014/main" id="{6CAA6B35-8A1C-E619-455D-EB797674A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108325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DF[5]</a:t>
            </a:r>
            <a:r>
              <a:rPr lang="zh-CN" altLang="en-US" sz="2000" dirty="0"/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</a:t>
            </a:r>
            <a:r>
              <a:rPr lang="en-US" altLang="zh-CN" sz="2000" dirty="0"/>
              <a:t>{7}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sp>
        <p:nvSpPr>
          <p:cNvPr id="529454" name="Text Box 46">
            <a:extLst>
              <a:ext uri="{FF2B5EF4-FFF2-40B4-BE49-F238E27FC236}">
                <a16:creationId xmlns:a16="http://schemas.microsoft.com/office/drawing/2014/main" id="{06EF0D68-1BF5-DDCB-C97A-7905DAA6E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19800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3300"/>
                </a:solidFill>
              </a:rPr>
              <a:t>j= 𝜙(j,</a:t>
            </a:r>
            <a:r>
              <a:rPr lang="zh-CN" altLang="en-US" sz="2000" dirty="0">
                <a:solidFill>
                  <a:srgbClr val="FF3300"/>
                </a:solidFill>
              </a:rPr>
              <a:t> </a:t>
            </a:r>
            <a:r>
              <a:rPr lang="en-US" altLang="zh-CN" sz="2000" dirty="0">
                <a:solidFill>
                  <a:srgbClr val="FF3300"/>
                </a:solidFill>
              </a:rPr>
              <a:t>j)</a:t>
            </a:r>
          </a:p>
        </p:txBody>
      </p:sp>
      <p:sp>
        <p:nvSpPr>
          <p:cNvPr id="2" name="Text Box 45">
            <a:extLst>
              <a:ext uri="{FF2B5EF4-FFF2-40B4-BE49-F238E27FC236}">
                <a16:creationId xmlns:a16="http://schemas.microsoft.com/office/drawing/2014/main" id="{760B4B65-58CD-0A18-AE2C-211BBBE36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89325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DF[6]</a:t>
            </a:r>
            <a:r>
              <a:rPr lang="zh-CN" altLang="en-US" sz="2000" dirty="0"/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</a:t>
            </a:r>
            <a:r>
              <a:rPr lang="en-US" altLang="zh-CN" sz="2000" dirty="0"/>
              <a:t>{7}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sp>
        <p:nvSpPr>
          <p:cNvPr id="3" name="Text Box 45">
            <a:extLst>
              <a:ext uri="{FF2B5EF4-FFF2-40B4-BE49-F238E27FC236}">
                <a16:creationId xmlns:a16="http://schemas.microsoft.com/office/drawing/2014/main" id="{9D69D517-EDFF-1A6C-2211-EB6B27232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70325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DF[7]</a:t>
            </a:r>
            <a:r>
              <a:rPr lang="zh-CN" altLang="en-US" sz="2000" dirty="0"/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</a:t>
            </a:r>
            <a:r>
              <a:rPr lang="en-US" altLang="zh-CN" sz="2000" dirty="0"/>
              <a:t>{2}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  <p:sp>
        <p:nvSpPr>
          <p:cNvPr id="4" name="Text Box 46">
            <a:extLst>
              <a:ext uri="{FF2B5EF4-FFF2-40B4-BE49-F238E27FC236}">
                <a16:creationId xmlns:a16="http://schemas.microsoft.com/office/drawing/2014/main" id="{BD260EE6-1B9E-1C51-6241-2C1C3D780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76600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3300"/>
                </a:solidFill>
              </a:rPr>
              <a:t>j= 𝜙(j,</a:t>
            </a:r>
            <a:r>
              <a:rPr lang="zh-CN" altLang="en-US" sz="2000" dirty="0">
                <a:solidFill>
                  <a:srgbClr val="FF3300"/>
                </a:solidFill>
              </a:rPr>
              <a:t> </a:t>
            </a:r>
            <a:r>
              <a:rPr lang="en-US" altLang="zh-CN" sz="2000" dirty="0">
                <a:solidFill>
                  <a:srgbClr val="FF3300"/>
                </a:solidFill>
              </a:rPr>
              <a:t>j)</a:t>
            </a:r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id="{AACAA8A1-746F-5175-EDDA-CB93E02E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51325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DF[2]</a:t>
            </a:r>
            <a:r>
              <a:rPr lang="zh-CN" altLang="en-US" sz="2000" dirty="0"/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</a:t>
            </a:r>
            <a:r>
              <a:rPr lang="en-US" altLang="zh-CN" sz="2000" dirty="0"/>
              <a:t>{2}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51" grpId="0"/>
      <p:bldP spid="529452" grpId="0"/>
      <p:bldP spid="529453" grpId="0"/>
      <p:bldP spid="529454" grpId="0"/>
      <p:bldP spid="2" grpId="0"/>
      <p:bldP spid="3" grpId="0"/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866" name="Rectangle 2">
                <a:extLst>
                  <a:ext uri="{FF2B5EF4-FFF2-40B4-BE49-F238E27FC236}">
                    <a16:creationId xmlns:a16="http://schemas.microsoft.com/office/drawing/2014/main" id="{2D4417C6-ABED-F6AA-CEE6-6636EB8928E4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Placing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6866" name="Rectangle 2">
                <a:extLst>
                  <a:ext uri="{FF2B5EF4-FFF2-40B4-BE49-F238E27FC236}">
                    <a16:creationId xmlns:a16="http://schemas.microsoft.com/office/drawing/2014/main" id="{2D4417C6-ABED-F6AA-CEE6-6636EB892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7" name="Text Box 3">
            <a:extLst>
              <a:ext uri="{FF2B5EF4-FFF2-40B4-BE49-F238E27FC236}">
                <a16:creationId xmlns:a16="http://schemas.microsoft.com/office/drawing/2014/main" id="{088BD52C-AF32-CF7A-47CE-A084DC02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1447800" cy="114390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j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k 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8" name="Text Box 4">
                <a:extLst>
                  <a:ext uri="{FF2B5EF4-FFF2-40B4-BE49-F238E27FC236}">
                    <a16:creationId xmlns:a16="http://schemas.microsoft.com/office/drawing/2014/main" id="{C07492D3-800D-BFFD-39F2-A026ECCCE9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3276600"/>
                <a:ext cx="1981200" cy="71120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(j, j) </a:t>
                </a:r>
                <a:r>
                  <a:rPr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k &lt; 100?</a:t>
                </a:r>
              </a:p>
            </p:txBody>
          </p:sp>
        </mc:Choice>
        <mc:Fallback>
          <p:sp>
            <p:nvSpPr>
              <p:cNvPr id="36868" name="Text Box 4">
                <a:extLst>
                  <a:ext uri="{FF2B5EF4-FFF2-40B4-BE49-F238E27FC236}">
                    <a16:creationId xmlns:a16="http://schemas.microsoft.com/office/drawing/2014/main" id="{C07492D3-800D-BFFD-39F2-A026ECCCE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276600"/>
                <a:ext cx="1981200" cy="711200"/>
              </a:xfrm>
              <a:prstGeom prst="rect">
                <a:avLst/>
              </a:prstGeom>
              <a:blipFill>
                <a:blip r:embed="rId3"/>
                <a:stretch>
                  <a:fillRect l="-3165" t="-3448" r="-5696" b="-120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9" name="Text Box 5">
            <a:extLst>
              <a:ext uri="{FF2B5EF4-FFF2-40B4-BE49-F238E27FC236}">
                <a16:creationId xmlns:a16="http://schemas.microsoft.com/office/drawing/2014/main" id="{F214573D-DEB3-FC88-66EA-5DA30F91E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656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j &lt; 20?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8988C3D3-B3E1-4247-3420-9DE155D59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165600"/>
            <a:ext cx="1447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</a:rPr>
              <a:t>return j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FA2EDE29-BFE0-A3F6-DCB4-8740A91B9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51400"/>
            <a:ext cx="14478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j = i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k+1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5403CE73-BB6E-FBF9-AFE0-ACCDF3F3A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51400"/>
            <a:ext cx="1447800" cy="7720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j = k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k+2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73" name="Text Box 9">
                <a:extLst>
                  <a:ext uri="{FF2B5EF4-FFF2-40B4-BE49-F238E27FC236}">
                    <a16:creationId xmlns:a16="http://schemas.microsoft.com/office/drawing/2014/main" id="{22194748-A5F1-A6D1-6CD7-BFB290A087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6070600"/>
                <a:ext cx="2057400" cy="40640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(j, j) </a:t>
                </a:r>
              </a:p>
            </p:txBody>
          </p:sp>
        </mc:Choice>
        <mc:Fallback>
          <p:sp>
            <p:nvSpPr>
              <p:cNvPr id="36873" name="Text Box 9">
                <a:extLst>
                  <a:ext uri="{FF2B5EF4-FFF2-40B4-BE49-F238E27FC236}">
                    <a16:creationId xmlns:a16="http://schemas.microsoft.com/office/drawing/2014/main" id="{22194748-A5F1-A6D1-6CD7-BFB290A08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6070600"/>
                <a:ext cx="2057400" cy="406400"/>
              </a:xfrm>
              <a:prstGeom prst="rect">
                <a:avLst/>
              </a:prstGeom>
              <a:blipFill>
                <a:blip r:embed="rId4"/>
                <a:stretch>
                  <a:fillRect l="-2439" t="-5882" r="-1829" b="-2058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4" name="Text Box 10">
            <a:extLst>
              <a:ext uri="{FF2B5EF4-FFF2-40B4-BE49-F238E27FC236}">
                <a16:creationId xmlns:a16="http://schemas.microsoft.com/office/drawing/2014/main" id="{89FE4827-3118-398B-69ED-E7EE544E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1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61477502-2171-B682-41C4-72146E504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2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9355A4CC-BBD0-D317-C01C-E2AA49A2D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56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3</a:t>
            </a:r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id="{580F55D5-73E1-7834-E22C-CC3EC68A2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656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4</a:t>
            </a:r>
          </a:p>
        </p:txBody>
      </p:sp>
      <p:sp>
        <p:nvSpPr>
          <p:cNvPr id="36878" name="Text Box 14">
            <a:extLst>
              <a:ext uri="{FF2B5EF4-FFF2-40B4-BE49-F238E27FC236}">
                <a16:creationId xmlns:a16="http://schemas.microsoft.com/office/drawing/2014/main" id="{2BE474E5-3487-57C1-FFA5-25BC7576A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51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5</a:t>
            </a:r>
          </a:p>
        </p:txBody>
      </p:sp>
      <p:sp>
        <p:nvSpPr>
          <p:cNvPr id="36879" name="Text Box 15">
            <a:extLst>
              <a:ext uri="{FF2B5EF4-FFF2-40B4-BE49-F238E27FC236}">
                <a16:creationId xmlns:a16="http://schemas.microsoft.com/office/drawing/2014/main" id="{CA22333D-E2AC-D472-B766-FF8407891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276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6</a:t>
            </a:r>
          </a:p>
        </p:txBody>
      </p:sp>
      <p:sp>
        <p:nvSpPr>
          <p:cNvPr id="36880" name="Text Box 16">
            <a:extLst>
              <a:ext uri="{FF2B5EF4-FFF2-40B4-BE49-F238E27FC236}">
                <a16:creationId xmlns:a16="http://schemas.microsoft.com/office/drawing/2014/main" id="{6F338872-4CD2-4ECB-E272-7D1251772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94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7</a:t>
            </a:r>
          </a:p>
        </p:txBody>
      </p:sp>
      <p:cxnSp>
        <p:nvCxnSpPr>
          <p:cNvPr id="36881" name="AutoShape 17">
            <a:extLst>
              <a:ext uri="{FF2B5EF4-FFF2-40B4-BE49-F238E27FC236}">
                <a16:creationId xmlns:a16="http://schemas.microsoft.com/office/drawing/2014/main" id="{FEB0062D-4355-90AC-8367-B5B9CD3AC95D}"/>
              </a:ext>
            </a:extLst>
          </p:cNvPr>
          <p:cNvCxnSpPr>
            <a:cxnSpLocks noChangeShapeType="1"/>
            <a:stCxn id="36867" idx="2"/>
            <a:endCxn id="36868" idx="0"/>
          </p:cNvCxnSpPr>
          <p:nvPr/>
        </p:nvCxnSpPr>
        <p:spPr bwMode="auto">
          <a:xfrm flipH="1">
            <a:off x="1981200" y="2972703"/>
            <a:ext cx="38100" cy="3038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AutoShape 18">
            <a:extLst>
              <a:ext uri="{FF2B5EF4-FFF2-40B4-BE49-F238E27FC236}">
                <a16:creationId xmlns:a16="http://schemas.microsoft.com/office/drawing/2014/main" id="{181F5D2C-DB90-F9CB-03D0-1F0F351946F9}"/>
              </a:ext>
            </a:extLst>
          </p:cNvPr>
          <p:cNvCxnSpPr>
            <a:cxnSpLocks noChangeShapeType="1"/>
            <a:stCxn id="36868" idx="2"/>
            <a:endCxn id="36869" idx="0"/>
          </p:cNvCxnSpPr>
          <p:nvPr/>
        </p:nvCxnSpPr>
        <p:spPr bwMode="auto">
          <a:xfrm flipH="1">
            <a:off x="1333500" y="3987800"/>
            <a:ext cx="647700" cy="177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AutoShape 19">
            <a:extLst>
              <a:ext uri="{FF2B5EF4-FFF2-40B4-BE49-F238E27FC236}">
                <a16:creationId xmlns:a16="http://schemas.microsoft.com/office/drawing/2014/main" id="{87AF5D6D-C6E2-72AC-5330-819E0722E683}"/>
              </a:ext>
            </a:extLst>
          </p:cNvPr>
          <p:cNvCxnSpPr>
            <a:cxnSpLocks noChangeShapeType="1"/>
            <a:stCxn id="36868" idx="2"/>
            <a:endCxn id="36870" idx="0"/>
          </p:cNvCxnSpPr>
          <p:nvPr/>
        </p:nvCxnSpPr>
        <p:spPr bwMode="auto">
          <a:xfrm>
            <a:off x="1981200" y="3987800"/>
            <a:ext cx="1562100" cy="177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4" name="AutoShape 20">
            <a:extLst>
              <a:ext uri="{FF2B5EF4-FFF2-40B4-BE49-F238E27FC236}">
                <a16:creationId xmlns:a16="http://schemas.microsoft.com/office/drawing/2014/main" id="{27EDFDA9-C65D-BAC5-1B13-AA9E36494A65}"/>
              </a:ext>
            </a:extLst>
          </p:cNvPr>
          <p:cNvCxnSpPr>
            <a:cxnSpLocks noChangeShapeType="1"/>
            <a:stCxn id="36869" idx="2"/>
            <a:endCxn id="36871" idx="0"/>
          </p:cNvCxnSpPr>
          <p:nvPr/>
        </p:nvCxnSpPr>
        <p:spPr bwMode="auto">
          <a:xfrm>
            <a:off x="1333500" y="4572000"/>
            <a:ext cx="0" cy="279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AutoShape 21">
            <a:extLst>
              <a:ext uri="{FF2B5EF4-FFF2-40B4-BE49-F238E27FC236}">
                <a16:creationId xmlns:a16="http://schemas.microsoft.com/office/drawing/2014/main" id="{3EA8F444-B308-ED39-DD55-D0BDBF5A3707}"/>
              </a:ext>
            </a:extLst>
          </p:cNvPr>
          <p:cNvCxnSpPr>
            <a:cxnSpLocks noChangeShapeType="1"/>
            <a:stCxn id="36869" idx="2"/>
            <a:endCxn id="36872" idx="0"/>
          </p:cNvCxnSpPr>
          <p:nvPr/>
        </p:nvCxnSpPr>
        <p:spPr bwMode="auto">
          <a:xfrm>
            <a:off x="1333500" y="4572000"/>
            <a:ext cx="2209800" cy="279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6" name="AutoShape 22">
            <a:extLst>
              <a:ext uri="{FF2B5EF4-FFF2-40B4-BE49-F238E27FC236}">
                <a16:creationId xmlns:a16="http://schemas.microsoft.com/office/drawing/2014/main" id="{EB8F616A-DC83-83E9-B2E5-93B872F907CD}"/>
              </a:ext>
            </a:extLst>
          </p:cNvPr>
          <p:cNvCxnSpPr>
            <a:cxnSpLocks noChangeShapeType="1"/>
            <a:stCxn id="36871" idx="2"/>
            <a:endCxn id="36873" idx="0"/>
          </p:cNvCxnSpPr>
          <p:nvPr/>
        </p:nvCxnSpPr>
        <p:spPr bwMode="auto">
          <a:xfrm>
            <a:off x="1333500" y="5623406"/>
            <a:ext cx="1219200" cy="4471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7" name="AutoShape 23">
            <a:extLst>
              <a:ext uri="{FF2B5EF4-FFF2-40B4-BE49-F238E27FC236}">
                <a16:creationId xmlns:a16="http://schemas.microsoft.com/office/drawing/2014/main" id="{35138C0B-64FC-E838-C135-A44B2F94BDFF}"/>
              </a:ext>
            </a:extLst>
          </p:cNvPr>
          <p:cNvCxnSpPr>
            <a:cxnSpLocks noChangeShapeType="1"/>
            <a:stCxn id="36872" idx="2"/>
            <a:endCxn id="36873" idx="0"/>
          </p:cNvCxnSpPr>
          <p:nvPr/>
        </p:nvCxnSpPr>
        <p:spPr bwMode="auto">
          <a:xfrm flipH="1">
            <a:off x="2552700" y="5623406"/>
            <a:ext cx="990600" cy="4471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8" name="AutoShape 24">
            <a:extLst>
              <a:ext uri="{FF2B5EF4-FFF2-40B4-BE49-F238E27FC236}">
                <a16:creationId xmlns:a16="http://schemas.microsoft.com/office/drawing/2014/main" id="{63215C79-57DF-F3DA-BF39-AC16E5537BDD}"/>
              </a:ext>
            </a:extLst>
          </p:cNvPr>
          <p:cNvCxnSpPr>
            <a:cxnSpLocks noChangeShapeType="1"/>
            <a:stCxn id="36873" idx="2"/>
            <a:endCxn id="36868" idx="0"/>
          </p:cNvCxnSpPr>
          <p:nvPr/>
        </p:nvCxnSpPr>
        <p:spPr bwMode="auto">
          <a:xfrm rot="16200000" flipV="1">
            <a:off x="666750" y="4591050"/>
            <a:ext cx="3200400" cy="571500"/>
          </a:xfrm>
          <a:prstGeom prst="curvedConnector5">
            <a:avLst>
              <a:gd name="adj1" fmla="val -7144"/>
              <a:gd name="adj2" fmla="val 406944"/>
              <a:gd name="adj3" fmla="val 10411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9" name="Text Box 25">
            <a:extLst>
              <a:ext uri="{FF2B5EF4-FFF2-40B4-BE49-F238E27FC236}">
                <a16:creationId xmlns:a16="http://schemas.microsoft.com/office/drawing/2014/main" id="{F99EAA7D-6DC8-4A5B-7F4C-3D3A09045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1447800" cy="2631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1: {}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2: {2}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3: {2}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4: {}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5: {7}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6: {7}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7: {2}</a:t>
            </a:r>
          </a:p>
        </p:txBody>
      </p:sp>
      <p:graphicFrame>
        <p:nvGraphicFramePr>
          <p:cNvPr id="531482" name="Group 26">
            <a:extLst>
              <a:ext uri="{FF2B5EF4-FFF2-40B4-BE49-F238E27FC236}">
                <a16:creationId xmlns:a16="http://schemas.microsoft.com/office/drawing/2014/main" id="{FA7DE5B6-3DE2-CF4A-50C8-A4BEBB822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302618"/>
              </p:ext>
            </p:extLst>
          </p:nvPr>
        </p:nvGraphicFramePr>
        <p:xfrm>
          <a:off x="4343400" y="5027613"/>
          <a:ext cx="2362200" cy="1754188"/>
        </p:xfrm>
        <a:graphic>
          <a:graphicData uri="http://schemas.openxmlformats.org/drawingml/2006/table">
            <a:tbl>
              <a:tblPr/>
              <a:tblGrid>
                <a:gridCol w="900113">
                  <a:extLst>
                    <a:ext uri="{9D8B030D-6E8A-4147-A177-3AD203B41FA5}">
                      <a16:colId xmlns:a16="http://schemas.microsoft.com/office/drawing/2014/main" val="2204095612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1310354652"/>
                    </a:ext>
                  </a:extLst>
                </a:gridCol>
              </a:tblGrid>
              <a:tr h="439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Var.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defsites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[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712699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470799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{1, 5, 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040990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{1,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5, 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20006"/>
                  </a:ext>
                </a:extLst>
              </a:tr>
            </a:tbl>
          </a:graphicData>
        </a:graphic>
      </p:graphicFrame>
      <p:sp>
        <p:nvSpPr>
          <p:cNvPr id="36907" name="Text Box 43">
            <a:extLst>
              <a:ext uri="{FF2B5EF4-FFF2-40B4-BE49-F238E27FC236}">
                <a16:creationId xmlns:a16="http://schemas.microsoft.com/office/drawing/2014/main" id="{9AE2659A-30CA-1346-A01E-497CF4DD7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28800"/>
            <a:ext cx="2971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Var k: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Leave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you.</a:t>
            </a:r>
            <a:endParaRPr lang="en-US" altLang="zh-CN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890" name="Rectangle 2">
                <a:extLst>
                  <a:ext uri="{FF2B5EF4-FFF2-40B4-BE49-F238E27FC236}">
                    <a16:creationId xmlns:a16="http://schemas.microsoft.com/office/drawing/2014/main" id="{9D022A65-3FF7-48B1-2988-F34EB2F6B839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Placing </a:t>
                </a:r>
                <a14:m>
                  <m:oMath xmlns:m="http://schemas.openxmlformats.org/officeDocument/2006/math"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44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Result</a:t>
                </a:r>
              </a:p>
            </p:txBody>
          </p:sp>
        </mc:Choice>
        <mc:Fallback>
          <p:sp>
            <p:nvSpPr>
              <p:cNvPr id="37890" name="Rectangle 2">
                <a:extLst>
                  <a:ext uri="{FF2B5EF4-FFF2-40B4-BE49-F238E27FC236}">
                    <a16:creationId xmlns:a16="http://schemas.microsoft.com/office/drawing/2014/main" id="{9D022A65-3FF7-48B1-2988-F34EB2F6B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89" b="-19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1" name="Text Box 3">
            <a:extLst>
              <a:ext uri="{FF2B5EF4-FFF2-40B4-BE49-F238E27FC236}">
                <a16:creationId xmlns:a16="http://schemas.microsoft.com/office/drawing/2014/main" id="{78981C1A-83F1-88F2-0810-5AAD39C59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1447800" cy="105157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i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2" name="Text Box 4">
                <a:extLst>
                  <a:ext uri="{FF2B5EF4-FFF2-40B4-BE49-F238E27FC236}">
                    <a16:creationId xmlns:a16="http://schemas.microsoft.com/office/drawing/2014/main" id="{2772D816-817F-E781-DD9F-1AD3EBC776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3200400"/>
                <a:ext cx="1981200" cy="105157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(j, j) 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k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(k, k)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k &lt; 100?</a:t>
                </a:r>
              </a:p>
            </p:txBody>
          </p:sp>
        </mc:Choice>
        <mc:Fallback>
          <p:sp>
            <p:nvSpPr>
              <p:cNvPr id="37892" name="Text Box 4">
                <a:extLst>
                  <a:ext uri="{FF2B5EF4-FFF2-40B4-BE49-F238E27FC236}">
                    <a16:creationId xmlns:a16="http://schemas.microsoft.com/office/drawing/2014/main" id="{2772D816-817F-E781-DD9F-1AD3EBC77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200400"/>
                <a:ext cx="1981200" cy="1051570"/>
              </a:xfrm>
              <a:prstGeom prst="rect">
                <a:avLst/>
              </a:prstGeom>
              <a:blipFill>
                <a:blip r:embed="rId3"/>
                <a:stretch>
                  <a:fillRect l="-2532" t="-1176" b="-70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3" name="Text Box 5">
            <a:extLst>
              <a:ext uri="{FF2B5EF4-FFF2-40B4-BE49-F238E27FC236}">
                <a16:creationId xmlns:a16="http://schemas.microsoft.com/office/drawing/2014/main" id="{C76D54EF-CB6E-2509-C277-FEBA80371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19600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j &lt; 20?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BB89E30D-AF01-D53C-5FDE-57292ECBB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return j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D0F1C555-8BC3-226F-7596-70F7F8E2A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80749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i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k+1</a:t>
            </a: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237AC23E-CF3C-1224-1F96-01339049D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k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k+2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7" name="Text Box 9">
                <a:extLst>
                  <a:ext uri="{FF2B5EF4-FFF2-40B4-BE49-F238E27FC236}">
                    <a16:creationId xmlns:a16="http://schemas.microsoft.com/office/drawing/2014/main" id="{9AC1B65C-DB13-6450-C1D5-C62C17369D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(j, j)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k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(k, k)</a:t>
                </a:r>
                <a:r>
                  <a:rPr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 </a:t>
                </a:r>
              </a:p>
            </p:txBody>
          </p:sp>
        </mc:Choice>
        <mc:Fallback>
          <p:sp>
            <p:nvSpPr>
              <p:cNvPr id="37897" name="Text Box 9">
                <a:extLst>
                  <a:ext uri="{FF2B5EF4-FFF2-40B4-BE49-F238E27FC236}">
                    <a16:creationId xmlns:a16="http://schemas.microsoft.com/office/drawing/2014/main" id="{9AC1B65C-DB13-6450-C1D5-C62C17369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blipFill>
                <a:blip r:embed="rId4"/>
                <a:stretch>
                  <a:fillRect l="-1829" t="-3448" b="-120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8" name="Text Box 10">
            <a:extLst>
              <a:ext uri="{FF2B5EF4-FFF2-40B4-BE49-F238E27FC236}">
                <a16:creationId xmlns:a16="http://schemas.microsoft.com/office/drawing/2014/main" id="{0597F9CE-6609-FCAD-6CCF-51E612EB9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1</a:t>
            </a: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22A16BAE-9CED-6210-B589-D505417BA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2</a:t>
            </a: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1F495D5C-7D42-AB0D-3891-EA70294E7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3</a:t>
            </a:r>
          </a:p>
        </p:txBody>
      </p:sp>
      <p:sp>
        <p:nvSpPr>
          <p:cNvPr id="37901" name="Text Box 13">
            <a:extLst>
              <a:ext uri="{FF2B5EF4-FFF2-40B4-BE49-F238E27FC236}">
                <a16:creationId xmlns:a16="http://schemas.microsoft.com/office/drawing/2014/main" id="{F3C577B2-3534-7AF8-0E40-B0B5756D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6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4</a:t>
            </a:r>
          </a:p>
        </p:txBody>
      </p:sp>
      <p:sp>
        <p:nvSpPr>
          <p:cNvPr id="37902" name="Text Box 14">
            <a:extLst>
              <a:ext uri="{FF2B5EF4-FFF2-40B4-BE49-F238E27FC236}">
                <a16:creationId xmlns:a16="http://schemas.microsoft.com/office/drawing/2014/main" id="{2A852458-8D71-6300-789B-7223BC4E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51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5</a:t>
            </a:r>
          </a:p>
        </p:txBody>
      </p:sp>
      <p:sp>
        <p:nvSpPr>
          <p:cNvPr id="37903" name="Text Box 15">
            <a:extLst>
              <a:ext uri="{FF2B5EF4-FFF2-40B4-BE49-F238E27FC236}">
                <a16:creationId xmlns:a16="http://schemas.microsoft.com/office/drawing/2014/main" id="{88185750-B03D-E119-0ED1-3C67D49A1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2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6</a:t>
            </a:r>
          </a:p>
        </p:txBody>
      </p:sp>
      <p:sp>
        <p:nvSpPr>
          <p:cNvPr id="37904" name="Text Box 16">
            <a:extLst>
              <a:ext uri="{FF2B5EF4-FFF2-40B4-BE49-F238E27FC236}">
                <a16:creationId xmlns:a16="http://schemas.microsoft.com/office/drawing/2014/main" id="{D5102EEA-A395-4667-FBFA-C081164E3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94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7</a:t>
            </a:r>
          </a:p>
        </p:txBody>
      </p:sp>
      <p:cxnSp>
        <p:nvCxnSpPr>
          <p:cNvPr id="37905" name="AutoShape 17">
            <a:extLst>
              <a:ext uri="{FF2B5EF4-FFF2-40B4-BE49-F238E27FC236}">
                <a16:creationId xmlns:a16="http://schemas.microsoft.com/office/drawing/2014/main" id="{467779EF-6957-597B-1D24-7A9133D4C72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19300" y="2880370"/>
            <a:ext cx="38100" cy="320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AutoShape 18">
            <a:extLst>
              <a:ext uri="{FF2B5EF4-FFF2-40B4-BE49-F238E27FC236}">
                <a16:creationId xmlns:a16="http://schemas.microsoft.com/office/drawing/2014/main" id="{8106044C-686E-FB3A-A442-04B25D0878A6}"/>
              </a:ext>
            </a:extLst>
          </p:cNvPr>
          <p:cNvCxnSpPr>
            <a:cxnSpLocks noChangeShapeType="1"/>
            <a:stCxn id="37892" idx="2"/>
            <a:endCxn id="37893" idx="0"/>
          </p:cNvCxnSpPr>
          <p:nvPr/>
        </p:nvCxnSpPr>
        <p:spPr bwMode="auto">
          <a:xfrm flipH="1">
            <a:off x="1333500" y="4251970"/>
            <a:ext cx="647700" cy="1676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AutoShape 19">
            <a:extLst>
              <a:ext uri="{FF2B5EF4-FFF2-40B4-BE49-F238E27FC236}">
                <a16:creationId xmlns:a16="http://schemas.microsoft.com/office/drawing/2014/main" id="{D7657CBF-D972-1F1B-8BBE-BDD362682DE8}"/>
              </a:ext>
            </a:extLst>
          </p:cNvPr>
          <p:cNvCxnSpPr>
            <a:cxnSpLocks noChangeShapeType="1"/>
            <a:stCxn id="37892" idx="2"/>
            <a:endCxn id="37894" idx="0"/>
          </p:cNvCxnSpPr>
          <p:nvPr/>
        </p:nvCxnSpPr>
        <p:spPr bwMode="auto">
          <a:xfrm>
            <a:off x="1981200" y="4251970"/>
            <a:ext cx="1562100" cy="2485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AutoShape 20">
            <a:extLst>
              <a:ext uri="{FF2B5EF4-FFF2-40B4-BE49-F238E27FC236}">
                <a16:creationId xmlns:a16="http://schemas.microsoft.com/office/drawing/2014/main" id="{2195C811-FDCC-25EC-B793-D850A3FFBF27}"/>
              </a:ext>
            </a:extLst>
          </p:cNvPr>
          <p:cNvCxnSpPr>
            <a:cxnSpLocks noChangeShapeType="1"/>
            <a:stCxn id="37893" idx="2"/>
            <a:endCxn id="37895" idx="0"/>
          </p:cNvCxnSpPr>
          <p:nvPr/>
        </p:nvCxnSpPr>
        <p:spPr bwMode="auto">
          <a:xfrm>
            <a:off x="1333500" y="4795837"/>
            <a:ext cx="0" cy="284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AutoShape 21">
            <a:extLst>
              <a:ext uri="{FF2B5EF4-FFF2-40B4-BE49-F238E27FC236}">
                <a16:creationId xmlns:a16="http://schemas.microsoft.com/office/drawing/2014/main" id="{B2476D80-8CA9-490E-9C9E-832C0C12140C}"/>
              </a:ext>
            </a:extLst>
          </p:cNvPr>
          <p:cNvCxnSpPr>
            <a:cxnSpLocks noChangeShapeType="1"/>
            <a:stCxn id="37893" idx="2"/>
            <a:endCxn id="37896" idx="0"/>
          </p:cNvCxnSpPr>
          <p:nvPr/>
        </p:nvCxnSpPr>
        <p:spPr bwMode="auto">
          <a:xfrm>
            <a:off x="1333500" y="4795837"/>
            <a:ext cx="2209800" cy="2063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AutoShape 22">
            <a:extLst>
              <a:ext uri="{FF2B5EF4-FFF2-40B4-BE49-F238E27FC236}">
                <a16:creationId xmlns:a16="http://schemas.microsoft.com/office/drawing/2014/main" id="{F24D6F76-179B-B913-6D9C-4DB207B4C475}"/>
              </a:ext>
            </a:extLst>
          </p:cNvPr>
          <p:cNvCxnSpPr>
            <a:cxnSpLocks noChangeShapeType="1"/>
            <a:stCxn id="37895" idx="2"/>
            <a:endCxn id="37897" idx="0"/>
          </p:cNvCxnSpPr>
          <p:nvPr/>
        </p:nvCxnSpPr>
        <p:spPr bwMode="auto">
          <a:xfrm>
            <a:off x="1333500" y="5791200"/>
            <a:ext cx="1219200" cy="127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1" name="AutoShape 23">
            <a:extLst>
              <a:ext uri="{FF2B5EF4-FFF2-40B4-BE49-F238E27FC236}">
                <a16:creationId xmlns:a16="http://schemas.microsoft.com/office/drawing/2014/main" id="{2CD6ADA4-EAAC-BB7E-498A-FBE01734A651}"/>
              </a:ext>
            </a:extLst>
          </p:cNvPr>
          <p:cNvCxnSpPr>
            <a:cxnSpLocks noChangeShapeType="1"/>
            <a:stCxn id="37896" idx="2"/>
            <a:endCxn id="37897" idx="0"/>
          </p:cNvCxnSpPr>
          <p:nvPr/>
        </p:nvCxnSpPr>
        <p:spPr bwMode="auto">
          <a:xfrm flipH="1">
            <a:off x="2552700" y="5712664"/>
            <a:ext cx="9906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2" name="AutoShape 24">
            <a:extLst>
              <a:ext uri="{FF2B5EF4-FFF2-40B4-BE49-F238E27FC236}">
                <a16:creationId xmlns:a16="http://schemas.microsoft.com/office/drawing/2014/main" id="{80596E97-324B-056F-6496-0BAA84F1B21F}"/>
              </a:ext>
            </a:extLst>
          </p:cNvPr>
          <p:cNvCxnSpPr>
            <a:cxnSpLocks noChangeShapeType="1"/>
            <a:stCxn id="37897" idx="2"/>
            <a:endCxn id="37892" idx="0"/>
          </p:cNvCxnSpPr>
          <p:nvPr/>
        </p:nvCxnSpPr>
        <p:spPr bwMode="auto">
          <a:xfrm rot="5400000" flipH="1">
            <a:off x="552824" y="4628776"/>
            <a:ext cx="3428251" cy="571500"/>
          </a:xfrm>
          <a:prstGeom prst="curvedConnector5">
            <a:avLst>
              <a:gd name="adj1" fmla="val -4476"/>
              <a:gd name="adj2" fmla="val 416346"/>
              <a:gd name="adj3" fmla="val 10666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3" name="Text Box 25">
            <a:extLst>
              <a:ext uri="{FF2B5EF4-FFF2-40B4-BE49-F238E27FC236}">
                <a16:creationId xmlns:a16="http://schemas.microsoft.com/office/drawing/2014/main" id="{CBCB685B-3599-DF63-AD9D-BD0D708D7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1447800" cy="2631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1: {}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2: {2}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3: {2}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4: {}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5: {7}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6: {7}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7: {2}</a:t>
            </a:r>
          </a:p>
        </p:txBody>
      </p:sp>
      <p:graphicFrame>
        <p:nvGraphicFramePr>
          <p:cNvPr id="532506" name="Group 26">
            <a:extLst>
              <a:ext uri="{FF2B5EF4-FFF2-40B4-BE49-F238E27FC236}">
                <a16:creationId xmlns:a16="http://schemas.microsoft.com/office/drawing/2014/main" id="{D8F41570-0876-A654-30C8-55B0C80B0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12123"/>
              </p:ext>
            </p:extLst>
          </p:nvPr>
        </p:nvGraphicFramePr>
        <p:xfrm>
          <a:off x="4343400" y="5027613"/>
          <a:ext cx="2362200" cy="1754188"/>
        </p:xfrm>
        <a:graphic>
          <a:graphicData uri="http://schemas.openxmlformats.org/drawingml/2006/table">
            <a:tbl>
              <a:tblPr/>
              <a:tblGrid>
                <a:gridCol w="900113">
                  <a:extLst>
                    <a:ext uri="{9D8B030D-6E8A-4147-A177-3AD203B41FA5}">
                      <a16:colId xmlns:a16="http://schemas.microsoft.com/office/drawing/2014/main" val="2076481223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3652865346"/>
                    </a:ext>
                  </a:extLst>
                </a:gridCol>
              </a:tblGrid>
              <a:tr h="439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Var.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defsites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[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40676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22083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{1, 5, 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770060"/>
                  </a:ext>
                </a:extLst>
              </a:tr>
              <a:tr h="438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{1,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5, 6}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8661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63635E2-46EC-377D-6E0A-F6422CAE0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SSA History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F0A06FC-2615-00D3-0A99-705B114C0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/>
              <a:t>Optimization is IR-dependent: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/>
              <a:t>We</a:t>
            </a:r>
            <a:r>
              <a:rPr lang="en-US" altLang="zh-CN" sz="2000" dirty="0">
                <a:latin typeface="Arial" panose="020B0604020202020204" pitchFamily="34" charset="0"/>
              </a:rPr>
              <a:t>’</a:t>
            </a:r>
            <a:r>
              <a:rPr lang="en-US" altLang="zh-CN" sz="2000" dirty="0"/>
              <a:t>ve discussed optimizations on the AST, TAC, or CFG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/>
              <a:t>Key problem: is there a best IR suitable</a:t>
            </a:r>
            <a:r>
              <a:rPr lang="zh-CN" altLang="en-US" sz="2400" dirty="0"/>
              <a:t> </a:t>
            </a:r>
            <a:r>
              <a:rPr lang="en-US" altLang="zh-CN" sz="2400" dirty="0"/>
              <a:t>for program</a:t>
            </a:r>
            <a:r>
              <a:rPr lang="zh-CN" altLang="en-US" sz="2400" dirty="0"/>
              <a:t> </a:t>
            </a:r>
            <a:r>
              <a:rPr lang="en-US" altLang="zh-CN" sz="2400" dirty="0"/>
              <a:t>analysis/optimization?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/>
              <a:t>If</a:t>
            </a:r>
            <a:r>
              <a:rPr lang="zh-CN" altLang="en-US" sz="2000" dirty="0"/>
              <a:t> </a:t>
            </a:r>
            <a:r>
              <a:rPr lang="en-US" altLang="zh-CN" sz="2000" dirty="0"/>
              <a:t>yes,</a:t>
            </a:r>
            <a:r>
              <a:rPr lang="zh-CN" altLang="en-US" sz="2000" dirty="0"/>
              <a:t> </a:t>
            </a:r>
            <a:r>
              <a:rPr lang="en-US" altLang="zh-CN" sz="2000" dirty="0"/>
              <a:t>what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/>
              <a:t>In late 1980</a:t>
            </a:r>
            <a:r>
              <a:rPr lang="en-US" altLang="zh-CN" sz="2400" dirty="0">
                <a:latin typeface="Arial" panose="020B0604020202020204" pitchFamily="34" charset="0"/>
              </a:rPr>
              <a:t>’</a:t>
            </a:r>
            <a:r>
              <a:rPr lang="en-US" altLang="zh-CN" sz="2400" dirty="0"/>
              <a:t>, researchers at IBM Watson research center developed a new IR: SSA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/>
              <a:t>with many nice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/>
              <a:t>great for optimizations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/>
              <a:t>Later, SSA is used in many optimizing compilers: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/>
              <a:t>GCC, MS VC, </a:t>
            </a:r>
            <a:r>
              <a:rPr lang="en-US" altLang="zh-CN" sz="2000" dirty="0" err="1"/>
              <a:t>Jikes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MLton</a:t>
            </a:r>
            <a:r>
              <a:rPr lang="en-US" altLang="zh-CN" sz="2000" dirty="0"/>
              <a:t>, LLVM, hotspot, </a:t>
            </a:r>
            <a:r>
              <a:rPr lang="en-US" altLang="zh-CN" sz="2000" dirty="0">
                <a:latin typeface="Arial" panose="020B0604020202020204" pitchFamily="34" charset="0"/>
              </a:rPr>
              <a:t>…</a:t>
            </a:r>
            <a:endParaRPr lang="en-US" altLang="zh-CN" sz="20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/>
              <a:t>Nowadays, SSA becomes the de-factor standard IR for optimizing compilers for imperative languages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0B021DA-CA57-A91D-F6E5-CF32331C7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Renaming variables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7EC76EA-88EF-76DF-F90B-E48650229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Walk the dominator tree, renaming variable as you go</a:t>
            </a:r>
          </a:p>
          <a:p>
            <a:pPr eaLnBrk="1" hangingPunct="1"/>
            <a:r>
              <a:rPr lang="en-US" altLang="zh-CN"/>
              <a:t>Replace each variable use with most recent renamed definition</a:t>
            </a:r>
          </a:p>
          <a:p>
            <a:pPr lvl="1" eaLnBrk="1" hangingPunct="1"/>
            <a:r>
              <a:rPr lang="en-US" altLang="zh-CN"/>
              <a:t>easy for a basic block</a:t>
            </a:r>
          </a:p>
          <a:p>
            <a:pPr lvl="1" eaLnBrk="1" hangingPunct="1"/>
            <a:r>
              <a:rPr lang="en-US" altLang="zh-CN"/>
              <a:t>for branches, use the most recent definition above the dominator tree nodes</a:t>
            </a:r>
          </a:p>
          <a:p>
            <a:pPr lvl="2" eaLnBrk="1" hangingPunct="1"/>
            <a:r>
              <a:rPr lang="en-US" altLang="zh-CN"/>
              <a:t>that is, a pre-order tree walk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66CA98-BF8D-EDAE-E4B5-1EB32C22F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Rename Variables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15828ABF-3175-84EB-D151-AEA1DE4A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1447800" cy="105157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i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 k =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k &lt; 100?</a:t>
                </a:r>
              </a:p>
            </p:txBody>
          </p:sp>
        </mc:Choice>
        <mc:Fallback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blipFill>
                <a:blip r:embed="rId2"/>
                <a:stretch>
                  <a:fillRect l="-2532" t="-1250" r="-15823" b="-7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Text Box 5">
            <a:extLst>
              <a:ext uri="{FF2B5EF4-FFF2-40B4-BE49-F238E27FC236}">
                <a16:creationId xmlns:a16="http://schemas.microsoft.com/office/drawing/2014/main" id="{56F8462A-D3BD-39F4-A6E1-98184156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j &lt; 20?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DF20D5F1-6578-3A3B-D4E1-994F23DC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return j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86B3006F-E00F-EA97-8C84-AD5254F9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i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+ 1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63441CA4-5BE6-B317-4235-C3360BA1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k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k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 </a:t>
                </a:r>
              </a:p>
            </p:txBody>
          </p:sp>
        </mc:Choice>
        <mc:Fallback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blipFill>
                <a:blip r:embed="rId3"/>
                <a:stretch>
                  <a:fillRect l="-1829" t="-3448" r="-4878" b="-120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6" name="Text Box 10">
            <a:extLst>
              <a:ext uri="{FF2B5EF4-FFF2-40B4-BE49-F238E27FC236}">
                <a16:creationId xmlns:a16="http://schemas.microsoft.com/office/drawing/2014/main" id="{0ADC5698-094D-5209-EB53-C8F2645F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1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3EE1D636-8740-7527-0AF1-D283DD6A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2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177B67D5-0914-FEF1-9311-CD3B8D666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3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F56CBED5-C735-7FB4-3802-792F2746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57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4</a:t>
            </a: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E7E9DFCD-692B-D1C2-FA6E-0A512000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51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5</a:t>
            </a:r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A082CCDA-0841-8C7D-5EB5-7C9BAC537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2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6</a:t>
            </a: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211FE5BD-5246-6B7F-52E5-FD042D152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94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7</a:t>
            </a:r>
          </a:p>
        </p:txBody>
      </p:sp>
      <p:cxnSp>
        <p:nvCxnSpPr>
          <p:cNvPr id="39953" name="AutoShape 17">
            <a:extLst>
              <a:ext uri="{FF2B5EF4-FFF2-40B4-BE49-F238E27FC236}">
                <a16:creationId xmlns:a16="http://schemas.microsoft.com/office/drawing/2014/main" id="{87F5C973-E977-CEF4-FDF5-5D37DCC4F8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19300" y="2880370"/>
            <a:ext cx="38100" cy="320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18">
            <a:extLst>
              <a:ext uri="{FF2B5EF4-FFF2-40B4-BE49-F238E27FC236}">
                <a16:creationId xmlns:a16="http://schemas.microsoft.com/office/drawing/2014/main" id="{8B7226F9-7538-5381-AF71-69A852C8611A}"/>
              </a:ext>
            </a:extLst>
          </p:cNvPr>
          <p:cNvCxnSpPr>
            <a:cxnSpLocks noChangeShapeType="1"/>
            <a:stCxn id="39940" idx="2"/>
            <a:endCxn id="39941" idx="0"/>
          </p:cNvCxnSpPr>
          <p:nvPr/>
        </p:nvCxnSpPr>
        <p:spPr bwMode="auto">
          <a:xfrm flipH="1">
            <a:off x="1333500" y="4187850"/>
            <a:ext cx="6477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AutoShape 19">
            <a:extLst>
              <a:ext uri="{FF2B5EF4-FFF2-40B4-BE49-F238E27FC236}">
                <a16:creationId xmlns:a16="http://schemas.microsoft.com/office/drawing/2014/main" id="{D2D1DB0C-951D-86CD-E88D-00519D88257A}"/>
              </a:ext>
            </a:extLst>
          </p:cNvPr>
          <p:cNvCxnSpPr>
            <a:cxnSpLocks noChangeShapeType="1"/>
            <a:stCxn id="39940" idx="2"/>
            <a:endCxn id="39942" idx="0"/>
          </p:cNvCxnSpPr>
          <p:nvPr/>
        </p:nvCxnSpPr>
        <p:spPr bwMode="auto">
          <a:xfrm>
            <a:off x="1981200" y="4187850"/>
            <a:ext cx="15621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20">
            <a:extLst>
              <a:ext uri="{FF2B5EF4-FFF2-40B4-BE49-F238E27FC236}">
                <a16:creationId xmlns:a16="http://schemas.microsoft.com/office/drawing/2014/main" id="{EA07BC3B-5E9B-4BA6-669C-D9ED61EEEE0E}"/>
              </a:ext>
            </a:extLst>
          </p:cNvPr>
          <p:cNvCxnSpPr>
            <a:cxnSpLocks noChangeShapeType="1"/>
            <a:stCxn id="39941" idx="2"/>
            <a:endCxn id="39943" idx="0"/>
          </p:cNvCxnSpPr>
          <p:nvPr/>
        </p:nvCxnSpPr>
        <p:spPr bwMode="auto">
          <a:xfrm>
            <a:off x="1333500" y="4876800"/>
            <a:ext cx="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21">
            <a:extLst>
              <a:ext uri="{FF2B5EF4-FFF2-40B4-BE49-F238E27FC236}">
                <a16:creationId xmlns:a16="http://schemas.microsoft.com/office/drawing/2014/main" id="{F48B4686-6619-0EF8-26BF-4572844AD4A3}"/>
              </a:ext>
            </a:extLst>
          </p:cNvPr>
          <p:cNvCxnSpPr>
            <a:cxnSpLocks noChangeShapeType="1"/>
            <a:stCxn id="39941" idx="2"/>
            <a:endCxn id="39944" idx="0"/>
          </p:cNvCxnSpPr>
          <p:nvPr/>
        </p:nvCxnSpPr>
        <p:spPr bwMode="auto">
          <a:xfrm>
            <a:off x="1333500" y="4876800"/>
            <a:ext cx="220980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2">
            <a:extLst>
              <a:ext uri="{FF2B5EF4-FFF2-40B4-BE49-F238E27FC236}">
                <a16:creationId xmlns:a16="http://schemas.microsoft.com/office/drawing/2014/main" id="{0B121BBC-17F1-0A46-44B7-18524627AA00}"/>
              </a:ext>
            </a:extLst>
          </p:cNvPr>
          <p:cNvCxnSpPr>
            <a:cxnSpLocks noChangeShapeType="1"/>
            <a:stCxn id="39943" idx="2"/>
            <a:endCxn id="39945" idx="0"/>
          </p:cNvCxnSpPr>
          <p:nvPr/>
        </p:nvCxnSpPr>
        <p:spPr bwMode="auto">
          <a:xfrm>
            <a:off x="1333500" y="5712664"/>
            <a:ext cx="12192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AutoShape 23">
            <a:extLst>
              <a:ext uri="{FF2B5EF4-FFF2-40B4-BE49-F238E27FC236}">
                <a16:creationId xmlns:a16="http://schemas.microsoft.com/office/drawing/2014/main" id="{2EE98CE9-85E2-F7BC-48E8-8431D093EC86}"/>
              </a:ext>
            </a:extLst>
          </p:cNvPr>
          <p:cNvCxnSpPr>
            <a:cxnSpLocks noChangeShapeType="1"/>
            <a:stCxn id="39944" idx="2"/>
            <a:endCxn id="39945" idx="0"/>
          </p:cNvCxnSpPr>
          <p:nvPr/>
        </p:nvCxnSpPr>
        <p:spPr bwMode="auto">
          <a:xfrm flipH="1">
            <a:off x="2552700" y="5712664"/>
            <a:ext cx="9906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AutoShape 24">
            <a:extLst>
              <a:ext uri="{FF2B5EF4-FFF2-40B4-BE49-F238E27FC236}">
                <a16:creationId xmlns:a16="http://schemas.microsoft.com/office/drawing/2014/main" id="{FC46E44B-3568-0B7D-7BA7-E4CFCA2D5290}"/>
              </a:ext>
            </a:extLst>
          </p:cNvPr>
          <p:cNvCxnSpPr>
            <a:cxnSpLocks noChangeShapeType="1"/>
            <a:stCxn id="39945" idx="2"/>
            <a:endCxn id="39940" idx="0"/>
          </p:cNvCxnSpPr>
          <p:nvPr/>
        </p:nvCxnSpPr>
        <p:spPr bwMode="auto">
          <a:xfrm rot="5400000" flipH="1">
            <a:off x="552824" y="4628776"/>
            <a:ext cx="3428251" cy="571500"/>
          </a:xfrm>
          <a:prstGeom prst="curvedConnector5">
            <a:avLst>
              <a:gd name="adj1" fmla="val -4110"/>
              <a:gd name="adj2" fmla="val 418538"/>
              <a:gd name="adj3" fmla="val 10666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1" name="Text Box 25">
            <a:extLst>
              <a:ext uri="{FF2B5EF4-FFF2-40B4-BE49-F238E27FC236}">
                <a16:creationId xmlns:a16="http://schemas.microsoft.com/office/drawing/2014/main" id="{159F1F03-3361-7B31-E135-B030E863F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0540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Walk the dominator tree (in pre-order).</a:t>
            </a:r>
            <a:endParaRPr lang="en-US" altLang="zh-CN" sz="2000">
              <a:solidFill>
                <a:schemeClr val="tx2"/>
              </a:solidFill>
            </a:endParaRPr>
          </a:p>
        </p:txBody>
      </p:sp>
      <p:sp>
        <p:nvSpPr>
          <p:cNvPr id="39962" name="Oval 28">
            <a:extLst>
              <a:ext uri="{FF2B5EF4-FFF2-40B4-BE49-F238E27FC236}">
                <a16:creationId xmlns:a16="http://schemas.microsoft.com/office/drawing/2014/main" id="{8D75BC5E-B817-C933-B033-CD24CD5B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81200"/>
            <a:ext cx="6858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39963" name="Oval 29">
            <a:extLst>
              <a:ext uri="{FF2B5EF4-FFF2-40B4-BE49-F238E27FC236}">
                <a16:creationId xmlns:a16="http://schemas.microsoft.com/office/drawing/2014/main" id="{74FDC415-A50E-98A0-01DD-55CC59DB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43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39964" name="Oval 30">
            <a:extLst>
              <a:ext uri="{FF2B5EF4-FFF2-40B4-BE49-F238E27FC236}">
                <a16:creationId xmlns:a16="http://schemas.microsoft.com/office/drawing/2014/main" id="{5C5C7AD5-EE0D-BE98-E745-D4D7513DD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429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39965" name="Oval 31">
            <a:extLst>
              <a:ext uri="{FF2B5EF4-FFF2-40B4-BE49-F238E27FC236}">
                <a16:creationId xmlns:a16="http://schemas.microsoft.com/office/drawing/2014/main" id="{0EB78B1A-3FE2-9630-BB70-42065E98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29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39966" name="Oval 32">
            <a:extLst>
              <a:ext uri="{FF2B5EF4-FFF2-40B4-BE49-F238E27FC236}">
                <a16:creationId xmlns:a16="http://schemas.microsoft.com/office/drawing/2014/main" id="{EE7DB248-9956-BA40-CB8D-E56F6430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39967" name="Oval 33">
            <a:extLst>
              <a:ext uri="{FF2B5EF4-FFF2-40B4-BE49-F238E27FC236}">
                <a16:creationId xmlns:a16="http://schemas.microsoft.com/office/drawing/2014/main" id="{30D877A2-81C1-4E61-A294-710440E9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6</a:t>
            </a:r>
          </a:p>
        </p:txBody>
      </p:sp>
      <p:sp>
        <p:nvSpPr>
          <p:cNvPr id="39968" name="Oval 34">
            <a:extLst>
              <a:ext uri="{FF2B5EF4-FFF2-40B4-BE49-F238E27FC236}">
                <a16:creationId xmlns:a16="http://schemas.microsoft.com/office/drawing/2014/main" id="{3F0434AB-1C64-D56D-4D75-BE4DA4D0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7</a:t>
            </a:r>
          </a:p>
        </p:txBody>
      </p:sp>
      <p:cxnSp>
        <p:nvCxnSpPr>
          <p:cNvPr id="39969" name="AutoShape 35">
            <a:extLst>
              <a:ext uri="{FF2B5EF4-FFF2-40B4-BE49-F238E27FC236}">
                <a16:creationId xmlns:a16="http://schemas.microsoft.com/office/drawing/2014/main" id="{A41ACB13-C544-151C-D014-E3396AB4F4A0}"/>
              </a:ext>
            </a:extLst>
          </p:cNvPr>
          <p:cNvCxnSpPr>
            <a:cxnSpLocks noChangeShapeType="1"/>
            <a:stCxn id="39962" idx="4"/>
            <a:endCxn id="39963" idx="0"/>
          </p:cNvCxnSpPr>
          <p:nvPr/>
        </p:nvCxnSpPr>
        <p:spPr bwMode="auto">
          <a:xfrm>
            <a:off x="6362700" y="2438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0" name="AutoShape 36">
            <a:extLst>
              <a:ext uri="{FF2B5EF4-FFF2-40B4-BE49-F238E27FC236}">
                <a16:creationId xmlns:a16="http://schemas.microsoft.com/office/drawing/2014/main" id="{254060C5-8A2B-8532-4092-C0627ACA7AEA}"/>
              </a:ext>
            </a:extLst>
          </p:cNvPr>
          <p:cNvCxnSpPr>
            <a:cxnSpLocks noChangeShapeType="1"/>
            <a:stCxn id="39963" idx="4"/>
            <a:endCxn id="39964" idx="0"/>
          </p:cNvCxnSpPr>
          <p:nvPr/>
        </p:nvCxnSpPr>
        <p:spPr bwMode="auto">
          <a:xfrm flipH="1">
            <a:off x="5676900" y="3200400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1" name="AutoShape 37">
            <a:extLst>
              <a:ext uri="{FF2B5EF4-FFF2-40B4-BE49-F238E27FC236}">
                <a16:creationId xmlns:a16="http://schemas.microsoft.com/office/drawing/2014/main" id="{AE2EEAD3-4867-84E3-7E09-AE60B61B4DE3}"/>
              </a:ext>
            </a:extLst>
          </p:cNvPr>
          <p:cNvCxnSpPr>
            <a:cxnSpLocks noChangeShapeType="1"/>
            <a:stCxn id="39963" idx="4"/>
            <a:endCxn id="39965" idx="0"/>
          </p:cNvCxnSpPr>
          <p:nvPr/>
        </p:nvCxnSpPr>
        <p:spPr bwMode="auto">
          <a:xfrm>
            <a:off x="6362700" y="320040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2" name="AutoShape 38">
            <a:extLst>
              <a:ext uri="{FF2B5EF4-FFF2-40B4-BE49-F238E27FC236}">
                <a16:creationId xmlns:a16="http://schemas.microsoft.com/office/drawing/2014/main" id="{94686EE0-7E7F-DC3D-42E4-0740DF0724F7}"/>
              </a:ext>
            </a:extLst>
          </p:cNvPr>
          <p:cNvCxnSpPr>
            <a:cxnSpLocks noChangeShapeType="1"/>
            <a:stCxn id="39964" idx="4"/>
            <a:endCxn id="39966" idx="0"/>
          </p:cNvCxnSpPr>
          <p:nvPr/>
        </p:nvCxnSpPr>
        <p:spPr bwMode="auto">
          <a:xfrm>
            <a:off x="5676900" y="3886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3" name="AutoShape 39">
            <a:extLst>
              <a:ext uri="{FF2B5EF4-FFF2-40B4-BE49-F238E27FC236}">
                <a16:creationId xmlns:a16="http://schemas.microsoft.com/office/drawing/2014/main" id="{F64E9C74-EC17-2921-4B58-E51D6D367F21}"/>
              </a:ext>
            </a:extLst>
          </p:cNvPr>
          <p:cNvCxnSpPr>
            <a:cxnSpLocks noChangeShapeType="1"/>
            <a:stCxn id="39964" idx="4"/>
            <a:endCxn id="39967" idx="0"/>
          </p:cNvCxnSpPr>
          <p:nvPr/>
        </p:nvCxnSpPr>
        <p:spPr bwMode="auto">
          <a:xfrm>
            <a:off x="5676900" y="388620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4" name="AutoShape 40">
            <a:extLst>
              <a:ext uri="{FF2B5EF4-FFF2-40B4-BE49-F238E27FC236}">
                <a16:creationId xmlns:a16="http://schemas.microsoft.com/office/drawing/2014/main" id="{E2CD0605-DD62-BD76-3375-DC3FA797CECF}"/>
              </a:ext>
            </a:extLst>
          </p:cNvPr>
          <p:cNvCxnSpPr>
            <a:cxnSpLocks noChangeShapeType="1"/>
            <a:stCxn id="39964" idx="4"/>
            <a:endCxn id="39968" idx="0"/>
          </p:cNvCxnSpPr>
          <p:nvPr/>
        </p:nvCxnSpPr>
        <p:spPr bwMode="auto">
          <a:xfrm>
            <a:off x="5676900" y="3886200"/>
            <a:ext cx="182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545" name="Text Box 41">
            <a:extLst>
              <a:ext uri="{FF2B5EF4-FFF2-40B4-BE49-F238E27FC236}">
                <a16:creationId xmlns:a16="http://schemas.microsoft.com/office/drawing/2014/main" id="{2B358167-5B85-0CC9-5BF5-1F3B6DC27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6" name="Text Box 42">
            <a:extLst>
              <a:ext uri="{FF2B5EF4-FFF2-40B4-BE49-F238E27FC236}">
                <a16:creationId xmlns:a16="http://schemas.microsoft.com/office/drawing/2014/main" id="{36DBF034-6CB0-7063-5998-C8E58DA7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7" name="Text Box 43">
            <a:extLst>
              <a:ext uri="{FF2B5EF4-FFF2-40B4-BE49-F238E27FC236}">
                <a16:creationId xmlns:a16="http://schemas.microsoft.com/office/drawing/2014/main" id="{11847B6C-05B1-537D-146A-01E8E8367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90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8" name="Text Box 44">
            <a:extLst>
              <a:ext uri="{FF2B5EF4-FFF2-40B4-BE49-F238E27FC236}">
                <a16:creationId xmlns:a16="http://schemas.microsoft.com/office/drawing/2014/main" id="{C5BDDCAA-8D0B-1168-92C5-CF84BC4D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52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9" name="Text Box 45">
            <a:extLst>
              <a:ext uri="{FF2B5EF4-FFF2-40B4-BE49-F238E27FC236}">
                <a16:creationId xmlns:a16="http://schemas.microsoft.com/office/drawing/2014/main" id="{8C798AC0-3822-AE62-2DD7-F018E993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5814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45" grpId="0"/>
      <p:bldP spid="533546" grpId="0"/>
      <p:bldP spid="533547" grpId="0"/>
      <p:bldP spid="533548" grpId="0"/>
      <p:bldP spid="53354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66CA98-BF8D-EDAE-E4B5-1EB32C22F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Rename Variables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15828ABF-3175-84EB-D151-AEA1DE4A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1447800" cy="105157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i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 k =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k &lt; 100?</a:t>
                </a:r>
              </a:p>
            </p:txBody>
          </p:sp>
        </mc:Choice>
        <mc:Fallback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blipFill>
                <a:blip r:embed="rId2"/>
                <a:stretch>
                  <a:fillRect l="-2532" t="-1250" r="-15823" b="-7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Text Box 5">
            <a:extLst>
              <a:ext uri="{FF2B5EF4-FFF2-40B4-BE49-F238E27FC236}">
                <a16:creationId xmlns:a16="http://schemas.microsoft.com/office/drawing/2014/main" id="{56F8462A-D3BD-39F4-A6E1-98184156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j &lt; 20?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DF20D5F1-6578-3A3B-D4E1-994F23DC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return j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86B3006F-E00F-EA97-8C84-AD5254F9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i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+ 1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63441CA4-5BE6-B317-4235-C3360BA1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k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k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 </a:t>
                </a:r>
              </a:p>
            </p:txBody>
          </p:sp>
        </mc:Choice>
        <mc:Fallback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blipFill>
                <a:blip r:embed="rId3"/>
                <a:stretch>
                  <a:fillRect l="-1829" t="-3448" r="-4878" b="-120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6" name="Text Box 10">
            <a:extLst>
              <a:ext uri="{FF2B5EF4-FFF2-40B4-BE49-F238E27FC236}">
                <a16:creationId xmlns:a16="http://schemas.microsoft.com/office/drawing/2014/main" id="{0ADC5698-094D-5209-EB53-C8F2645F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1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3EE1D636-8740-7527-0AF1-D283DD6A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2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177B67D5-0914-FEF1-9311-CD3B8D666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3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F56CBED5-C735-7FB4-3802-792F2746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57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4</a:t>
            </a: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E7E9DFCD-692B-D1C2-FA6E-0A512000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51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5</a:t>
            </a:r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A082CCDA-0841-8C7D-5EB5-7C9BAC537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2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6</a:t>
            </a: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211FE5BD-5246-6B7F-52E5-FD042D152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94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7</a:t>
            </a:r>
          </a:p>
        </p:txBody>
      </p:sp>
      <p:cxnSp>
        <p:nvCxnSpPr>
          <p:cNvPr id="39953" name="AutoShape 17">
            <a:extLst>
              <a:ext uri="{FF2B5EF4-FFF2-40B4-BE49-F238E27FC236}">
                <a16:creationId xmlns:a16="http://schemas.microsoft.com/office/drawing/2014/main" id="{87F5C973-E977-CEF4-FDF5-5D37DCC4F8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19300" y="2880370"/>
            <a:ext cx="38100" cy="320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18">
            <a:extLst>
              <a:ext uri="{FF2B5EF4-FFF2-40B4-BE49-F238E27FC236}">
                <a16:creationId xmlns:a16="http://schemas.microsoft.com/office/drawing/2014/main" id="{8B7226F9-7538-5381-AF71-69A852C8611A}"/>
              </a:ext>
            </a:extLst>
          </p:cNvPr>
          <p:cNvCxnSpPr>
            <a:cxnSpLocks noChangeShapeType="1"/>
            <a:stCxn id="39940" idx="2"/>
            <a:endCxn id="39941" idx="0"/>
          </p:cNvCxnSpPr>
          <p:nvPr/>
        </p:nvCxnSpPr>
        <p:spPr bwMode="auto">
          <a:xfrm flipH="1">
            <a:off x="1333500" y="4187850"/>
            <a:ext cx="6477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AutoShape 19">
            <a:extLst>
              <a:ext uri="{FF2B5EF4-FFF2-40B4-BE49-F238E27FC236}">
                <a16:creationId xmlns:a16="http://schemas.microsoft.com/office/drawing/2014/main" id="{D2D1DB0C-951D-86CD-E88D-00519D88257A}"/>
              </a:ext>
            </a:extLst>
          </p:cNvPr>
          <p:cNvCxnSpPr>
            <a:cxnSpLocks noChangeShapeType="1"/>
            <a:stCxn id="39940" idx="2"/>
            <a:endCxn id="39942" idx="0"/>
          </p:cNvCxnSpPr>
          <p:nvPr/>
        </p:nvCxnSpPr>
        <p:spPr bwMode="auto">
          <a:xfrm>
            <a:off x="1981200" y="4187850"/>
            <a:ext cx="15621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20">
            <a:extLst>
              <a:ext uri="{FF2B5EF4-FFF2-40B4-BE49-F238E27FC236}">
                <a16:creationId xmlns:a16="http://schemas.microsoft.com/office/drawing/2014/main" id="{EA07BC3B-5E9B-4BA6-669C-D9ED61EEEE0E}"/>
              </a:ext>
            </a:extLst>
          </p:cNvPr>
          <p:cNvCxnSpPr>
            <a:cxnSpLocks noChangeShapeType="1"/>
            <a:stCxn id="39941" idx="2"/>
            <a:endCxn id="39943" idx="0"/>
          </p:cNvCxnSpPr>
          <p:nvPr/>
        </p:nvCxnSpPr>
        <p:spPr bwMode="auto">
          <a:xfrm>
            <a:off x="1333500" y="4876800"/>
            <a:ext cx="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21">
            <a:extLst>
              <a:ext uri="{FF2B5EF4-FFF2-40B4-BE49-F238E27FC236}">
                <a16:creationId xmlns:a16="http://schemas.microsoft.com/office/drawing/2014/main" id="{F48B4686-6619-0EF8-26BF-4572844AD4A3}"/>
              </a:ext>
            </a:extLst>
          </p:cNvPr>
          <p:cNvCxnSpPr>
            <a:cxnSpLocks noChangeShapeType="1"/>
            <a:stCxn id="39941" idx="2"/>
            <a:endCxn id="39944" idx="0"/>
          </p:cNvCxnSpPr>
          <p:nvPr/>
        </p:nvCxnSpPr>
        <p:spPr bwMode="auto">
          <a:xfrm>
            <a:off x="1333500" y="4876800"/>
            <a:ext cx="220980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2">
            <a:extLst>
              <a:ext uri="{FF2B5EF4-FFF2-40B4-BE49-F238E27FC236}">
                <a16:creationId xmlns:a16="http://schemas.microsoft.com/office/drawing/2014/main" id="{0B121BBC-17F1-0A46-44B7-18524627AA00}"/>
              </a:ext>
            </a:extLst>
          </p:cNvPr>
          <p:cNvCxnSpPr>
            <a:cxnSpLocks noChangeShapeType="1"/>
            <a:stCxn id="39943" idx="2"/>
            <a:endCxn id="39945" idx="0"/>
          </p:cNvCxnSpPr>
          <p:nvPr/>
        </p:nvCxnSpPr>
        <p:spPr bwMode="auto">
          <a:xfrm>
            <a:off x="1333500" y="5712664"/>
            <a:ext cx="12192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AutoShape 23">
            <a:extLst>
              <a:ext uri="{FF2B5EF4-FFF2-40B4-BE49-F238E27FC236}">
                <a16:creationId xmlns:a16="http://schemas.microsoft.com/office/drawing/2014/main" id="{2EE98CE9-85E2-F7BC-48E8-8431D093EC86}"/>
              </a:ext>
            </a:extLst>
          </p:cNvPr>
          <p:cNvCxnSpPr>
            <a:cxnSpLocks noChangeShapeType="1"/>
            <a:stCxn id="39944" idx="2"/>
            <a:endCxn id="39945" idx="0"/>
          </p:cNvCxnSpPr>
          <p:nvPr/>
        </p:nvCxnSpPr>
        <p:spPr bwMode="auto">
          <a:xfrm flipH="1">
            <a:off x="2552700" y="5712664"/>
            <a:ext cx="9906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AutoShape 24">
            <a:extLst>
              <a:ext uri="{FF2B5EF4-FFF2-40B4-BE49-F238E27FC236}">
                <a16:creationId xmlns:a16="http://schemas.microsoft.com/office/drawing/2014/main" id="{FC46E44B-3568-0B7D-7BA7-E4CFCA2D5290}"/>
              </a:ext>
            </a:extLst>
          </p:cNvPr>
          <p:cNvCxnSpPr>
            <a:cxnSpLocks noChangeShapeType="1"/>
            <a:stCxn id="39945" idx="2"/>
            <a:endCxn id="39940" idx="0"/>
          </p:cNvCxnSpPr>
          <p:nvPr/>
        </p:nvCxnSpPr>
        <p:spPr bwMode="auto">
          <a:xfrm rot="5400000" flipH="1">
            <a:off x="552824" y="4628776"/>
            <a:ext cx="3428251" cy="571500"/>
          </a:xfrm>
          <a:prstGeom prst="curvedConnector5">
            <a:avLst>
              <a:gd name="adj1" fmla="val -4110"/>
              <a:gd name="adj2" fmla="val 418538"/>
              <a:gd name="adj3" fmla="val 10666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1" name="Text Box 25">
            <a:extLst>
              <a:ext uri="{FF2B5EF4-FFF2-40B4-BE49-F238E27FC236}">
                <a16:creationId xmlns:a16="http://schemas.microsoft.com/office/drawing/2014/main" id="{159F1F03-3361-7B31-E135-B030E863F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0540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Walk the dominator tree (in pre-order).</a:t>
            </a:r>
            <a:endParaRPr lang="en-US" altLang="zh-CN" sz="2000">
              <a:solidFill>
                <a:schemeClr val="tx2"/>
              </a:solidFill>
            </a:endParaRPr>
          </a:p>
        </p:txBody>
      </p:sp>
      <p:sp>
        <p:nvSpPr>
          <p:cNvPr id="39962" name="Oval 28">
            <a:extLst>
              <a:ext uri="{FF2B5EF4-FFF2-40B4-BE49-F238E27FC236}">
                <a16:creationId xmlns:a16="http://schemas.microsoft.com/office/drawing/2014/main" id="{8D75BC5E-B817-C933-B033-CD24CD5B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81200"/>
            <a:ext cx="6858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39963" name="Oval 29">
            <a:extLst>
              <a:ext uri="{FF2B5EF4-FFF2-40B4-BE49-F238E27FC236}">
                <a16:creationId xmlns:a16="http://schemas.microsoft.com/office/drawing/2014/main" id="{74FDC415-A50E-98A0-01DD-55CC59DB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432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39964" name="Oval 30">
            <a:extLst>
              <a:ext uri="{FF2B5EF4-FFF2-40B4-BE49-F238E27FC236}">
                <a16:creationId xmlns:a16="http://schemas.microsoft.com/office/drawing/2014/main" id="{5C5C7AD5-EE0D-BE98-E745-D4D7513DD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429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39965" name="Oval 31">
            <a:extLst>
              <a:ext uri="{FF2B5EF4-FFF2-40B4-BE49-F238E27FC236}">
                <a16:creationId xmlns:a16="http://schemas.microsoft.com/office/drawing/2014/main" id="{0EB78B1A-3FE2-9630-BB70-42065E98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29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39966" name="Oval 32">
            <a:extLst>
              <a:ext uri="{FF2B5EF4-FFF2-40B4-BE49-F238E27FC236}">
                <a16:creationId xmlns:a16="http://schemas.microsoft.com/office/drawing/2014/main" id="{EE7DB248-9956-BA40-CB8D-E56F6430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39967" name="Oval 33">
            <a:extLst>
              <a:ext uri="{FF2B5EF4-FFF2-40B4-BE49-F238E27FC236}">
                <a16:creationId xmlns:a16="http://schemas.microsoft.com/office/drawing/2014/main" id="{30D877A2-81C1-4E61-A294-710440E9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6</a:t>
            </a:r>
          </a:p>
        </p:txBody>
      </p:sp>
      <p:sp>
        <p:nvSpPr>
          <p:cNvPr id="39968" name="Oval 34">
            <a:extLst>
              <a:ext uri="{FF2B5EF4-FFF2-40B4-BE49-F238E27FC236}">
                <a16:creationId xmlns:a16="http://schemas.microsoft.com/office/drawing/2014/main" id="{3F0434AB-1C64-D56D-4D75-BE4DA4D0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7</a:t>
            </a:r>
          </a:p>
        </p:txBody>
      </p:sp>
      <p:cxnSp>
        <p:nvCxnSpPr>
          <p:cNvPr id="39969" name="AutoShape 35">
            <a:extLst>
              <a:ext uri="{FF2B5EF4-FFF2-40B4-BE49-F238E27FC236}">
                <a16:creationId xmlns:a16="http://schemas.microsoft.com/office/drawing/2014/main" id="{A41ACB13-C544-151C-D014-E3396AB4F4A0}"/>
              </a:ext>
            </a:extLst>
          </p:cNvPr>
          <p:cNvCxnSpPr>
            <a:cxnSpLocks noChangeShapeType="1"/>
            <a:stCxn id="39962" idx="4"/>
            <a:endCxn id="39963" idx="0"/>
          </p:cNvCxnSpPr>
          <p:nvPr/>
        </p:nvCxnSpPr>
        <p:spPr bwMode="auto">
          <a:xfrm>
            <a:off x="6362700" y="2438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0" name="AutoShape 36">
            <a:extLst>
              <a:ext uri="{FF2B5EF4-FFF2-40B4-BE49-F238E27FC236}">
                <a16:creationId xmlns:a16="http://schemas.microsoft.com/office/drawing/2014/main" id="{254060C5-8A2B-8532-4092-C0627ACA7AEA}"/>
              </a:ext>
            </a:extLst>
          </p:cNvPr>
          <p:cNvCxnSpPr>
            <a:cxnSpLocks noChangeShapeType="1"/>
            <a:stCxn id="39963" idx="4"/>
            <a:endCxn id="39964" idx="0"/>
          </p:cNvCxnSpPr>
          <p:nvPr/>
        </p:nvCxnSpPr>
        <p:spPr bwMode="auto">
          <a:xfrm flipH="1">
            <a:off x="5676900" y="3200400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1" name="AutoShape 37">
            <a:extLst>
              <a:ext uri="{FF2B5EF4-FFF2-40B4-BE49-F238E27FC236}">
                <a16:creationId xmlns:a16="http://schemas.microsoft.com/office/drawing/2014/main" id="{AE2EEAD3-4867-84E3-7E09-AE60B61B4DE3}"/>
              </a:ext>
            </a:extLst>
          </p:cNvPr>
          <p:cNvCxnSpPr>
            <a:cxnSpLocks noChangeShapeType="1"/>
            <a:stCxn id="39963" idx="4"/>
            <a:endCxn id="39965" idx="0"/>
          </p:cNvCxnSpPr>
          <p:nvPr/>
        </p:nvCxnSpPr>
        <p:spPr bwMode="auto">
          <a:xfrm>
            <a:off x="6362700" y="320040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2" name="AutoShape 38">
            <a:extLst>
              <a:ext uri="{FF2B5EF4-FFF2-40B4-BE49-F238E27FC236}">
                <a16:creationId xmlns:a16="http://schemas.microsoft.com/office/drawing/2014/main" id="{94686EE0-7E7F-DC3D-42E4-0740DF0724F7}"/>
              </a:ext>
            </a:extLst>
          </p:cNvPr>
          <p:cNvCxnSpPr>
            <a:cxnSpLocks noChangeShapeType="1"/>
            <a:stCxn id="39964" idx="4"/>
            <a:endCxn id="39966" idx="0"/>
          </p:cNvCxnSpPr>
          <p:nvPr/>
        </p:nvCxnSpPr>
        <p:spPr bwMode="auto">
          <a:xfrm>
            <a:off x="5676900" y="3886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3" name="AutoShape 39">
            <a:extLst>
              <a:ext uri="{FF2B5EF4-FFF2-40B4-BE49-F238E27FC236}">
                <a16:creationId xmlns:a16="http://schemas.microsoft.com/office/drawing/2014/main" id="{F64E9C74-EC17-2921-4B58-E51D6D367F21}"/>
              </a:ext>
            </a:extLst>
          </p:cNvPr>
          <p:cNvCxnSpPr>
            <a:cxnSpLocks noChangeShapeType="1"/>
            <a:stCxn id="39964" idx="4"/>
            <a:endCxn id="39967" idx="0"/>
          </p:cNvCxnSpPr>
          <p:nvPr/>
        </p:nvCxnSpPr>
        <p:spPr bwMode="auto">
          <a:xfrm>
            <a:off x="5676900" y="388620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4" name="AutoShape 40">
            <a:extLst>
              <a:ext uri="{FF2B5EF4-FFF2-40B4-BE49-F238E27FC236}">
                <a16:creationId xmlns:a16="http://schemas.microsoft.com/office/drawing/2014/main" id="{E2CD0605-DD62-BD76-3375-DC3FA797CECF}"/>
              </a:ext>
            </a:extLst>
          </p:cNvPr>
          <p:cNvCxnSpPr>
            <a:cxnSpLocks noChangeShapeType="1"/>
            <a:stCxn id="39964" idx="4"/>
            <a:endCxn id="39968" idx="0"/>
          </p:cNvCxnSpPr>
          <p:nvPr/>
        </p:nvCxnSpPr>
        <p:spPr bwMode="auto">
          <a:xfrm>
            <a:off x="5676900" y="3886200"/>
            <a:ext cx="182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545" name="Text Box 41">
            <a:extLst>
              <a:ext uri="{FF2B5EF4-FFF2-40B4-BE49-F238E27FC236}">
                <a16:creationId xmlns:a16="http://schemas.microsoft.com/office/drawing/2014/main" id="{2B358167-5B85-0CC9-5BF5-1F3B6DC27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6" name="Text Box 42">
            <a:extLst>
              <a:ext uri="{FF2B5EF4-FFF2-40B4-BE49-F238E27FC236}">
                <a16:creationId xmlns:a16="http://schemas.microsoft.com/office/drawing/2014/main" id="{36DBF034-6CB0-7063-5998-C8E58DA7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7" name="Text Box 43">
            <a:extLst>
              <a:ext uri="{FF2B5EF4-FFF2-40B4-BE49-F238E27FC236}">
                <a16:creationId xmlns:a16="http://schemas.microsoft.com/office/drawing/2014/main" id="{11847B6C-05B1-537D-146A-01E8E8367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90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8" name="Text Box 44">
            <a:extLst>
              <a:ext uri="{FF2B5EF4-FFF2-40B4-BE49-F238E27FC236}">
                <a16:creationId xmlns:a16="http://schemas.microsoft.com/office/drawing/2014/main" id="{C5BDDCAA-8D0B-1168-92C5-CF84BC4D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52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9" name="Text Box 45">
            <a:extLst>
              <a:ext uri="{FF2B5EF4-FFF2-40B4-BE49-F238E27FC236}">
                <a16:creationId xmlns:a16="http://schemas.microsoft.com/office/drawing/2014/main" id="{8C798AC0-3822-AE62-2DD7-F018E993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5814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2" name="Text Box 46">
            <a:extLst>
              <a:ext uri="{FF2B5EF4-FFF2-40B4-BE49-F238E27FC236}">
                <a16:creationId xmlns:a16="http://schemas.microsoft.com/office/drawing/2014/main" id="{CDD52933-9E31-DD62-9762-4363FCD9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210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3" name="Text Box 46">
            <a:extLst>
              <a:ext uri="{FF2B5EF4-FFF2-40B4-BE49-F238E27FC236}">
                <a16:creationId xmlns:a16="http://schemas.microsoft.com/office/drawing/2014/main" id="{A2AB536D-4550-B349-A6B7-33579002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81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EA9CE75E-60EA-35E5-B7A9-1514FCC1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30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22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45" grpId="0"/>
      <p:bldP spid="533546" grpId="0"/>
      <p:bldP spid="533547" grpId="0"/>
      <p:bldP spid="533548" grpId="0"/>
      <p:bldP spid="533549" grpId="0"/>
      <p:bldP spid="2" grpId="0"/>
      <p:bldP spid="3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66CA98-BF8D-EDAE-E4B5-1EB32C22F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Rename Variables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15828ABF-3175-84EB-D151-AEA1DE4A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1447800" cy="105157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i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 k =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k &lt; 100?</a:t>
                </a:r>
              </a:p>
            </p:txBody>
          </p:sp>
        </mc:Choice>
        <mc:Fallback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blipFill>
                <a:blip r:embed="rId2"/>
                <a:stretch>
                  <a:fillRect l="-2532" t="-1250" r="-15823" b="-7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Text Box 5">
            <a:extLst>
              <a:ext uri="{FF2B5EF4-FFF2-40B4-BE49-F238E27FC236}">
                <a16:creationId xmlns:a16="http://schemas.microsoft.com/office/drawing/2014/main" id="{56F8462A-D3BD-39F4-A6E1-98184156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j &lt; 20?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DF20D5F1-6578-3A3B-D4E1-994F23DC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return j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86B3006F-E00F-EA97-8C84-AD5254F9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i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+ 1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63441CA4-5BE6-B317-4235-C3360BA1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k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k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 </a:t>
                </a:r>
              </a:p>
            </p:txBody>
          </p:sp>
        </mc:Choice>
        <mc:Fallback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blipFill>
                <a:blip r:embed="rId3"/>
                <a:stretch>
                  <a:fillRect l="-1829" t="-3448" r="-4878" b="-120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6" name="Text Box 10">
            <a:extLst>
              <a:ext uri="{FF2B5EF4-FFF2-40B4-BE49-F238E27FC236}">
                <a16:creationId xmlns:a16="http://schemas.microsoft.com/office/drawing/2014/main" id="{0ADC5698-094D-5209-EB53-C8F2645F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1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3EE1D636-8740-7527-0AF1-D283DD6A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2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177B67D5-0914-FEF1-9311-CD3B8D666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3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F56CBED5-C735-7FB4-3802-792F2746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57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4</a:t>
            </a: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E7E9DFCD-692B-D1C2-FA6E-0A512000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51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5</a:t>
            </a:r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A082CCDA-0841-8C7D-5EB5-7C9BAC537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2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6</a:t>
            </a: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211FE5BD-5246-6B7F-52E5-FD042D152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94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7</a:t>
            </a:r>
          </a:p>
        </p:txBody>
      </p:sp>
      <p:cxnSp>
        <p:nvCxnSpPr>
          <p:cNvPr id="39953" name="AutoShape 17">
            <a:extLst>
              <a:ext uri="{FF2B5EF4-FFF2-40B4-BE49-F238E27FC236}">
                <a16:creationId xmlns:a16="http://schemas.microsoft.com/office/drawing/2014/main" id="{87F5C973-E977-CEF4-FDF5-5D37DCC4F8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19300" y="2880370"/>
            <a:ext cx="38100" cy="320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18">
            <a:extLst>
              <a:ext uri="{FF2B5EF4-FFF2-40B4-BE49-F238E27FC236}">
                <a16:creationId xmlns:a16="http://schemas.microsoft.com/office/drawing/2014/main" id="{8B7226F9-7538-5381-AF71-69A852C8611A}"/>
              </a:ext>
            </a:extLst>
          </p:cNvPr>
          <p:cNvCxnSpPr>
            <a:cxnSpLocks noChangeShapeType="1"/>
            <a:stCxn id="39940" idx="2"/>
            <a:endCxn id="39941" idx="0"/>
          </p:cNvCxnSpPr>
          <p:nvPr/>
        </p:nvCxnSpPr>
        <p:spPr bwMode="auto">
          <a:xfrm flipH="1">
            <a:off x="1333500" y="4187850"/>
            <a:ext cx="6477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AutoShape 19">
            <a:extLst>
              <a:ext uri="{FF2B5EF4-FFF2-40B4-BE49-F238E27FC236}">
                <a16:creationId xmlns:a16="http://schemas.microsoft.com/office/drawing/2014/main" id="{D2D1DB0C-951D-86CD-E88D-00519D88257A}"/>
              </a:ext>
            </a:extLst>
          </p:cNvPr>
          <p:cNvCxnSpPr>
            <a:cxnSpLocks noChangeShapeType="1"/>
            <a:stCxn id="39940" idx="2"/>
            <a:endCxn id="39942" idx="0"/>
          </p:cNvCxnSpPr>
          <p:nvPr/>
        </p:nvCxnSpPr>
        <p:spPr bwMode="auto">
          <a:xfrm>
            <a:off x="1981200" y="4187850"/>
            <a:ext cx="15621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20">
            <a:extLst>
              <a:ext uri="{FF2B5EF4-FFF2-40B4-BE49-F238E27FC236}">
                <a16:creationId xmlns:a16="http://schemas.microsoft.com/office/drawing/2014/main" id="{EA07BC3B-5E9B-4BA6-669C-D9ED61EEEE0E}"/>
              </a:ext>
            </a:extLst>
          </p:cNvPr>
          <p:cNvCxnSpPr>
            <a:cxnSpLocks noChangeShapeType="1"/>
            <a:stCxn id="39941" idx="2"/>
            <a:endCxn id="39943" idx="0"/>
          </p:cNvCxnSpPr>
          <p:nvPr/>
        </p:nvCxnSpPr>
        <p:spPr bwMode="auto">
          <a:xfrm>
            <a:off x="1333500" y="4876800"/>
            <a:ext cx="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21">
            <a:extLst>
              <a:ext uri="{FF2B5EF4-FFF2-40B4-BE49-F238E27FC236}">
                <a16:creationId xmlns:a16="http://schemas.microsoft.com/office/drawing/2014/main" id="{F48B4686-6619-0EF8-26BF-4572844AD4A3}"/>
              </a:ext>
            </a:extLst>
          </p:cNvPr>
          <p:cNvCxnSpPr>
            <a:cxnSpLocks noChangeShapeType="1"/>
            <a:stCxn id="39941" idx="2"/>
            <a:endCxn id="39944" idx="0"/>
          </p:cNvCxnSpPr>
          <p:nvPr/>
        </p:nvCxnSpPr>
        <p:spPr bwMode="auto">
          <a:xfrm>
            <a:off x="1333500" y="4876800"/>
            <a:ext cx="220980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2">
            <a:extLst>
              <a:ext uri="{FF2B5EF4-FFF2-40B4-BE49-F238E27FC236}">
                <a16:creationId xmlns:a16="http://schemas.microsoft.com/office/drawing/2014/main" id="{0B121BBC-17F1-0A46-44B7-18524627AA00}"/>
              </a:ext>
            </a:extLst>
          </p:cNvPr>
          <p:cNvCxnSpPr>
            <a:cxnSpLocks noChangeShapeType="1"/>
            <a:stCxn id="39943" idx="2"/>
            <a:endCxn id="39945" idx="0"/>
          </p:cNvCxnSpPr>
          <p:nvPr/>
        </p:nvCxnSpPr>
        <p:spPr bwMode="auto">
          <a:xfrm>
            <a:off x="1333500" y="5712664"/>
            <a:ext cx="12192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AutoShape 23">
            <a:extLst>
              <a:ext uri="{FF2B5EF4-FFF2-40B4-BE49-F238E27FC236}">
                <a16:creationId xmlns:a16="http://schemas.microsoft.com/office/drawing/2014/main" id="{2EE98CE9-85E2-F7BC-48E8-8431D093EC86}"/>
              </a:ext>
            </a:extLst>
          </p:cNvPr>
          <p:cNvCxnSpPr>
            <a:cxnSpLocks noChangeShapeType="1"/>
            <a:stCxn id="39944" idx="2"/>
            <a:endCxn id="39945" idx="0"/>
          </p:cNvCxnSpPr>
          <p:nvPr/>
        </p:nvCxnSpPr>
        <p:spPr bwMode="auto">
          <a:xfrm flipH="1">
            <a:off x="2552700" y="5712664"/>
            <a:ext cx="9906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AutoShape 24">
            <a:extLst>
              <a:ext uri="{FF2B5EF4-FFF2-40B4-BE49-F238E27FC236}">
                <a16:creationId xmlns:a16="http://schemas.microsoft.com/office/drawing/2014/main" id="{FC46E44B-3568-0B7D-7BA7-E4CFCA2D5290}"/>
              </a:ext>
            </a:extLst>
          </p:cNvPr>
          <p:cNvCxnSpPr>
            <a:cxnSpLocks noChangeShapeType="1"/>
            <a:stCxn id="39945" idx="2"/>
            <a:endCxn id="39940" idx="0"/>
          </p:cNvCxnSpPr>
          <p:nvPr/>
        </p:nvCxnSpPr>
        <p:spPr bwMode="auto">
          <a:xfrm rot="5400000" flipH="1">
            <a:off x="552824" y="4628776"/>
            <a:ext cx="3428251" cy="571500"/>
          </a:xfrm>
          <a:prstGeom prst="curvedConnector5">
            <a:avLst>
              <a:gd name="adj1" fmla="val -4110"/>
              <a:gd name="adj2" fmla="val 418538"/>
              <a:gd name="adj3" fmla="val 10666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1" name="Text Box 25">
            <a:extLst>
              <a:ext uri="{FF2B5EF4-FFF2-40B4-BE49-F238E27FC236}">
                <a16:creationId xmlns:a16="http://schemas.microsoft.com/office/drawing/2014/main" id="{159F1F03-3361-7B31-E135-B030E863F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0540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Walk the dominator tree (in pre-order).</a:t>
            </a:r>
            <a:endParaRPr lang="en-US" altLang="zh-CN" sz="2000">
              <a:solidFill>
                <a:schemeClr val="tx2"/>
              </a:solidFill>
            </a:endParaRPr>
          </a:p>
        </p:txBody>
      </p:sp>
      <p:sp>
        <p:nvSpPr>
          <p:cNvPr id="39962" name="Oval 28">
            <a:extLst>
              <a:ext uri="{FF2B5EF4-FFF2-40B4-BE49-F238E27FC236}">
                <a16:creationId xmlns:a16="http://schemas.microsoft.com/office/drawing/2014/main" id="{8D75BC5E-B817-C933-B033-CD24CD5B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81200"/>
            <a:ext cx="6858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39963" name="Oval 29">
            <a:extLst>
              <a:ext uri="{FF2B5EF4-FFF2-40B4-BE49-F238E27FC236}">
                <a16:creationId xmlns:a16="http://schemas.microsoft.com/office/drawing/2014/main" id="{74FDC415-A50E-98A0-01DD-55CC59DB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432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39964" name="Oval 30">
            <a:extLst>
              <a:ext uri="{FF2B5EF4-FFF2-40B4-BE49-F238E27FC236}">
                <a16:creationId xmlns:a16="http://schemas.microsoft.com/office/drawing/2014/main" id="{5C5C7AD5-EE0D-BE98-E745-D4D7513DD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4290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39965" name="Oval 31">
            <a:extLst>
              <a:ext uri="{FF2B5EF4-FFF2-40B4-BE49-F238E27FC236}">
                <a16:creationId xmlns:a16="http://schemas.microsoft.com/office/drawing/2014/main" id="{0EB78B1A-3FE2-9630-BB70-42065E98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29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39966" name="Oval 32">
            <a:extLst>
              <a:ext uri="{FF2B5EF4-FFF2-40B4-BE49-F238E27FC236}">
                <a16:creationId xmlns:a16="http://schemas.microsoft.com/office/drawing/2014/main" id="{EE7DB248-9956-BA40-CB8D-E56F6430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39967" name="Oval 33">
            <a:extLst>
              <a:ext uri="{FF2B5EF4-FFF2-40B4-BE49-F238E27FC236}">
                <a16:creationId xmlns:a16="http://schemas.microsoft.com/office/drawing/2014/main" id="{30D877A2-81C1-4E61-A294-710440E9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6</a:t>
            </a:r>
          </a:p>
        </p:txBody>
      </p:sp>
      <p:sp>
        <p:nvSpPr>
          <p:cNvPr id="39968" name="Oval 34">
            <a:extLst>
              <a:ext uri="{FF2B5EF4-FFF2-40B4-BE49-F238E27FC236}">
                <a16:creationId xmlns:a16="http://schemas.microsoft.com/office/drawing/2014/main" id="{3F0434AB-1C64-D56D-4D75-BE4DA4D0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7</a:t>
            </a:r>
          </a:p>
        </p:txBody>
      </p:sp>
      <p:cxnSp>
        <p:nvCxnSpPr>
          <p:cNvPr id="39969" name="AutoShape 35">
            <a:extLst>
              <a:ext uri="{FF2B5EF4-FFF2-40B4-BE49-F238E27FC236}">
                <a16:creationId xmlns:a16="http://schemas.microsoft.com/office/drawing/2014/main" id="{A41ACB13-C544-151C-D014-E3396AB4F4A0}"/>
              </a:ext>
            </a:extLst>
          </p:cNvPr>
          <p:cNvCxnSpPr>
            <a:cxnSpLocks noChangeShapeType="1"/>
            <a:stCxn id="39962" idx="4"/>
            <a:endCxn id="39963" idx="0"/>
          </p:cNvCxnSpPr>
          <p:nvPr/>
        </p:nvCxnSpPr>
        <p:spPr bwMode="auto">
          <a:xfrm>
            <a:off x="6362700" y="2438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0" name="AutoShape 36">
            <a:extLst>
              <a:ext uri="{FF2B5EF4-FFF2-40B4-BE49-F238E27FC236}">
                <a16:creationId xmlns:a16="http://schemas.microsoft.com/office/drawing/2014/main" id="{254060C5-8A2B-8532-4092-C0627ACA7AEA}"/>
              </a:ext>
            </a:extLst>
          </p:cNvPr>
          <p:cNvCxnSpPr>
            <a:cxnSpLocks noChangeShapeType="1"/>
            <a:stCxn id="39963" idx="4"/>
            <a:endCxn id="39964" idx="0"/>
          </p:cNvCxnSpPr>
          <p:nvPr/>
        </p:nvCxnSpPr>
        <p:spPr bwMode="auto">
          <a:xfrm flipH="1">
            <a:off x="5676900" y="3200400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1" name="AutoShape 37">
            <a:extLst>
              <a:ext uri="{FF2B5EF4-FFF2-40B4-BE49-F238E27FC236}">
                <a16:creationId xmlns:a16="http://schemas.microsoft.com/office/drawing/2014/main" id="{AE2EEAD3-4867-84E3-7E09-AE60B61B4DE3}"/>
              </a:ext>
            </a:extLst>
          </p:cNvPr>
          <p:cNvCxnSpPr>
            <a:cxnSpLocks noChangeShapeType="1"/>
            <a:stCxn id="39963" idx="4"/>
            <a:endCxn id="39965" idx="0"/>
          </p:cNvCxnSpPr>
          <p:nvPr/>
        </p:nvCxnSpPr>
        <p:spPr bwMode="auto">
          <a:xfrm>
            <a:off x="6362700" y="320040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2" name="AutoShape 38">
            <a:extLst>
              <a:ext uri="{FF2B5EF4-FFF2-40B4-BE49-F238E27FC236}">
                <a16:creationId xmlns:a16="http://schemas.microsoft.com/office/drawing/2014/main" id="{94686EE0-7E7F-DC3D-42E4-0740DF0724F7}"/>
              </a:ext>
            </a:extLst>
          </p:cNvPr>
          <p:cNvCxnSpPr>
            <a:cxnSpLocks noChangeShapeType="1"/>
            <a:stCxn id="39964" idx="4"/>
            <a:endCxn id="39966" idx="0"/>
          </p:cNvCxnSpPr>
          <p:nvPr/>
        </p:nvCxnSpPr>
        <p:spPr bwMode="auto">
          <a:xfrm>
            <a:off x="5676900" y="3886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3" name="AutoShape 39">
            <a:extLst>
              <a:ext uri="{FF2B5EF4-FFF2-40B4-BE49-F238E27FC236}">
                <a16:creationId xmlns:a16="http://schemas.microsoft.com/office/drawing/2014/main" id="{F64E9C74-EC17-2921-4B58-E51D6D367F21}"/>
              </a:ext>
            </a:extLst>
          </p:cNvPr>
          <p:cNvCxnSpPr>
            <a:cxnSpLocks noChangeShapeType="1"/>
            <a:stCxn id="39964" idx="4"/>
            <a:endCxn id="39967" idx="0"/>
          </p:cNvCxnSpPr>
          <p:nvPr/>
        </p:nvCxnSpPr>
        <p:spPr bwMode="auto">
          <a:xfrm>
            <a:off x="5676900" y="388620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4" name="AutoShape 40">
            <a:extLst>
              <a:ext uri="{FF2B5EF4-FFF2-40B4-BE49-F238E27FC236}">
                <a16:creationId xmlns:a16="http://schemas.microsoft.com/office/drawing/2014/main" id="{E2CD0605-DD62-BD76-3375-DC3FA797CECF}"/>
              </a:ext>
            </a:extLst>
          </p:cNvPr>
          <p:cNvCxnSpPr>
            <a:cxnSpLocks noChangeShapeType="1"/>
            <a:stCxn id="39964" idx="4"/>
            <a:endCxn id="39968" idx="0"/>
          </p:cNvCxnSpPr>
          <p:nvPr/>
        </p:nvCxnSpPr>
        <p:spPr bwMode="auto">
          <a:xfrm>
            <a:off x="5676900" y="3886200"/>
            <a:ext cx="182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545" name="Text Box 41">
            <a:extLst>
              <a:ext uri="{FF2B5EF4-FFF2-40B4-BE49-F238E27FC236}">
                <a16:creationId xmlns:a16="http://schemas.microsoft.com/office/drawing/2014/main" id="{2B358167-5B85-0CC9-5BF5-1F3B6DC27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6" name="Text Box 42">
            <a:extLst>
              <a:ext uri="{FF2B5EF4-FFF2-40B4-BE49-F238E27FC236}">
                <a16:creationId xmlns:a16="http://schemas.microsoft.com/office/drawing/2014/main" id="{36DBF034-6CB0-7063-5998-C8E58DA7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7" name="Text Box 43">
            <a:extLst>
              <a:ext uri="{FF2B5EF4-FFF2-40B4-BE49-F238E27FC236}">
                <a16:creationId xmlns:a16="http://schemas.microsoft.com/office/drawing/2014/main" id="{11847B6C-05B1-537D-146A-01E8E8367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90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8" name="Text Box 44">
            <a:extLst>
              <a:ext uri="{FF2B5EF4-FFF2-40B4-BE49-F238E27FC236}">
                <a16:creationId xmlns:a16="http://schemas.microsoft.com/office/drawing/2014/main" id="{C5BDDCAA-8D0B-1168-92C5-CF84BC4D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52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9" name="Text Box 45">
            <a:extLst>
              <a:ext uri="{FF2B5EF4-FFF2-40B4-BE49-F238E27FC236}">
                <a16:creationId xmlns:a16="http://schemas.microsoft.com/office/drawing/2014/main" id="{8C798AC0-3822-AE62-2DD7-F018E993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5814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2" name="Text Box 46">
            <a:extLst>
              <a:ext uri="{FF2B5EF4-FFF2-40B4-BE49-F238E27FC236}">
                <a16:creationId xmlns:a16="http://schemas.microsoft.com/office/drawing/2014/main" id="{CDD52933-9E31-DD62-9762-4363FCD9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210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3" name="Text Box 46">
            <a:extLst>
              <a:ext uri="{FF2B5EF4-FFF2-40B4-BE49-F238E27FC236}">
                <a16:creationId xmlns:a16="http://schemas.microsoft.com/office/drawing/2014/main" id="{A2AB536D-4550-B349-A6B7-33579002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81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EA9CE75E-60EA-35E5-B7A9-1514FCC1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30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5" name="Text Box 46">
            <a:extLst>
              <a:ext uri="{FF2B5EF4-FFF2-40B4-BE49-F238E27FC236}">
                <a16:creationId xmlns:a16="http://schemas.microsoft.com/office/drawing/2014/main" id="{D45D5AEE-9588-E46B-37B6-CB66A32F8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164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979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45" grpId="0"/>
      <p:bldP spid="533546" grpId="0"/>
      <p:bldP spid="533547" grpId="0"/>
      <p:bldP spid="533548" grpId="0"/>
      <p:bldP spid="533549" grpId="0"/>
      <p:bldP spid="2" grpId="0"/>
      <p:bldP spid="3" grpId="0"/>
      <p:bldP spid="4" grpId="0"/>
      <p:bldP spid="5" grpId="0"/>
      <p:bldP spid="5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66CA98-BF8D-EDAE-E4B5-1EB32C22F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Rename Variables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15828ABF-3175-84EB-D151-AEA1DE4A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1447800" cy="105157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i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 k =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k &lt; 100?</a:t>
                </a:r>
              </a:p>
            </p:txBody>
          </p:sp>
        </mc:Choice>
        <mc:Fallback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blipFill>
                <a:blip r:embed="rId2"/>
                <a:stretch>
                  <a:fillRect l="-2532" t="-1250" r="-15823" b="-7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Text Box 5">
            <a:extLst>
              <a:ext uri="{FF2B5EF4-FFF2-40B4-BE49-F238E27FC236}">
                <a16:creationId xmlns:a16="http://schemas.microsoft.com/office/drawing/2014/main" id="{56F8462A-D3BD-39F4-A6E1-98184156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j &lt; 20?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DF20D5F1-6578-3A3B-D4E1-994F23DC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return j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86B3006F-E00F-EA97-8C84-AD5254F9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i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+ 1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63441CA4-5BE6-B317-4235-C3360BA1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k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k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 </a:t>
                </a:r>
              </a:p>
            </p:txBody>
          </p:sp>
        </mc:Choice>
        <mc:Fallback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blipFill>
                <a:blip r:embed="rId3"/>
                <a:stretch>
                  <a:fillRect l="-1829" t="-3448" r="-4878" b="-120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6" name="Text Box 10">
            <a:extLst>
              <a:ext uri="{FF2B5EF4-FFF2-40B4-BE49-F238E27FC236}">
                <a16:creationId xmlns:a16="http://schemas.microsoft.com/office/drawing/2014/main" id="{0ADC5698-094D-5209-EB53-C8F2645F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1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3EE1D636-8740-7527-0AF1-D283DD6A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2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177B67D5-0914-FEF1-9311-CD3B8D666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3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F56CBED5-C735-7FB4-3802-792F2746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57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4</a:t>
            </a: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E7E9DFCD-692B-D1C2-FA6E-0A512000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51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5</a:t>
            </a:r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A082CCDA-0841-8C7D-5EB5-7C9BAC537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2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6</a:t>
            </a: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211FE5BD-5246-6B7F-52E5-FD042D152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94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7</a:t>
            </a:r>
          </a:p>
        </p:txBody>
      </p:sp>
      <p:cxnSp>
        <p:nvCxnSpPr>
          <p:cNvPr id="39953" name="AutoShape 17">
            <a:extLst>
              <a:ext uri="{FF2B5EF4-FFF2-40B4-BE49-F238E27FC236}">
                <a16:creationId xmlns:a16="http://schemas.microsoft.com/office/drawing/2014/main" id="{87F5C973-E977-CEF4-FDF5-5D37DCC4F8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19300" y="2880370"/>
            <a:ext cx="38100" cy="320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18">
            <a:extLst>
              <a:ext uri="{FF2B5EF4-FFF2-40B4-BE49-F238E27FC236}">
                <a16:creationId xmlns:a16="http://schemas.microsoft.com/office/drawing/2014/main" id="{8B7226F9-7538-5381-AF71-69A852C8611A}"/>
              </a:ext>
            </a:extLst>
          </p:cNvPr>
          <p:cNvCxnSpPr>
            <a:cxnSpLocks noChangeShapeType="1"/>
            <a:stCxn id="39940" idx="2"/>
            <a:endCxn id="39941" idx="0"/>
          </p:cNvCxnSpPr>
          <p:nvPr/>
        </p:nvCxnSpPr>
        <p:spPr bwMode="auto">
          <a:xfrm flipH="1">
            <a:off x="1333500" y="4187850"/>
            <a:ext cx="6477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AutoShape 19">
            <a:extLst>
              <a:ext uri="{FF2B5EF4-FFF2-40B4-BE49-F238E27FC236}">
                <a16:creationId xmlns:a16="http://schemas.microsoft.com/office/drawing/2014/main" id="{D2D1DB0C-951D-86CD-E88D-00519D88257A}"/>
              </a:ext>
            </a:extLst>
          </p:cNvPr>
          <p:cNvCxnSpPr>
            <a:cxnSpLocks noChangeShapeType="1"/>
            <a:stCxn id="39940" idx="2"/>
            <a:endCxn id="39942" idx="0"/>
          </p:cNvCxnSpPr>
          <p:nvPr/>
        </p:nvCxnSpPr>
        <p:spPr bwMode="auto">
          <a:xfrm>
            <a:off x="1981200" y="4187850"/>
            <a:ext cx="15621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20">
            <a:extLst>
              <a:ext uri="{FF2B5EF4-FFF2-40B4-BE49-F238E27FC236}">
                <a16:creationId xmlns:a16="http://schemas.microsoft.com/office/drawing/2014/main" id="{EA07BC3B-5E9B-4BA6-669C-D9ED61EEEE0E}"/>
              </a:ext>
            </a:extLst>
          </p:cNvPr>
          <p:cNvCxnSpPr>
            <a:cxnSpLocks noChangeShapeType="1"/>
            <a:stCxn id="39941" idx="2"/>
            <a:endCxn id="39943" idx="0"/>
          </p:cNvCxnSpPr>
          <p:nvPr/>
        </p:nvCxnSpPr>
        <p:spPr bwMode="auto">
          <a:xfrm>
            <a:off x="1333500" y="4876800"/>
            <a:ext cx="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21">
            <a:extLst>
              <a:ext uri="{FF2B5EF4-FFF2-40B4-BE49-F238E27FC236}">
                <a16:creationId xmlns:a16="http://schemas.microsoft.com/office/drawing/2014/main" id="{F48B4686-6619-0EF8-26BF-4572844AD4A3}"/>
              </a:ext>
            </a:extLst>
          </p:cNvPr>
          <p:cNvCxnSpPr>
            <a:cxnSpLocks noChangeShapeType="1"/>
            <a:stCxn id="39941" idx="2"/>
            <a:endCxn id="39944" idx="0"/>
          </p:cNvCxnSpPr>
          <p:nvPr/>
        </p:nvCxnSpPr>
        <p:spPr bwMode="auto">
          <a:xfrm>
            <a:off x="1333500" y="4876800"/>
            <a:ext cx="220980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2">
            <a:extLst>
              <a:ext uri="{FF2B5EF4-FFF2-40B4-BE49-F238E27FC236}">
                <a16:creationId xmlns:a16="http://schemas.microsoft.com/office/drawing/2014/main" id="{0B121BBC-17F1-0A46-44B7-18524627AA00}"/>
              </a:ext>
            </a:extLst>
          </p:cNvPr>
          <p:cNvCxnSpPr>
            <a:cxnSpLocks noChangeShapeType="1"/>
            <a:stCxn id="39943" idx="2"/>
            <a:endCxn id="39945" idx="0"/>
          </p:cNvCxnSpPr>
          <p:nvPr/>
        </p:nvCxnSpPr>
        <p:spPr bwMode="auto">
          <a:xfrm>
            <a:off x="1333500" y="5712664"/>
            <a:ext cx="12192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AutoShape 23">
            <a:extLst>
              <a:ext uri="{FF2B5EF4-FFF2-40B4-BE49-F238E27FC236}">
                <a16:creationId xmlns:a16="http://schemas.microsoft.com/office/drawing/2014/main" id="{2EE98CE9-85E2-F7BC-48E8-8431D093EC86}"/>
              </a:ext>
            </a:extLst>
          </p:cNvPr>
          <p:cNvCxnSpPr>
            <a:cxnSpLocks noChangeShapeType="1"/>
            <a:stCxn id="39944" idx="2"/>
            <a:endCxn id="39945" idx="0"/>
          </p:cNvCxnSpPr>
          <p:nvPr/>
        </p:nvCxnSpPr>
        <p:spPr bwMode="auto">
          <a:xfrm flipH="1">
            <a:off x="2552700" y="5712664"/>
            <a:ext cx="9906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AutoShape 24">
            <a:extLst>
              <a:ext uri="{FF2B5EF4-FFF2-40B4-BE49-F238E27FC236}">
                <a16:creationId xmlns:a16="http://schemas.microsoft.com/office/drawing/2014/main" id="{FC46E44B-3568-0B7D-7BA7-E4CFCA2D5290}"/>
              </a:ext>
            </a:extLst>
          </p:cNvPr>
          <p:cNvCxnSpPr>
            <a:cxnSpLocks noChangeShapeType="1"/>
            <a:stCxn id="39945" idx="2"/>
            <a:endCxn id="39940" idx="0"/>
          </p:cNvCxnSpPr>
          <p:nvPr/>
        </p:nvCxnSpPr>
        <p:spPr bwMode="auto">
          <a:xfrm rot="5400000" flipH="1">
            <a:off x="552824" y="4628776"/>
            <a:ext cx="3428251" cy="571500"/>
          </a:xfrm>
          <a:prstGeom prst="curvedConnector5">
            <a:avLst>
              <a:gd name="adj1" fmla="val -4110"/>
              <a:gd name="adj2" fmla="val 418538"/>
              <a:gd name="adj3" fmla="val 10666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1" name="Text Box 25">
            <a:extLst>
              <a:ext uri="{FF2B5EF4-FFF2-40B4-BE49-F238E27FC236}">
                <a16:creationId xmlns:a16="http://schemas.microsoft.com/office/drawing/2014/main" id="{159F1F03-3361-7B31-E135-B030E863F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0540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Walk the dominator tree (in pre-order).</a:t>
            </a:r>
            <a:endParaRPr lang="en-US" altLang="zh-CN" sz="2000">
              <a:solidFill>
                <a:schemeClr val="tx2"/>
              </a:solidFill>
            </a:endParaRPr>
          </a:p>
        </p:txBody>
      </p:sp>
      <p:sp>
        <p:nvSpPr>
          <p:cNvPr id="39962" name="Oval 28">
            <a:extLst>
              <a:ext uri="{FF2B5EF4-FFF2-40B4-BE49-F238E27FC236}">
                <a16:creationId xmlns:a16="http://schemas.microsoft.com/office/drawing/2014/main" id="{8D75BC5E-B817-C933-B033-CD24CD5B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81200"/>
            <a:ext cx="6858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39963" name="Oval 29">
            <a:extLst>
              <a:ext uri="{FF2B5EF4-FFF2-40B4-BE49-F238E27FC236}">
                <a16:creationId xmlns:a16="http://schemas.microsoft.com/office/drawing/2014/main" id="{74FDC415-A50E-98A0-01DD-55CC59DB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432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39964" name="Oval 30">
            <a:extLst>
              <a:ext uri="{FF2B5EF4-FFF2-40B4-BE49-F238E27FC236}">
                <a16:creationId xmlns:a16="http://schemas.microsoft.com/office/drawing/2014/main" id="{5C5C7AD5-EE0D-BE98-E745-D4D7513DD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4290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39965" name="Oval 31">
            <a:extLst>
              <a:ext uri="{FF2B5EF4-FFF2-40B4-BE49-F238E27FC236}">
                <a16:creationId xmlns:a16="http://schemas.microsoft.com/office/drawing/2014/main" id="{0EB78B1A-3FE2-9630-BB70-42065E98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29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39966" name="Oval 32">
            <a:extLst>
              <a:ext uri="{FF2B5EF4-FFF2-40B4-BE49-F238E27FC236}">
                <a16:creationId xmlns:a16="http://schemas.microsoft.com/office/drawing/2014/main" id="{EE7DB248-9956-BA40-CB8D-E56F6430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39967" name="Oval 33">
            <a:extLst>
              <a:ext uri="{FF2B5EF4-FFF2-40B4-BE49-F238E27FC236}">
                <a16:creationId xmlns:a16="http://schemas.microsoft.com/office/drawing/2014/main" id="{30D877A2-81C1-4E61-A294-710440E9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6</a:t>
            </a:r>
          </a:p>
        </p:txBody>
      </p:sp>
      <p:sp>
        <p:nvSpPr>
          <p:cNvPr id="39968" name="Oval 34">
            <a:extLst>
              <a:ext uri="{FF2B5EF4-FFF2-40B4-BE49-F238E27FC236}">
                <a16:creationId xmlns:a16="http://schemas.microsoft.com/office/drawing/2014/main" id="{3F0434AB-1C64-D56D-4D75-BE4DA4D0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7</a:t>
            </a:r>
          </a:p>
        </p:txBody>
      </p:sp>
      <p:cxnSp>
        <p:nvCxnSpPr>
          <p:cNvPr id="39969" name="AutoShape 35">
            <a:extLst>
              <a:ext uri="{FF2B5EF4-FFF2-40B4-BE49-F238E27FC236}">
                <a16:creationId xmlns:a16="http://schemas.microsoft.com/office/drawing/2014/main" id="{A41ACB13-C544-151C-D014-E3396AB4F4A0}"/>
              </a:ext>
            </a:extLst>
          </p:cNvPr>
          <p:cNvCxnSpPr>
            <a:cxnSpLocks noChangeShapeType="1"/>
            <a:stCxn id="39962" idx="4"/>
            <a:endCxn id="39963" idx="0"/>
          </p:cNvCxnSpPr>
          <p:nvPr/>
        </p:nvCxnSpPr>
        <p:spPr bwMode="auto">
          <a:xfrm>
            <a:off x="6362700" y="2438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0" name="AutoShape 36">
            <a:extLst>
              <a:ext uri="{FF2B5EF4-FFF2-40B4-BE49-F238E27FC236}">
                <a16:creationId xmlns:a16="http://schemas.microsoft.com/office/drawing/2014/main" id="{254060C5-8A2B-8532-4092-C0627ACA7AEA}"/>
              </a:ext>
            </a:extLst>
          </p:cNvPr>
          <p:cNvCxnSpPr>
            <a:cxnSpLocks noChangeShapeType="1"/>
            <a:stCxn id="39963" idx="4"/>
            <a:endCxn id="39964" idx="0"/>
          </p:cNvCxnSpPr>
          <p:nvPr/>
        </p:nvCxnSpPr>
        <p:spPr bwMode="auto">
          <a:xfrm flipH="1">
            <a:off x="5676900" y="3200400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1" name="AutoShape 37">
            <a:extLst>
              <a:ext uri="{FF2B5EF4-FFF2-40B4-BE49-F238E27FC236}">
                <a16:creationId xmlns:a16="http://schemas.microsoft.com/office/drawing/2014/main" id="{AE2EEAD3-4867-84E3-7E09-AE60B61B4DE3}"/>
              </a:ext>
            </a:extLst>
          </p:cNvPr>
          <p:cNvCxnSpPr>
            <a:cxnSpLocks noChangeShapeType="1"/>
            <a:stCxn id="39963" idx="4"/>
            <a:endCxn id="39965" idx="0"/>
          </p:cNvCxnSpPr>
          <p:nvPr/>
        </p:nvCxnSpPr>
        <p:spPr bwMode="auto">
          <a:xfrm>
            <a:off x="6362700" y="320040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2" name="AutoShape 38">
            <a:extLst>
              <a:ext uri="{FF2B5EF4-FFF2-40B4-BE49-F238E27FC236}">
                <a16:creationId xmlns:a16="http://schemas.microsoft.com/office/drawing/2014/main" id="{94686EE0-7E7F-DC3D-42E4-0740DF0724F7}"/>
              </a:ext>
            </a:extLst>
          </p:cNvPr>
          <p:cNvCxnSpPr>
            <a:cxnSpLocks noChangeShapeType="1"/>
            <a:stCxn id="39964" idx="4"/>
            <a:endCxn id="39966" idx="0"/>
          </p:cNvCxnSpPr>
          <p:nvPr/>
        </p:nvCxnSpPr>
        <p:spPr bwMode="auto">
          <a:xfrm>
            <a:off x="5676900" y="3886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3" name="AutoShape 39">
            <a:extLst>
              <a:ext uri="{FF2B5EF4-FFF2-40B4-BE49-F238E27FC236}">
                <a16:creationId xmlns:a16="http://schemas.microsoft.com/office/drawing/2014/main" id="{F64E9C74-EC17-2921-4B58-E51D6D367F21}"/>
              </a:ext>
            </a:extLst>
          </p:cNvPr>
          <p:cNvCxnSpPr>
            <a:cxnSpLocks noChangeShapeType="1"/>
            <a:stCxn id="39964" idx="4"/>
            <a:endCxn id="39967" idx="0"/>
          </p:cNvCxnSpPr>
          <p:nvPr/>
        </p:nvCxnSpPr>
        <p:spPr bwMode="auto">
          <a:xfrm>
            <a:off x="5676900" y="388620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4" name="AutoShape 40">
            <a:extLst>
              <a:ext uri="{FF2B5EF4-FFF2-40B4-BE49-F238E27FC236}">
                <a16:creationId xmlns:a16="http://schemas.microsoft.com/office/drawing/2014/main" id="{E2CD0605-DD62-BD76-3375-DC3FA797CECF}"/>
              </a:ext>
            </a:extLst>
          </p:cNvPr>
          <p:cNvCxnSpPr>
            <a:cxnSpLocks noChangeShapeType="1"/>
            <a:stCxn id="39964" idx="4"/>
            <a:endCxn id="39968" idx="0"/>
          </p:cNvCxnSpPr>
          <p:nvPr/>
        </p:nvCxnSpPr>
        <p:spPr bwMode="auto">
          <a:xfrm>
            <a:off x="5676900" y="3886200"/>
            <a:ext cx="182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545" name="Text Box 41">
            <a:extLst>
              <a:ext uri="{FF2B5EF4-FFF2-40B4-BE49-F238E27FC236}">
                <a16:creationId xmlns:a16="http://schemas.microsoft.com/office/drawing/2014/main" id="{2B358167-5B85-0CC9-5BF5-1F3B6DC27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6" name="Text Box 42">
            <a:extLst>
              <a:ext uri="{FF2B5EF4-FFF2-40B4-BE49-F238E27FC236}">
                <a16:creationId xmlns:a16="http://schemas.microsoft.com/office/drawing/2014/main" id="{36DBF034-6CB0-7063-5998-C8E58DA7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7" name="Text Box 43">
            <a:extLst>
              <a:ext uri="{FF2B5EF4-FFF2-40B4-BE49-F238E27FC236}">
                <a16:creationId xmlns:a16="http://schemas.microsoft.com/office/drawing/2014/main" id="{11847B6C-05B1-537D-146A-01E8E8367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90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8" name="Text Box 44">
            <a:extLst>
              <a:ext uri="{FF2B5EF4-FFF2-40B4-BE49-F238E27FC236}">
                <a16:creationId xmlns:a16="http://schemas.microsoft.com/office/drawing/2014/main" id="{C5BDDCAA-8D0B-1168-92C5-CF84BC4D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52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9" name="Text Box 45">
            <a:extLst>
              <a:ext uri="{FF2B5EF4-FFF2-40B4-BE49-F238E27FC236}">
                <a16:creationId xmlns:a16="http://schemas.microsoft.com/office/drawing/2014/main" id="{8C798AC0-3822-AE62-2DD7-F018E993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5814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39980" name="Text Box 50">
            <a:extLst>
              <a:ext uri="{FF2B5EF4-FFF2-40B4-BE49-F238E27FC236}">
                <a16:creationId xmlns:a16="http://schemas.microsoft.com/office/drawing/2014/main" id="{CB0486D7-2CA8-0F55-93F3-342A63FD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39981" name="Text Box 52">
            <a:extLst>
              <a:ext uri="{FF2B5EF4-FFF2-40B4-BE49-F238E27FC236}">
                <a16:creationId xmlns:a16="http://schemas.microsoft.com/office/drawing/2014/main" id="{2ED0631D-2DD9-54DD-F58C-0CF22E7E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52646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2</a:t>
            </a:r>
          </a:p>
        </p:txBody>
      </p:sp>
      <p:sp>
        <p:nvSpPr>
          <p:cNvPr id="39982" name="Text Box 53">
            <a:extLst>
              <a:ext uri="{FF2B5EF4-FFF2-40B4-BE49-F238E27FC236}">
                <a16:creationId xmlns:a16="http://schemas.microsoft.com/office/drawing/2014/main" id="{AB993436-968E-F144-89D7-096D6EF3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52646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3</a:t>
            </a:r>
          </a:p>
        </p:txBody>
      </p:sp>
      <p:sp>
        <p:nvSpPr>
          <p:cNvPr id="2" name="Text Box 46">
            <a:extLst>
              <a:ext uri="{FF2B5EF4-FFF2-40B4-BE49-F238E27FC236}">
                <a16:creationId xmlns:a16="http://schemas.microsoft.com/office/drawing/2014/main" id="{CDD52933-9E31-DD62-9762-4363FCD9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210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3" name="Text Box 46">
            <a:extLst>
              <a:ext uri="{FF2B5EF4-FFF2-40B4-BE49-F238E27FC236}">
                <a16:creationId xmlns:a16="http://schemas.microsoft.com/office/drawing/2014/main" id="{A2AB536D-4550-B349-A6B7-33579002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81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EA9CE75E-60EA-35E5-B7A9-1514FCC1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30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5" name="Text Box 46">
            <a:extLst>
              <a:ext uri="{FF2B5EF4-FFF2-40B4-BE49-F238E27FC236}">
                <a16:creationId xmlns:a16="http://schemas.microsoft.com/office/drawing/2014/main" id="{D45D5AEE-9588-E46B-37B6-CB66A32F8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164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E943C8D4-7F10-EDC0-7D2C-3E58260E1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7" name="Text Box 56">
            <a:extLst>
              <a:ext uri="{FF2B5EF4-FFF2-40B4-BE49-F238E27FC236}">
                <a16:creationId xmlns:a16="http://schemas.microsoft.com/office/drawing/2014/main" id="{AE703A29-1190-8120-1214-7BE1BB7D0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19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8" name="Text Box 57">
            <a:extLst>
              <a:ext uri="{FF2B5EF4-FFF2-40B4-BE49-F238E27FC236}">
                <a16:creationId xmlns:a16="http://schemas.microsoft.com/office/drawing/2014/main" id="{49222650-33C7-C0B1-6107-C7F5FB2F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00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82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45" grpId="0"/>
      <p:bldP spid="533546" grpId="0"/>
      <p:bldP spid="533547" grpId="0"/>
      <p:bldP spid="533548" grpId="0"/>
      <p:bldP spid="533549" grpId="0"/>
      <p:bldP spid="39980" grpId="0"/>
      <p:bldP spid="39981" grpId="0"/>
      <p:bldP spid="39982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66CA98-BF8D-EDAE-E4B5-1EB32C22F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Rename Variables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15828ABF-3175-84EB-D151-AEA1DE4A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1447800" cy="105157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i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 k =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k &lt; 100?</a:t>
                </a:r>
              </a:p>
            </p:txBody>
          </p:sp>
        </mc:Choice>
        <mc:Fallback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blipFill>
                <a:blip r:embed="rId2"/>
                <a:stretch>
                  <a:fillRect l="-2532" t="-1250" r="-15823" b="-7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Text Box 5">
            <a:extLst>
              <a:ext uri="{FF2B5EF4-FFF2-40B4-BE49-F238E27FC236}">
                <a16:creationId xmlns:a16="http://schemas.microsoft.com/office/drawing/2014/main" id="{56F8462A-D3BD-39F4-A6E1-98184156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j &lt; 20?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DF20D5F1-6578-3A3B-D4E1-994F23DC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return j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86B3006F-E00F-EA97-8C84-AD5254F9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i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+ 1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63441CA4-5BE6-B317-4235-C3360BA1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k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k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 </a:t>
                </a:r>
              </a:p>
            </p:txBody>
          </p:sp>
        </mc:Choice>
        <mc:Fallback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blipFill>
                <a:blip r:embed="rId3"/>
                <a:stretch>
                  <a:fillRect l="-1829" t="-3448" r="-4878" b="-120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6" name="Text Box 10">
            <a:extLst>
              <a:ext uri="{FF2B5EF4-FFF2-40B4-BE49-F238E27FC236}">
                <a16:creationId xmlns:a16="http://schemas.microsoft.com/office/drawing/2014/main" id="{0ADC5698-094D-5209-EB53-C8F2645F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1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3EE1D636-8740-7527-0AF1-D283DD6A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2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177B67D5-0914-FEF1-9311-CD3B8D666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3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F56CBED5-C735-7FB4-3802-792F2746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57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4</a:t>
            </a: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E7E9DFCD-692B-D1C2-FA6E-0A512000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51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5</a:t>
            </a:r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A082CCDA-0841-8C7D-5EB5-7C9BAC537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2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6</a:t>
            </a: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211FE5BD-5246-6B7F-52E5-FD042D152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94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7</a:t>
            </a:r>
          </a:p>
        </p:txBody>
      </p:sp>
      <p:cxnSp>
        <p:nvCxnSpPr>
          <p:cNvPr id="39953" name="AutoShape 17">
            <a:extLst>
              <a:ext uri="{FF2B5EF4-FFF2-40B4-BE49-F238E27FC236}">
                <a16:creationId xmlns:a16="http://schemas.microsoft.com/office/drawing/2014/main" id="{87F5C973-E977-CEF4-FDF5-5D37DCC4F8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19300" y="2880370"/>
            <a:ext cx="38100" cy="320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18">
            <a:extLst>
              <a:ext uri="{FF2B5EF4-FFF2-40B4-BE49-F238E27FC236}">
                <a16:creationId xmlns:a16="http://schemas.microsoft.com/office/drawing/2014/main" id="{8B7226F9-7538-5381-AF71-69A852C8611A}"/>
              </a:ext>
            </a:extLst>
          </p:cNvPr>
          <p:cNvCxnSpPr>
            <a:cxnSpLocks noChangeShapeType="1"/>
            <a:stCxn id="39940" idx="2"/>
            <a:endCxn id="39941" idx="0"/>
          </p:cNvCxnSpPr>
          <p:nvPr/>
        </p:nvCxnSpPr>
        <p:spPr bwMode="auto">
          <a:xfrm flipH="1">
            <a:off x="1333500" y="4187850"/>
            <a:ext cx="6477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AutoShape 19">
            <a:extLst>
              <a:ext uri="{FF2B5EF4-FFF2-40B4-BE49-F238E27FC236}">
                <a16:creationId xmlns:a16="http://schemas.microsoft.com/office/drawing/2014/main" id="{D2D1DB0C-951D-86CD-E88D-00519D88257A}"/>
              </a:ext>
            </a:extLst>
          </p:cNvPr>
          <p:cNvCxnSpPr>
            <a:cxnSpLocks noChangeShapeType="1"/>
            <a:stCxn id="39940" idx="2"/>
            <a:endCxn id="39942" idx="0"/>
          </p:cNvCxnSpPr>
          <p:nvPr/>
        </p:nvCxnSpPr>
        <p:spPr bwMode="auto">
          <a:xfrm>
            <a:off x="1981200" y="4187850"/>
            <a:ext cx="15621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20">
            <a:extLst>
              <a:ext uri="{FF2B5EF4-FFF2-40B4-BE49-F238E27FC236}">
                <a16:creationId xmlns:a16="http://schemas.microsoft.com/office/drawing/2014/main" id="{EA07BC3B-5E9B-4BA6-669C-D9ED61EEEE0E}"/>
              </a:ext>
            </a:extLst>
          </p:cNvPr>
          <p:cNvCxnSpPr>
            <a:cxnSpLocks noChangeShapeType="1"/>
            <a:stCxn id="39941" idx="2"/>
            <a:endCxn id="39943" idx="0"/>
          </p:cNvCxnSpPr>
          <p:nvPr/>
        </p:nvCxnSpPr>
        <p:spPr bwMode="auto">
          <a:xfrm>
            <a:off x="1333500" y="4876800"/>
            <a:ext cx="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21">
            <a:extLst>
              <a:ext uri="{FF2B5EF4-FFF2-40B4-BE49-F238E27FC236}">
                <a16:creationId xmlns:a16="http://schemas.microsoft.com/office/drawing/2014/main" id="{F48B4686-6619-0EF8-26BF-4572844AD4A3}"/>
              </a:ext>
            </a:extLst>
          </p:cNvPr>
          <p:cNvCxnSpPr>
            <a:cxnSpLocks noChangeShapeType="1"/>
            <a:stCxn id="39941" idx="2"/>
            <a:endCxn id="39944" idx="0"/>
          </p:cNvCxnSpPr>
          <p:nvPr/>
        </p:nvCxnSpPr>
        <p:spPr bwMode="auto">
          <a:xfrm>
            <a:off x="1333500" y="4876800"/>
            <a:ext cx="220980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2">
            <a:extLst>
              <a:ext uri="{FF2B5EF4-FFF2-40B4-BE49-F238E27FC236}">
                <a16:creationId xmlns:a16="http://schemas.microsoft.com/office/drawing/2014/main" id="{0B121BBC-17F1-0A46-44B7-18524627AA00}"/>
              </a:ext>
            </a:extLst>
          </p:cNvPr>
          <p:cNvCxnSpPr>
            <a:cxnSpLocks noChangeShapeType="1"/>
            <a:stCxn id="39943" idx="2"/>
            <a:endCxn id="39945" idx="0"/>
          </p:cNvCxnSpPr>
          <p:nvPr/>
        </p:nvCxnSpPr>
        <p:spPr bwMode="auto">
          <a:xfrm>
            <a:off x="1333500" y="5712664"/>
            <a:ext cx="12192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AutoShape 23">
            <a:extLst>
              <a:ext uri="{FF2B5EF4-FFF2-40B4-BE49-F238E27FC236}">
                <a16:creationId xmlns:a16="http://schemas.microsoft.com/office/drawing/2014/main" id="{2EE98CE9-85E2-F7BC-48E8-8431D093EC86}"/>
              </a:ext>
            </a:extLst>
          </p:cNvPr>
          <p:cNvCxnSpPr>
            <a:cxnSpLocks noChangeShapeType="1"/>
            <a:stCxn id="39944" idx="2"/>
            <a:endCxn id="39945" idx="0"/>
          </p:cNvCxnSpPr>
          <p:nvPr/>
        </p:nvCxnSpPr>
        <p:spPr bwMode="auto">
          <a:xfrm flipH="1">
            <a:off x="2552700" y="5712664"/>
            <a:ext cx="9906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AutoShape 24">
            <a:extLst>
              <a:ext uri="{FF2B5EF4-FFF2-40B4-BE49-F238E27FC236}">
                <a16:creationId xmlns:a16="http://schemas.microsoft.com/office/drawing/2014/main" id="{FC46E44B-3568-0B7D-7BA7-E4CFCA2D5290}"/>
              </a:ext>
            </a:extLst>
          </p:cNvPr>
          <p:cNvCxnSpPr>
            <a:cxnSpLocks noChangeShapeType="1"/>
            <a:stCxn id="39945" idx="2"/>
            <a:endCxn id="39940" idx="0"/>
          </p:cNvCxnSpPr>
          <p:nvPr/>
        </p:nvCxnSpPr>
        <p:spPr bwMode="auto">
          <a:xfrm rot="5400000" flipH="1">
            <a:off x="552824" y="4628776"/>
            <a:ext cx="3428251" cy="571500"/>
          </a:xfrm>
          <a:prstGeom prst="curvedConnector5">
            <a:avLst>
              <a:gd name="adj1" fmla="val -4110"/>
              <a:gd name="adj2" fmla="val 418538"/>
              <a:gd name="adj3" fmla="val 10666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1" name="Text Box 25">
            <a:extLst>
              <a:ext uri="{FF2B5EF4-FFF2-40B4-BE49-F238E27FC236}">
                <a16:creationId xmlns:a16="http://schemas.microsoft.com/office/drawing/2014/main" id="{159F1F03-3361-7B31-E135-B030E863F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0540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Walk the dominator tree (in pre-order).</a:t>
            </a:r>
            <a:endParaRPr lang="en-US" altLang="zh-CN" sz="2000">
              <a:solidFill>
                <a:schemeClr val="tx2"/>
              </a:solidFill>
            </a:endParaRPr>
          </a:p>
        </p:txBody>
      </p:sp>
      <p:sp>
        <p:nvSpPr>
          <p:cNvPr id="39962" name="Oval 28">
            <a:extLst>
              <a:ext uri="{FF2B5EF4-FFF2-40B4-BE49-F238E27FC236}">
                <a16:creationId xmlns:a16="http://schemas.microsoft.com/office/drawing/2014/main" id="{8D75BC5E-B817-C933-B033-CD24CD5B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81200"/>
            <a:ext cx="6858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39963" name="Oval 29">
            <a:extLst>
              <a:ext uri="{FF2B5EF4-FFF2-40B4-BE49-F238E27FC236}">
                <a16:creationId xmlns:a16="http://schemas.microsoft.com/office/drawing/2014/main" id="{74FDC415-A50E-98A0-01DD-55CC59DB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432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39964" name="Oval 30">
            <a:extLst>
              <a:ext uri="{FF2B5EF4-FFF2-40B4-BE49-F238E27FC236}">
                <a16:creationId xmlns:a16="http://schemas.microsoft.com/office/drawing/2014/main" id="{5C5C7AD5-EE0D-BE98-E745-D4D7513DD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4290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39965" name="Oval 31">
            <a:extLst>
              <a:ext uri="{FF2B5EF4-FFF2-40B4-BE49-F238E27FC236}">
                <a16:creationId xmlns:a16="http://schemas.microsoft.com/office/drawing/2014/main" id="{0EB78B1A-3FE2-9630-BB70-42065E98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29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39966" name="Oval 32">
            <a:extLst>
              <a:ext uri="{FF2B5EF4-FFF2-40B4-BE49-F238E27FC236}">
                <a16:creationId xmlns:a16="http://schemas.microsoft.com/office/drawing/2014/main" id="{EE7DB248-9956-BA40-CB8D-E56F6430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6858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39967" name="Oval 33">
            <a:extLst>
              <a:ext uri="{FF2B5EF4-FFF2-40B4-BE49-F238E27FC236}">
                <a16:creationId xmlns:a16="http://schemas.microsoft.com/office/drawing/2014/main" id="{30D877A2-81C1-4E61-A294-710440E9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672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6</a:t>
            </a:r>
          </a:p>
        </p:txBody>
      </p:sp>
      <p:sp>
        <p:nvSpPr>
          <p:cNvPr id="39968" name="Oval 34">
            <a:extLst>
              <a:ext uri="{FF2B5EF4-FFF2-40B4-BE49-F238E27FC236}">
                <a16:creationId xmlns:a16="http://schemas.microsoft.com/office/drawing/2014/main" id="{3F0434AB-1C64-D56D-4D75-BE4DA4D0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2672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7</a:t>
            </a:r>
          </a:p>
        </p:txBody>
      </p:sp>
      <p:cxnSp>
        <p:nvCxnSpPr>
          <p:cNvPr id="39969" name="AutoShape 35">
            <a:extLst>
              <a:ext uri="{FF2B5EF4-FFF2-40B4-BE49-F238E27FC236}">
                <a16:creationId xmlns:a16="http://schemas.microsoft.com/office/drawing/2014/main" id="{A41ACB13-C544-151C-D014-E3396AB4F4A0}"/>
              </a:ext>
            </a:extLst>
          </p:cNvPr>
          <p:cNvCxnSpPr>
            <a:cxnSpLocks noChangeShapeType="1"/>
            <a:stCxn id="39962" idx="4"/>
            <a:endCxn id="39963" idx="0"/>
          </p:cNvCxnSpPr>
          <p:nvPr/>
        </p:nvCxnSpPr>
        <p:spPr bwMode="auto">
          <a:xfrm>
            <a:off x="6362700" y="2438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0" name="AutoShape 36">
            <a:extLst>
              <a:ext uri="{FF2B5EF4-FFF2-40B4-BE49-F238E27FC236}">
                <a16:creationId xmlns:a16="http://schemas.microsoft.com/office/drawing/2014/main" id="{254060C5-8A2B-8532-4092-C0627ACA7AEA}"/>
              </a:ext>
            </a:extLst>
          </p:cNvPr>
          <p:cNvCxnSpPr>
            <a:cxnSpLocks noChangeShapeType="1"/>
            <a:stCxn id="39963" idx="4"/>
            <a:endCxn id="39964" idx="0"/>
          </p:cNvCxnSpPr>
          <p:nvPr/>
        </p:nvCxnSpPr>
        <p:spPr bwMode="auto">
          <a:xfrm flipH="1">
            <a:off x="5676900" y="3200400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1" name="AutoShape 37">
            <a:extLst>
              <a:ext uri="{FF2B5EF4-FFF2-40B4-BE49-F238E27FC236}">
                <a16:creationId xmlns:a16="http://schemas.microsoft.com/office/drawing/2014/main" id="{AE2EEAD3-4867-84E3-7E09-AE60B61B4DE3}"/>
              </a:ext>
            </a:extLst>
          </p:cNvPr>
          <p:cNvCxnSpPr>
            <a:cxnSpLocks noChangeShapeType="1"/>
            <a:stCxn id="39963" idx="4"/>
            <a:endCxn id="39965" idx="0"/>
          </p:cNvCxnSpPr>
          <p:nvPr/>
        </p:nvCxnSpPr>
        <p:spPr bwMode="auto">
          <a:xfrm>
            <a:off x="6362700" y="320040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2" name="AutoShape 38">
            <a:extLst>
              <a:ext uri="{FF2B5EF4-FFF2-40B4-BE49-F238E27FC236}">
                <a16:creationId xmlns:a16="http://schemas.microsoft.com/office/drawing/2014/main" id="{94686EE0-7E7F-DC3D-42E4-0740DF0724F7}"/>
              </a:ext>
            </a:extLst>
          </p:cNvPr>
          <p:cNvCxnSpPr>
            <a:cxnSpLocks noChangeShapeType="1"/>
            <a:stCxn id="39964" idx="4"/>
            <a:endCxn id="39966" idx="0"/>
          </p:cNvCxnSpPr>
          <p:nvPr/>
        </p:nvCxnSpPr>
        <p:spPr bwMode="auto">
          <a:xfrm>
            <a:off x="5676900" y="3886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3" name="AutoShape 39">
            <a:extLst>
              <a:ext uri="{FF2B5EF4-FFF2-40B4-BE49-F238E27FC236}">
                <a16:creationId xmlns:a16="http://schemas.microsoft.com/office/drawing/2014/main" id="{F64E9C74-EC17-2921-4B58-E51D6D367F21}"/>
              </a:ext>
            </a:extLst>
          </p:cNvPr>
          <p:cNvCxnSpPr>
            <a:cxnSpLocks noChangeShapeType="1"/>
            <a:stCxn id="39964" idx="4"/>
            <a:endCxn id="39967" idx="0"/>
          </p:cNvCxnSpPr>
          <p:nvPr/>
        </p:nvCxnSpPr>
        <p:spPr bwMode="auto">
          <a:xfrm>
            <a:off x="5676900" y="388620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4" name="AutoShape 40">
            <a:extLst>
              <a:ext uri="{FF2B5EF4-FFF2-40B4-BE49-F238E27FC236}">
                <a16:creationId xmlns:a16="http://schemas.microsoft.com/office/drawing/2014/main" id="{E2CD0605-DD62-BD76-3375-DC3FA797CECF}"/>
              </a:ext>
            </a:extLst>
          </p:cNvPr>
          <p:cNvCxnSpPr>
            <a:cxnSpLocks noChangeShapeType="1"/>
            <a:stCxn id="39964" idx="4"/>
            <a:endCxn id="39968" idx="0"/>
          </p:cNvCxnSpPr>
          <p:nvPr/>
        </p:nvCxnSpPr>
        <p:spPr bwMode="auto">
          <a:xfrm>
            <a:off x="5676900" y="3886200"/>
            <a:ext cx="182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545" name="Text Box 41">
            <a:extLst>
              <a:ext uri="{FF2B5EF4-FFF2-40B4-BE49-F238E27FC236}">
                <a16:creationId xmlns:a16="http://schemas.microsoft.com/office/drawing/2014/main" id="{2B358167-5B85-0CC9-5BF5-1F3B6DC27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6" name="Text Box 42">
            <a:extLst>
              <a:ext uri="{FF2B5EF4-FFF2-40B4-BE49-F238E27FC236}">
                <a16:creationId xmlns:a16="http://schemas.microsoft.com/office/drawing/2014/main" id="{36DBF034-6CB0-7063-5998-C8E58DA7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7" name="Text Box 43">
            <a:extLst>
              <a:ext uri="{FF2B5EF4-FFF2-40B4-BE49-F238E27FC236}">
                <a16:creationId xmlns:a16="http://schemas.microsoft.com/office/drawing/2014/main" id="{11847B6C-05B1-537D-146A-01E8E8367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90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8" name="Text Box 44">
            <a:extLst>
              <a:ext uri="{FF2B5EF4-FFF2-40B4-BE49-F238E27FC236}">
                <a16:creationId xmlns:a16="http://schemas.microsoft.com/office/drawing/2014/main" id="{C5BDDCAA-8D0B-1168-92C5-CF84BC4D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52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9" name="Text Box 45">
            <a:extLst>
              <a:ext uri="{FF2B5EF4-FFF2-40B4-BE49-F238E27FC236}">
                <a16:creationId xmlns:a16="http://schemas.microsoft.com/office/drawing/2014/main" id="{8C798AC0-3822-AE62-2DD7-F018E993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5814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39980" name="Text Box 50">
            <a:extLst>
              <a:ext uri="{FF2B5EF4-FFF2-40B4-BE49-F238E27FC236}">
                <a16:creationId xmlns:a16="http://schemas.microsoft.com/office/drawing/2014/main" id="{CB0486D7-2CA8-0F55-93F3-342A63FD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39981" name="Text Box 52">
            <a:extLst>
              <a:ext uri="{FF2B5EF4-FFF2-40B4-BE49-F238E27FC236}">
                <a16:creationId xmlns:a16="http://schemas.microsoft.com/office/drawing/2014/main" id="{2ED0631D-2DD9-54DD-F58C-0CF22E7E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52646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2</a:t>
            </a:r>
          </a:p>
        </p:txBody>
      </p:sp>
      <p:sp>
        <p:nvSpPr>
          <p:cNvPr id="39982" name="Text Box 53">
            <a:extLst>
              <a:ext uri="{FF2B5EF4-FFF2-40B4-BE49-F238E27FC236}">
                <a16:creationId xmlns:a16="http://schemas.microsoft.com/office/drawing/2014/main" id="{AB993436-968E-F144-89D7-096D6EF3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52646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3</a:t>
            </a:r>
          </a:p>
        </p:txBody>
      </p:sp>
      <p:sp>
        <p:nvSpPr>
          <p:cNvPr id="2" name="Text Box 46">
            <a:extLst>
              <a:ext uri="{FF2B5EF4-FFF2-40B4-BE49-F238E27FC236}">
                <a16:creationId xmlns:a16="http://schemas.microsoft.com/office/drawing/2014/main" id="{CDD52933-9E31-DD62-9762-4363FCD9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210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3" name="Text Box 46">
            <a:extLst>
              <a:ext uri="{FF2B5EF4-FFF2-40B4-BE49-F238E27FC236}">
                <a16:creationId xmlns:a16="http://schemas.microsoft.com/office/drawing/2014/main" id="{A2AB536D-4550-B349-A6B7-33579002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81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EA9CE75E-60EA-35E5-B7A9-1514FCC1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30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5" name="Text Box 46">
            <a:extLst>
              <a:ext uri="{FF2B5EF4-FFF2-40B4-BE49-F238E27FC236}">
                <a16:creationId xmlns:a16="http://schemas.microsoft.com/office/drawing/2014/main" id="{D45D5AEE-9588-E46B-37B6-CB66A32F8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164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E943C8D4-7F10-EDC0-7D2C-3E58260E1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7" name="Text Box 56">
            <a:extLst>
              <a:ext uri="{FF2B5EF4-FFF2-40B4-BE49-F238E27FC236}">
                <a16:creationId xmlns:a16="http://schemas.microsoft.com/office/drawing/2014/main" id="{35D7E519-C172-1AC3-7BF2-EE76EC7D3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19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8" name="Text Box 57">
            <a:extLst>
              <a:ext uri="{FF2B5EF4-FFF2-40B4-BE49-F238E27FC236}">
                <a16:creationId xmlns:a16="http://schemas.microsoft.com/office/drawing/2014/main" id="{C6E56916-6F97-31A3-FA1A-1100E2AD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00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4E42E9A0-78B4-4959-F914-8954C9E31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073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0" name="Text Box 53">
            <a:extLst>
              <a:ext uri="{FF2B5EF4-FFF2-40B4-BE49-F238E27FC236}">
                <a16:creationId xmlns:a16="http://schemas.microsoft.com/office/drawing/2014/main" id="{0646F8EE-F5FF-EEE0-88D6-7F161A893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1" name="Text Box 52">
            <a:extLst>
              <a:ext uri="{FF2B5EF4-FFF2-40B4-BE49-F238E27FC236}">
                <a16:creationId xmlns:a16="http://schemas.microsoft.com/office/drawing/2014/main" id="{1A4F3657-EA39-638D-14F6-6962B6156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229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" name="Text Box 53">
            <a:extLst>
              <a:ext uri="{FF2B5EF4-FFF2-40B4-BE49-F238E27FC236}">
                <a16:creationId xmlns:a16="http://schemas.microsoft.com/office/drawing/2014/main" id="{E9B12CF1-3C5F-1726-6B53-29B7ECCC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54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3" name="Text Box 53">
            <a:extLst>
              <a:ext uri="{FF2B5EF4-FFF2-40B4-BE49-F238E27FC236}">
                <a16:creationId xmlns:a16="http://schemas.microsoft.com/office/drawing/2014/main" id="{2283CB9D-7423-DFE8-0C4A-BB6525C73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19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4" name="Text Box 53">
            <a:extLst>
              <a:ext uri="{FF2B5EF4-FFF2-40B4-BE49-F238E27FC236}">
                <a16:creationId xmlns:a16="http://schemas.microsoft.com/office/drawing/2014/main" id="{06664960-C85B-FC96-98A1-E80064091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690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34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45" grpId="0"/>
      <p:bldP spid="533546" grpId="0"/>
      <p:bldP spid="533547" grpId="0"/>
      <p:bldP spid="533548" grpId="0"/>
      <p:bldP spid="53354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66CA98-BF8D-EDAE-E4B5-1EB32C22F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Rename Variables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15828ABF-3175-84EB-D151-AEA1DE4A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1447800" cy="105157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i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 k =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k &lt; 100?</a:t>
                </a:r>
              </a:p>
            </p:txBody>
          </p:sp>
        </mc:Choice>
        <mc:Fallback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blipFill>
                <a:blip r:embed="rId2"/>
                <a:stretch>
                  <a:fillRect l="-2532" t="-1250" r="-15823" b="-7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Text Box 5">
            <a:extLst>
              <a:ext uri="{FF2B5EF4-FFF2-40B4-BE49-F238E27FC236}">
                <a16:creationId xmlns:a16="http://schemas.microsoft.com/office/drawing/2014/main" id="{56F8462A-D3BD-39F4-A6E1-98184156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j &lt; 20?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DF20D5F1-6578-3A3B-D4E1-994F23DC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return j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86B3006F-E00F-EA97-8C84-AD5254F9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i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+ 1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63441CA4-5BE6-B317-4235-C3360BA1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k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k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 </a:t>
                </a:r>
              </a:p>
            </p:txBody>
          </p:sp>
        </mc:Choice>
        <mc:Fallback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blipFill>
                <a:blip r:embed="rId3"/>
                <a:stretch>
                  <a:fillRect l="-1829" t="-3448" r="-4878" b="-120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6" name="Text Box 10">
            <a:extLst>
              <a:ext uri="{FF2B5EF4-FFF2-40B4-BE49-F238E27FC236}">
                <a16:creationId xmlns:a16="http://schemas.microsoft.com/office/drawing/2014/main" id="{0ADC5698-094D-5209-EB53-C8F2645F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1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3EE1D636-8740-7527-0AF1-D283DD6A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2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177B67D5-0914-FEF1-9311-CD3B8D666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3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F56CBED5-C735-7FB4-3802-792F2746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57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4</a:t>
            </a: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E7E9DFCD-692B-D1C2-FA6E-0A512000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51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5</a:t>
            </a:r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A082CCDA-0841-8C7D-5EB5-7C9BAC537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2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6</a:t>
            </a: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211FE5BD-5246-6B7F-52E5-FD042D152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94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7</a:t>
            </a:r>
          </a:p>
        </p:txBody>
      </p:sp>
      <p:cxnSp>
        <p:nvCxnSpPr>
          <p:cNvPr id="39953" name="AutoShape 17">
            <a:extLst>
              <a:ext uri="{FF2B5EF4-FFF2-40B4-BE49-F238E27FC236}">
                <a16:creationId xmlns:a16="http://schemas.microsoft.com/office/drawing/2014/main" id="{87F5C973-E977-CEF4-FDF5-5D37DCC4F8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19300" y="2880370"/>
            <a:ext cx="38100" cy="320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18">
            <a:extLst>
              <a:ext uri="{FF2B5EF4-FFF2-40B4-BE49-F238E27FC236}">
                <a16:creationId xmlns:a16="http://schemas.microsoft.com/office/drawing/2014/main" id="{8B7226F9-7538-5381-AF71-69A852C8611A}"/>
              </a:ext>
            </a:extLst>
          </p:cNvPr>
          <p:cNvCxnSpPr>
            <a:cxnSpLocks noChangeShapeType="1"/>
            <a:stCxn id="39940" idx="2"/>
            <a:endCxn id="39941" idx="0"/>
          </p:cNvCxnSpPr>
          <p:nvPr/>
        </p:nvCxnSpPr>
        <p:spPr bwMode="auto">
          <a:xfrm flipH="1">
            <a:off x="1333500" y="4187850"/>
            <a:ext cx="6477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AutoShape 19">
            <a:extLst>
              <a:ext uri="{FF2B5EF4-FFF2-40B4-BE49-F238E27FC236}">
                <a16:creationId xmlns:a16="http://schemas.microsoft.com/office/drawing/2014/main" id="{D2D1DB0C-951D-86CD-E88D-00519D88257A}"/>
              </a:ext>
            </a:extLst>
          </p:cNvPr>
          <p:cNvCxnSpPr>
            <a:cxnSpLocks noChangeShapeType="1"/>
            <a:stCxn id="39940" idx="2"/>
            <a:endCxn id="39942" idx="0"/>
          </p:cNvCxnSpPr>
          <p:nvPr/>
        </p:nvCxnSpPr>
        <p:spPr bwMode="auto">
          <a:xfrm>
            <a:off x="1981200" y="4187850"/>
            <a:ext cx="15621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20">
            <a:extLst>
              <a:ext uri="{FF2B5EF4-FFF2-40B4-BE49-F238E27FC236}">
                <a16:creationId xmlns:a16="http://schemas.microsoft.com/office/drawing/2014/main" id="{EA07BC3B-5E9B-4BA6-669C-D9ED61EEEE0E}"/>
              </a:ext>
            </a:extLst>
          </p:cNvPr>
          <p:cNvCxnSpPr>
            <a:cxnSpLocks noChangeShapeType="1"/>
            <a:stCxn id="39941" idx="2"/>
            <a:endCxn id="39943" idx="0"/>
          </p:cNvCxnSpPr>
          <p:nvPr/>
        </p:nvCxnSpPr>
        <p:spPr bwMode="auto">
          <a:xfrm>
            <a:off x="1333500" y="4876800"/>
            <a:ext cx="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21">
            <a:extLst>
              <a:ext uri="{FF2B5EF4-FFF2-40B4-BE49-F238E27FC236}">
                <a16:creationId xmlns:a16="http://schemas.microsoft.com/office/drawing/2014/main" id="{F48B4686-6619-0EF8-26BF-4572844AD4A3}"/>
              </a:ext>
            </a:extLst>
          </p:cNvPr>
          <p:cNvCxnSpPr>
            <a:cxnSpLocks noChangeShapeType="1"/>
            <a:stCxn id="39941" idx="2"/>
            <a:endCxn id="39944" idx="0"/>
          </p:cNvCxnSpPr>
          <p:nvPr/>
        </p:nvCxnSpPr>
        <p:spPr bwMode="auto">
          <a:xfrm>
            <a:off x="1333500" y="4876800"/>
            <a:ext cx="220980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2">
            <a:extLst>
              <a:ext uri="{FF2B5EF4-FFF2-40B4-BE49-F238E27FC236}">
                <a16:creationId xmlns:a16="http://schemas.microsoft.com/office/drawing/2014/main" id="{0B121BBC-17F1-0A46-44B7-18524627AA00}"/>
              </a:ext>
            </a:extLst>
          </p:cNvPr>
          <p:cNvCxnSpPr>
            <a:cxnSpLocks noChangeShapeType="1"/>
            <a:stCxn id="39943" idx="2"/>
            <a:endCxn id="39945" idx="0"/>
          </p:cNvCxnSpPr>
          <p:nvPr/>
        </p:nvCxnSpPr>
        <p:spPr bwMode="auto">
          <a:xfrm>
            <a:off x="1333500" y="5712664"/>
            <a:ext cx="12192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AutoShape 23">
            <a:extLst>
              <a:ext uri="{FF2B5EF4-FFF2-40B4-BE49-F238E27FC236}">
                <a16:creationId xmlns:a16="http://schemas.microsoft.com/office/drawing/2014/main" id="{2EE98CE9-85E2-F7BC-48E8-8431D093EC86}"/>
              </a:ext>
            </a:extLst>
          </p:cNvPr>
          <p:cNvCxnSpPr>
            <a:cxnSpLocks noChangeShapeType="1"/>
            <a:stCxn id="39944" idx="2"/>
            <a:endCxn id="39945" idx="0"/>
          </p:cNvCxnSpPr>
          <p:nvPr/>
        </p:nvCxnSpPr>
        <p:spPr bwMode="auto">
          <a:xfrm flipH="1">
            <a:off x="2552700" y="5712664"/>
            <a:ext cx="9906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AutoShape 24">
            <a:extLst>
              <a:ext uri="{FF2B5EF4-FFF2-40B4-BE49-F238E27FC236}">
                <a16:creationId xmlns:a16="http://schemas.microsoft.com/office/drawing/2014/main" id="{FC46E44B-3568-0B7D-7BA7-E4CFCA2D5290}"/>
              </a:ext>
            </a:extLst>
          </p:cNvPr>
          <p:cNvCxnSpPr>
            <a:cxnSpLocks noChangeShapeType="1"/>
            <a:stCxn id="39945" idx="2"/>
            <a:endCxn id="39940" idx="0"/>
          </p:cNvCxnSpPr>
          <p:nvPr/>
        </p:nvCxnSpPr>
        <p:spPr bwMode="auto">
          <a:xfrm rot="5400000" flipH="1">
            <a:off x="552824" y="4628776"/>
            <a:ext cx="3428251" cy="571500"/>
          </a:xfrm>
          <a:prstGeom prst="curvedConnector5">
            <a:avLst>
              <a:gd name="adj1" fmla="val -4110"/>
              <a:gd name="adj2" fmla="val 418538"/>
              <a:gd name="adj3" fmla="val 10666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1" name="Text Box 25">
            <a:extLst>
              <a:ext uri="{FF2B5EF4-FFF2-40B4-BE49-F238E27FC236}">
                <a16:creationId xmlns:a16="http://schemas.microsoft.com/office/drawing/2014/main" id="{159F1F03-3361-7B31-E135-B030E863F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0540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Walk the dominator tree (in pre-order).</a:t>
            </a:r>
            <a:endParaRPr lang="en-US" altLang="zh-CN" sz="2000">
              <a:solidFill>
                <a:schemeClr val="tx2"/>
              </a:solidFill>
            </a:endParaRPr>
          </a:p>
        </p:txBody>
      </p:sp>
      <p:sp>
        <p:nvSpPr>
          <p:cNvPr id="39962" name="Oval 28">
            <a:extLst>
              <a:ext uri="{FF2B5EF4-FFF2-40B4-BE49-F238E27FC236}">
                <a16:creationId xmlns:a16="http://schemas.microsoft.com/office/drawing/2014/main" id="{8D75BC5E-B817-C933-B033-CD24CD5B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81200"/>
            <a:ext cx="6858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39963" name="Oval 29">
            <a:extLst>
              <a:ext uri="{FF2B5EF4-FFF2-40B4-BE49-F238E27FC236}">
                <a16:creationId xmlns:a16="http://schemas.microsoft.com/office/drawing/2014/main" id="{74FDC415-A50E-98A0-01DD-55CC59DB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432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39964" name="Oval 30">
            <a:extLst>
              <a:ext uri="{FF2B5EF4-FFF2-40B4-BE49-F238E27FC236}">
                <a16:creationId xmlns:a16="http://schemas.microsoft.com/office/drawing/2014/main" id="{5C5C7AD5-EE0D-BE98-E745-D4D7513DD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4290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39965" name="Oval 31">
            <a:extLst>
              <a:ext uri="{FF2B5EF4-FFF2-40B4-BE49-F238E27FC236}">
                <a16:creationId xmlns:a16="http://schemas.microsoft.com/office/drawing/2014/main" id="{0EB78B1A-3FE2-9630-BB70-42065E98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29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39966" name="Oval 32">
            <a:extLst>
              <a:ext uri="{FF2B5EF4-FFF2-40B4-BE49-F238E27FC236}">
                <a16:creationId xmlns:a16="http://schemas.microsoft.com/office/drawing/2014/main" id="{EE7DB248-9956-BA40-CB8D-E56F6430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6858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39967" name="Oval 33">
            <a:extLst>
              <a:ext uri="{FF2B5EF4-FFF2-40B4-BE49-F238E27FC236}">
                <a16:creationId xmlns:a16="http://schemas.microsoft.com/office/drawing/2014/main" id="{30D877A2-81C1-4E61-A294-710440E9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67200"/>
            <a:ext cx="6858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6</a:t>
            </a:r>
          </a:p>
        </p:txBody>
      </p:sp>
      <p:sp>
        <p:nvSpPr>
          <p:cNvPr id="39968" name="Oval 34">
            <a:extLst>
              <a:ext uri="{FF2B5EF4-FFF2-40B4-BE49-F238E27FC236}">
                <a16:creationId xmlns:a16="http://schemas.microsoft.com/office/drawing/2014/main" id="{3F0434AB-1C64-D56D-4D75-BE4DA4D0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2672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7</a:t>
            </a:r>
          </a:p>
        </p:txBody>
      </p:sp>
      <p:cxnSp>
        <p:nvCxnSpPr>
          <p:cNvPr id="39969" name="AutoShape 35">
            <a:extLst>
              <a:ext uri="{FF2B5EF4-FFF2-40B4-BE49-F238E27FC236}">
                <a16:creationId xmlns:a16="http://schemas.microsoft.com/office/drawing/2014/main" id="{A41ACB13-C544-151C-D014-E3396AB4F4A0}"/>
              </a:ext>
            </a:extLst>
          </p:cNvPr>
          <p:cNvCxnSpPr>
            <a:cxnSpLocks noChangeShapeType="1"/>
            <a:stCxn id="39962" idx="4"/>
            <a:endCxn id="39963" idx="0"/>
          </p:cNvCxnSpPr>
          <p:nvPr/>
        </p:nvCxnSpPr>
        <p:spPr bwMode="auto">
          <a:xfrm>
            <a:off x="6362700" y="2438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0" name="AutoShape 36">
            <a:extLst>
              <a:ext uri="{FF2B5EF4-FFF2-40B4-BE49-F238E27FC236}">
                <a16:creationId xmlns:a16="http://schemas.microsoft.com/office/drawing/2014/main" id="{254060C5-8A2B-8532-4092-C0627ACA7AEA}"/>
              </a:ext>
            </a:extLst>
          </p:cNvPr>
          <p:cNvCxnSpPr>
            <a:cxnSpLocks noChangeShapeType="1"/>
            <a:stCxn id="39963" idx="4"/>
            <a:endCxn id="39964" idx="0"/>
          </p:cNvCxnSpPr>
          <p:nvPr/>
        </p:nvCxnSpPr>
        <p:spPr bwMode="auto">
          <a:xfrm flipH="1">
            <a:off x="5676900" y="3200400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1" name="AutoShape 37">
            <a:extLst>
              <a:ext uri="{FF2B5EF4-FFF2-40B4-BE49-F238E27FC236}">
                <a16:creationId xmlns:a16="http://schemas.microsoft.com/office/drawing/2014/main" id="{AE2EEAD3-4867-84E3-7E09-AE60B61B4DE3}"/>
              </a:ext>
            </a:extLst>
          </p:cNvPr>
          <p:cNvCxnSpPr>
            <a:cxnSpLocks noChangeShapeType="1"/>
            <a:stCxn id="39963" idx="4"/>
            <a:endCxn id="39965" idx="0"/>
          </p:cNvCxnSpPr>
          <p:nvPr/>
        </p:nvCxnSpPr>
        <p:spPr bwMode="auto">
          <a:xfrm>
            <a:off x="6362700" y="320040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2" name="AutoShape 38">
            <a:extLst>
              <a:ext uri="{FF2B5EF4-FFF2-40B4-BE49-F238E27FC236}">
                <a16:creationId xmlns:a16="http://schemas.microsoft.com/office/drawing/2014/main" id="{94686EE0-7E7F-DC3D-42E4-0740DF0724F7}"/>
              </a:ext>
            </a:extLst>
          </p:cNvPr>
          <p:cNvCxnSpPr>
            <a:cxnSpLocks noChangeShapeType="1"/>
            <a:stCxn id="39964" idx="4"/>
            <a:endCxn id="39966" idx="0"/>
          </p:cNvCxnSpPr>
          <p:nvPr/>
        </p:nvCxnSpPr>
        <p:spPr bwMode="auto">
          <a:xfrm>
            <a:off x="5676900" y="3886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3" name="AutoShape 39">
            <a:extLst>
              <a:ext uri="{FF2B5EF4-FFF2-40B4-BE49-F238E27FC236}">
                <a16:creationId xmlns:a16="http://schemas.microsoft.com/office/drawing/2014/main" id="{F64E9C74-EC17-2921-4B58-E51D6D367F21}"/>
              </a:ext>
            </a:extLst>
          </p:cNvPr>
          <p:cNvCxnSpPr>
            <a:cxnSpLocks noChangeShapeType="1"/>
            <a:stCxn id="39964" idx="4"/>
            <a:endCxn id="39967" idx="0"/>
          </p:cNvCxnSpPr>
          <p:nvPr/>
        </p:nvCxnSpPr>
        <p:spPr bwMode="auto">
          <a:xfrm>
            <a:off x="5676900" y="388620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4" name="AutoShape 40">
            <a:extLst>
              <a:ext uri="{FF2B5EF4-FFF2-40B4-BE49-F238E27FC236}">
                <a16:creationId xmlns:a16="http://schemas.microsoft.com/office/drawing/2014/main" id="{E2CD0605-DD62-BD76-3375-DC3FA797CECF}"/>
              </a:ext>
            </a:extLst>
          </p:cNvPr>
          <p:cNvCxnSpPr>
            <a:cxnSpLocks noChangeShapeType="1"/>
            <a:stCxn id="39964" idx="4"/>
            <a:endCxn id="39968" idx="0"/>
          </p:cNvCxnSpPr>
          <p:nvPr/>
        </p:nvCxnSpPr>
        <p:spPr bwMode="auto">
          <a:xfrm>
            <a:off x="5676900" y="3886200"/>
            <a:ext cx="182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545" name="Text Box 41">
            <a:extLst>
              <a:ext uri="{FF2B5EF4-FFF2-40B4-BE49-F238E27FC236}">
                <a16:creationId xmlns:a16="http://schemas.microsoft.com/office/drawing/2014/main" id="{2B358167-5B85-0CC9-5BF5-1F3B6DC27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6" name="Text Box 42">
            <a:extLst>
              <a:ext uri="{FF2B5EF4-FFF2-40B4-BE49-F238E27FC236}">
                <a16:creationId xmlns:a16="http://schemas.microsoft.com/office/drawing/2014/main" id="{36DBF034-6CB0-7063-5998-C8E58DA7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7" name="Text Box 43">
            <a:extLst>
              <a:ext uri="{FF2B5EF4-FFF2-40B4-BE49-F238E27FC236}">
                <a16:creationId xmlns:a16="http://schemas.microsoft.com/office/drawing/2014/main" id="{11847B6C-05B1-537D-146A-01E8E8367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90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8" name="Text Box 44">
            <a:extLst>
              <a:ext uri="{FF2B5EF4-FFF2-40B4-BE49-F238E27FC236}">
                <a16:creationId xmlns:a16="http://schemas.microsoft.com/office/drawing/2014/main" id="{C5BDDCAA-8D0B-1168-92C5-CF84BC4D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52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9" name="Text Box 45">
            <a:extLst>
              <a:ext uri="{FF2B5EF4-FFF2-40B4-BE49-F238E27FC236}">
                <a16:creationId xmlns:a16="http://schemas.microsoft.com/office/drawing/2014/main" id="{8C798AC0-3822-AE62-2DD7-F018E993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5814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39980" name="Text Box 50">
            <a:extLst>
              <a:ext uri="{FF2B5EF4-FFF2-40B4-BE49-F238E27FC236}">
                <a16:creationId xmlns:a16="http://schemas.microsoft.com/office/drawing/2014/main" id="{CB0486D7-2CA8-0F55-93F3-342A63FD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39981" name="Text Box 52">
            <a:extLst>
              <a:ext uri="{FF2B5EF4-FFF2-40B4-BE49-F238E27FC236}">
                <a16:creationId xmlns:a16="http://schemas.microsoft.com/office/drawing/2014/main" id="{2ED0631D-2DD9-54DD-F58C-0CF22E7E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52646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2</a:t>
            </a:r>
          </a:p>
        </p:txBody>
      </p:sp>
      <p:sp>
        <p:nvSpPr>
          <p:cNvPr id="39982" name="Text Box 53">
            <a:extLst>
              <a:ext uri="{FF2B5EF4-FFF2-40B4-BE49-F238E27FC236}">
                <a16:creationId xmlns:a16="http://schemas.microsoft.com/office/drawing/2014/main" id="{AB993436-968E-F144-89D7-096D6EF3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52646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3</a:t>
            </a:r>
          </a:p>
        </p:txBody>
      </p:sp>
      <p:sp>
        <p:nvSpPr>
          <p:cNvPr id="2" name="Text Box 46">
            <a:extLst>
              <a:ext uri="{FF2B5EF4-FFF2-40B4-BE49-F238E27FC236}">
                <a16:creationId xmlns:a16="http://schemas.microsoft.com/office/drawing/2014/main" id="{CDD52933-9E31-DD62-9762-4363FCD9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210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3" name="Text Box 46">
            <a:extLst>
              <a:ext uri="{FF2B5EF4-FFF2-40B4-BE49-F238E27FC236}">
                <a16:creationId xmlns:a16="http://schemas.microsoft.com/office/drawing/2014/main" id="{A2AB536D-4550-B349-A6B7-33579002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81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EA9CE75E-60EA-35E5-B7A9-1514FCC1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30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5" name="Text Box 46">
            <a:extLst>
              <a:ext uri="{FF2B5EF4-FFF2-40B4-BE49-F238E27FC236}">
                <a16:creationId xmlns:a16="http://schemas.microsoft.com/office/drawing/2014/main" id="{D45D5AEE-9588-E46B-37B6-CB66A32F8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164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E943C8D4-7F10-EDC0-7D2C-3E58260E1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7" name="Text Box 56">
            <a:extLst>
              <a:ext uri="{FF2B5EF4-FFF2-40B4-BE49-F238E27FC236}">
                <a16:creationId xmlns:a16="http://schemas.microsoft.com/office/drawing/2014/main" id="{35D7E519-C172-1AC3-7BF2-EE76EC7D3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19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8" name="Text Box 57">
            <a:extLst>
              <a:ext uri="{FF2B5EF4-FFF2-40B4-BE49-F238E27FC236}">
                <a16:creationId xmlns:a16="http://schemas.microsoft.com/office/drawing/2014/main" id="{C6E56916-6F97-31A3-FA1A-1100E2AD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00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4E42E9A0-78B4-4959-F914-8954C9E31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073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0" name="Text Box 53">
            <a:extLst>
              <a:ext uri="{FF2B5EF4-FFF2-40B4-BE49-F238E27FC236}">
                <a16:creationId xmlns:a16="http://schemas.microsoft.com/office/drawing/2014/main" id="{0646F8EE-F5FF-EEE0-88D6-7F161A893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1" name="Text Box 52">
            <a:extLst>
              <a:ext uri="{FF2B5EF4-FFF2-40B4-BE49-F238E27FC236}">
                <a16:creationId xmlns:a16="http://schemas.microsoft.com/office/drawing/2014/main" id="{1A4F3657-EA39-638D-14F6-6962B6156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229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" name="Text Box 53">
            <a:extLst>
              <a:ext uri="{FF2B5EF4-FFF2-40B4-BE49-F238E27FC236}">
                <a16:creationId xmlns:a16="http://schemas.microsoft.com/office/drawing/2014/main" id="{E9B12CF1-3C5F-1726-6B53-29B7ECCC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54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3" name="Text Box 53">
            <a:extLst>
              <a:ext uri="{FF2B5EF4-FFF2-40B4-BE49-F238E27FC236}">
                <a16:creationId xmlns:a16="http://schemas.microsoft.com/office/drawing/2014/main" id="{2283CB9D-7423-DFE8-0C4A-BB6525C73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19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4" name="Text Box 53">
            <a:extLst>
              <a:ext uri="{FF2B5EF4-FFF2-40B4-BE49-F238E27FC236}">
                <a16:creationId xmlns:a16="http://schemas.microsoft.com/office/drawing/2014/main" id="{06664960-C85B-FC96-98A1-E80064091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690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5" name="Text Box 60">
            <a:extLst>
              <a:ext uri="{FF2B5EF4-FFF2-40B4-BE49-F238E27FC236}">
                <a16:creationId xmlns:a16="http://schemas.microsoft.com/office/drawing/2014/main" id="{08320389-EA3D-24B4-1D65-CD669DE41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642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16" name="Text Box 61">
            <a:extLst>
              <a:ext uri="{FF2B5EF4-FFF2-40B4-BE49-F238E27FC236}">
                <a16:creationId xmlns:a16="http://schemas.microsoft.com/office/drawing/2014/main" id="{AD7BBFE0-D8B4-270D-B637-36ACFB66F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3246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17" name="Text Box 60">
            <a:extLst>
              <a:ext uri="{FF2B5EF4-FFF2-40B4-BE49-F238E27FC236}">
                <a16:creationId xmlns:a16="http://schemas.microsoft.com/office/drawing/2014/main" id="{04DD6446-CD74-E011-1E58-770AEB46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3655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18" name="Text Box 61">
            <a:extLst>
              <a:ext uri="{FF2B5EF4-FFF2-40B4-BE49-F238E27FC236}">
                <a16:creationId xmlns:a16="http://schemas.microsoft.com/office/drawing/2014/main" id="{5F8097A6-8572-C032-A5EB-B7BFE27BA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6258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41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45" grpId="0"/>
      <p:bldP spid="533546" grpId="0"/>
      <p:bldP spid="533547" grpId="0"/>
      <p:bldP spid="533548" grpId="0"/>
      <p:bldP spid="53354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66CA98-BF8D-EDAE-E4B5-1EB32C22F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Rename Variables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15828ABF-3175-84EB-D151-AEA1DE4A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1447800" cy="105157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i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 k =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0432FF"/>
                    </a:solidFill>
                    <a:latin typeface="Courier New" panose="02070309020205020404" pitchFamily="49" charset="0"/>
                  </a:rPr>
                  <a:t>k &lt; 100?</a:t>
                </a:r>
              </a:p>
            </p:txBody>
          </p:sp>
        </mc:Choice>
        <mc:Fallback>
          <p:sp>
            <p:nvSpPr>
              <p:cNvPr id="39940" name="Text Box 4">
                <a:extLst>
                  <a:ext uri="{FF2B5EF4-FFF2-40B4-BE49-F238E27FC236}">
                    <a16:creationId xmlns:a16="http://schemas.microsoft.com/office/drawing/2014/main" id="{A03D189C-1A0C-823E-8816-A9A1B3EFF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200400"/>
                <a:ext cx="1981200" cy="987450"/>
              </a:xfrm>
              <a:prstGeom prst="rect">
                <a:avLst/>
              </a:prstGeom>
              <a:blipFill>
                <a:blip r:embed="rId2"/>
                <a:stretch>
                  <a:fillRect l="-2532" t="-1250" r="-15823" b="-7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Text Box 5">
            <a:extLst>
              <a:ext uri="{FF2B5EF4-FFF2-40B4-BE49-F238E27FC236}">
                <a16:creationId xmlns:a16="http://schemas.microsoft.com/office/drawing/2014/main" id="{56F8462A-D3BD-39F4-A6E1-98184156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j &lt; 20?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DF20D5F1-6578-3A3B-D4E1-994F23DC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00563"/>
            <a:ext cx="1447800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432FF"/>
                </a:solidFill>
                <a:latin typeface="Courier New" panose="02070309020205020404" pitchFamily="49" charset="0"/>
              </a:rPr>
              <a:t>return j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86B3006F-E00F-EA97-8C84-AD5254F9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i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+ 1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63441CA4-5BE6-B317-4235-C3360BA1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02213"/>
            <a:ext cx="1447800" cy="7104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j = k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b="1" dirty="0">
                <a:solidFill>
                  <a:srgbClr val="0432FF"/>
                </a:solidFill>
                <a:latin typeface="Courier New" panose="02070309020205020404" pitchFamily="49" charset="0"/>
              </a:rPr>
              <a:t>k = k + 2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j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(j , j )</a:t>
                </a:r>
              </a:p>
              <a:p>
                <a:pPr eaLnBrk="1" hangingPunct="1">
                  <a:spcBef>
                    <a:spcPts val="48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k =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(k , k ) </a:t>
                </a:r>
              </a:p>
            </p:txBody>
          </p:sp>
        </mc:Choice>
        <mc:Fallback>
          <p:sp>
            <p:nvSpPr>
              <p:cNvPr id="39945" name="Text Box 9">
                <a:extLst>
                  <a:ext uri="{FF2B5EF4-FFF2-40B4-BE49-F238E27FC236}">
                    <a16:creationId xmlns:a16="http://schemas.microsoft.com/office/drawing/2014/main" id="{D9FDA056-EE7C-31DF-2213-866B718B4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5918200"/>
                <a:ext cx="2057400" cy="710451"/>
              </a:xfrm>
              <a:prstGeom prst="rect">
                <a:avLst/>
              </a:prstGeom>
              <a:blipFill>
                <a:blip r:embed="rId3"/>
                <a:stretch>
                  <a:fillRect l="-1829" t="-3448" r="-4878" b="-1206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6" name="Text Box 10">
            <a:extLst>
              <a:ext uri="{FF2B5EF4-FFF2-40B4-BE49-F238E27FC236}">
                <a16:creationId xmlns:a16="http://schemas.microsoft.com/office/drawing/2014/main" id="{0ADC5698-094D-5209-EB53-C8F2645F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1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3EE1D636-8740-7527-0AF1-D283DD6A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2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177B67D5-0914-FEF1-9311-CD3B8D666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5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3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F56CBED5-C735-7FB4-3802-792F2746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57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4</a:t>
            </a:r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E7E9DFCD-692B-D1C2-FA6E-0A512000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51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5</a:t>
            </a:r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A082CCDA-0841-8C7D-5EB5-7C9BAC537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2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6</a:t>
            </a: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211FE5BD-5246-6B7F-52E5-FD042D152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94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7</a:t>
            </a:r>
          </a:p>
        </p:txBody>
      </p:sp>
      <p:cxnSp>
        <p:nvCxnSpPr>
          <p:cNvPr id="39953" name="AutoShape 17">
            <a:extLst>
              <a:ext uri="{FF2B5EF4-FFF2-40B4-BE49-F238E27FC236}">
                <a16:creationId xmlns:a16="http://schemas.microsoft.com/office/drawing/2014/main" id="{87F5C973-E977-CEF4-FDF5-5D37DCC4F8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19300" y="2880370"/>
            <a:ext cx="38100" cy="3200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18">
            <a:extLst>
              <a:ext uri="{FF2B5EF4-FFF2-40B4-BE49-F238E27FC236}">
                <a16:creationId xmlns:a16="http://schemas.microsoft.com/office/drawing/2014/main" id="{8B7226F9-7538-5381-AF71-69A852C8611A}"/>
              </a:ext>
            </a:extLst>
          </p:cNvPr>
          <p:cNvCxnSpPr>
            <a:cxnSpLocks noChangeShapeType="1"/>
            <a:stCxn id="39940" idx="2"/>
            <a:endCxn id="39941" idx="0"/>
          </p:cNvCxnSpPr>
          <p:nvPr/>
        </p:nvCxnSpPr>
        <p:spPr bwMode="auto">
          <a:xfrm flipH="1">
            <a:off x="1333500" y="4187850"/>
            <a:ext cx="6477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AutoShape 19">
            <a:extLst>
              <a:ext uri="{FF2B5EF4-FFF2-40B4-BE49-F238E27FC236}">
                <a16:creationId xmlns:a16="http://schemas.microsoft.com/office/drawing/2014/main" id="{D2D1DB0C-951D-86CD-E88D-00519D88257A}"/>
              </a:ext>
            </a:extLst>
          </p:cNvPr>
          <p:cNvCxnSpPr>
            <a:cxnSpLocks noChangeShapeType="1"/>
            <a:stCxn id="39940" idx="2"/>
            <a:endCxn id="39942" idx="0"/>
          </p:cNvCxnSpPr>
          <p:nvPr/>
        </p:nvCxnSpPr>
        <p:spPr bwMode="auto">
          <a:xfrm>
            <a:off x="1981200" y="4187850"/>
            <a:ext cx="1562100" cy="31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20">
            <a:extLst>
              <a:ext uri="{FF2B5EF4-FFF2-40B4-BE49-F238E27FC236}">
                <a16:creationId xmlns:a16="http://schemas.microsoft.com/office/drawing/2014/main" id="{EA07BC3B-5E9B-4BA6-669C-D9ED61EEEE0E}"/>
              </a:ext>
            </a:extLst>
          </p:cNvPr>
          <p:cNvCxnSpPr>
            <a:cxnSpLocks noChangeShapeType="1"/>
            <a:stCxn id="39941" idx="2"/>
            <a:endCxn id="39943" idx="0"/>
          </p:cNvCxnSpPr>
          <p:nvPr/>
        </p:nvCxnSpPr>
        <p:spPr bwMode="auto">
          <a:xfrm>
            <a:off x="1333500" y="4876800"/>
            <a:ext cx="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21">
            <a:extLst>
              <a:ext uri="{FF2B5EF4-FFF2-40B4-BE49-F238E27FC236}">
                <a16:creationId xmlns:a16="http://schemas.microsoft.com/office/drawing/2014/main" id="{F48B4686-6619-0EF8-26BF-4572844AD4A3}"/>
              </a:ext>
            </a:extLst>
          </p:cNvPr>
          <p:cNvCxnSpPr>
            <a:cxnSpLocks noChangeShapeType="1"/>
            <a:stCxn id="39941" idx="2"/>
            <a:endCxn id="39944" idx="0"/>
          </p:cNvCxnSpPr>
          <p:nvPr/>
        </p:nvCxnSpPr>
        <p:spPr bwMode="auto">
          <a:xfrm>
            <a:off x="1333500" y="4876800"/>
            <a:ext cx="2209800" cy="125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2">
            <a:extLst>
              <a:ext uri="{FF2B5EF4-FFF2-40B4-BE49-F238E27FC236}">
                <a16:creationId xmlns:a16="http://schemas.microsoft.com/office/drawing/2014/main" id="{0B121BBC-17F1-0A46-44B7-18524627AA00}"/>
              </a:ext>
            </a:extLst>
          </p:cNvPr>
          <p:cNvCxnSpPr>
            <a:cxnSpLocks noChangeShapeType="1"/>
            <a:stCxn id="39943" idx="2"/>
            <a:endCxn id="39945" idx="0"/>
          </p:cNvCxnSpPr>
          <p:nvPr/>
        </p:nvCxnSpPr>
        <p:spPr bwMode="auto">
          <a:xfrm>
            <a:off x="1333500" y="5712664"/>
            <a:ext cx="12192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AutoShape 23">
            <a:extLst>
              <a:ext uri="{FF2B5EF4-FFF2-40B4-BE49-F238E27FC236}">
                <a16:creationId xmlns:a16="http://schemas.microsoft.com/office/drawing/2014/main" id="{2EE98CE9-85E2-F7BC-48E8-8431D093EC86}"/>
              </a:ext>
            </a:extLst>
          </p:cNvPr>
          <p:cNvCxnSpPr>
            <a:cxnSpLocks noChangeShapeType="1"/>
            <a:stCxn id="39944" idx="2"/>
            <a:endCxn id="39945" idx="0"/>
          </p:cNvCxnSpPr>
          <p:nvPr/>
        </p:nvCxnSpPr>
        <p:spPr bwMode="auto">
          <a:xfrm flipH="1">
            <a:off x="2552700" y="5712664"/>
            <a:ext cx="990600" cy="2055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0" name="AutoShape 24">
            <a:extLst>
              <a:ext uri="{FF2B5EF4-FFF2-40B4-BE49-F238E27FC236}">
                <a16:creationId xmlns:a16="http://schemas.microsoft.com/office/drawing/2014/main" id="{FC46E44B-3568-0B7D-7BA7-E4CFCA2D5290}"/>
              </a:ext>
            </a:extLst>
          </p:cNvPr>
          <p:cNvCxnSpPr>
            <a:cxnSpLocks noChangeShapeType="1"/>
            <a:stCxn id="39945" idx="2"/>
            <a:endCxn id="39940" idx="0"/>
          </p:cNvCxnSpPr>
          <p:nvPr/>
        </p:nvCxnSpPr>
        <p:spPr bwMode="auto">
          <a:xfrm rot="5400000" flipH="1">
            <a:off x="552824" y="4628776"/>
            <a:ext cx="3428251" cy="571500"/>
          </a:xfrm>
          <a:prstGeom prst="curvedConnector5">
            <a:avLst>
              <a:gd name="adj1" fmla="val -4110"/>
              <a:gd name="adj2" fmla="val 418538"/>
              <a:gd name="adj3" fmla="val 106668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1" name="Text Box 25">
            <a:extLst>
              <a:ext uri="{FF2B5EF4-FFF2-40B4-BE49-F238E27FC236}">
                <a16:creationId xmlns:a16="http://schemas.microsoft.com/office/drawing/2014/main" id="{159F1F03-3361-7B31-E135-B030E863F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0540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Walk the dominator tree (in pre-order).</a:t>
            </a:r>
            <a:endParaRPr lang="en-US" altLang="zh-CN" sz="2000">
              <a:solidFill>
                <a:schemeClr val="tx2"/>
              </a:solidFill>
            </a:endParaRPr>
          </a:p>
        </p:txBody>
      </p:sp>
      <p:sp>
        <p:nvSpPr>
          <p:cNvPr id="39962" name="Oval 28">
            <a:extLst>
              <a:ext uri="{FF2B5EF4-FFF2-40B4-BE49-F238E27FC236}">
                <a16:creationId xmlns:a16="http://schemas.microsoft.com/office/drawing/2014/main" id="{8D75BC5E-B817-C933-B033-CD24CD5B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81200"/>
            <a:ext cx="6858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1</a:t>
            </a:r>
          </a:p>
        </p:txBody>
      </p:sp>
      <p:sp>
        <p:nvSpPr>
          <p:cNvPr id="39963" name="Oval 29">
            <a:extLst>
              <a:ext uri="{FF2B5EF4-FFF2-40B4-BE49-F238E27FC236}">
                <a16:creationId xmlns:a16="http://schemas.microsoft.com/office/drawing/2014/main" id="{74FDC415-A50E-98A0-01DD-55CC59DB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432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2</a:t>
            </a:r>
          </a:p>
        </p:txBody>
      </p:sp>
      <p:sp>
        <p:nvSpPr>
          <p:cNvPr id="39964" name="Oval 30">
            <a:extLst>
              <a:ext uri="{FF2B5EF4-FFF2-40B4-BE49-F238E27FC236}">
                <a16:creationId xmlns:a16="http://schemas.microsoft.com/office/drawing/2014/main" id="{5C5C7AD5-EE0D-BE98-E745-D4D7513DD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429000"/>
            <a:ext cx="6858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3</a:t>
            </a:r>
          </a:p>
        </p:txBody>
      </p:sp>
      <p:sp>
        <p:nvSpPr>
          <p:cNvPr id="39965" name="Oval 31">
            <a:extLst>
              <a:ext uri="{FF2B5EF4-FFF2-40B4-BE49-F238E27FC236}">
                <a16:creationId xmlns:a16="http://schemas.microsoft.com/office/drawing/2014/main" id="{0EB78B1A-3FE2-9630-BB70-42065E98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290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4</a:t>
            </a:r>
          </a:p>
        </p:txBody>
      </p:sp>
      <p:sp>
        <p:nvSpPr>
          <p:cNvPr id="39966" name="Oval 32">
            <a:extLst>
              <a:ext uri="{FF2B5EF4-FFF2-40B4-BE49-F238E27FC236}">
                <a16:creationId xmlns:a16="http://schemas.microsoft.com/office/drawing/2014/main" id="{EE7DB248-9956-BA40-CB8D-E56F6430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6858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5</a:t>
            </a:r>
          </a:p>
        </p:txBody>
      </p:sp>
      <p:sp>
        <p:nvSpPr>
          <p:cNvPr id="39967" name="Oval 33">
            <a:extLst>
              <a:ext uri="{FF2B5EF4-FFF2-40B4-BE49-F238E27FC236}">
                <a16:creationId xmlns:a16="http://schemas.microsoft.com/office/drawing/2014/main" id="{30D877A2-81C1-4E61-A294-710440E9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67200"/>
            <a:ext cx="6858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6</a:t>
            </a:r>
          </a:p>
        </p:txBody>
      </p:sp>
      <p:sp>
        <p:nvSpPr>
          <p:cNvPr id="39968" name="Oval 34">
            <a:extLst>
              <a:ext uri="{FF2B5EF4-FFF2-40B4-BE49-F238E27FC236}">
                <a16:creationId xmlns:a16="http://schemas.microsoft.com/office/drawing/2014/main" id="{3F0434AB-1C64-D56D-4D75-BE4DA4D0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267200"/>
            <a:ext cx="685800" cy="4572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7</a:t>
            </a:r>
          </a:p>
        </p:txBody>
      </p:sp>
      <p:cxnSp>
        <p:nvCxnSpPr>
          <p:cNvPr id="39969" name="AutoShape 35">
            <a:extLst>
              <a:ext uri="{FF2B5EF4-FFF2-40B4-BE49-F238E27FC236}">
                <a16:creationId xmlns:a16="http://schemas.microsoft.com/office/drawing/2014/main" id="{A41ACB13-C544-151C-D014-E3396AB4F4A0}"/>
              </a:ext>
            </a:extLst>
          </p:cNvPr>
          <p:cNvCxnSpPr>
            <a:cxnSpLocks noChangeShapeType="1"/>
            <a:stCxn id="39962" idx="4"/>
            <a:endCxn id="39963" idx="0"/>
          </p:cNvCxnSpPr>
          <p:nvPr/>
        </p:nvCxnSpPr>
        <p:spPr bwMode="auto">
          <a:xfrm>
            <a:off x="6362700" y="2438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0" name="AutoShape 36">
            <a:extLst>
              <a:ext uri="{FF2B5EF4-FFF2-40B4-BE49-F238E27FC236}">
                <a16:creationId xmlns:a16="http://schemas.microsoft.com/office/drawing/2014/main" id="{254060C5-8A2B-8532-4092-C0627ACA7AEA}"/>
              </a:ext>
            </a:extLst>
          </p:cNvPr>
          <p:cNvCxnSpPr>
            <a:cxnSpLocks noChangeShapeType="1"/>
            <a:stCxn id="39963" idx="4"/>
            <a:endCxn id="39964" idx="0"/>
          </p:cNvCxnSpPr>
          <p:nvPr/>
        </p:nvCxnSpPr>
        <p:spPr bwMode="auto">
          <a:xfrm flipH="1">
            <a:off x="5676900" y="3200400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1" name="AutoShape 37">
            <a:extLst>
              <a:ext uri="{FF2B5EF4-FFF2-40B4-BE49-F238E27FC236}">
                <a16:creationId xmlns:a16="http://schemas.microsoft.com/office/drawing/2014/main" id="{AE2EEAD3-4867-84E3-7E09-AE60B61B4DE3}"/>
              </a:ext>
            </a:extLst>
          </p:cNvPr>
          <p:cNvCxnSpPr>
            <a:cxnSpLocks noChangeShapeType="1"/>
            <a:stCxn id="39963" idx="4"/>
            <a:endCxn id="39965" idx="0"/>
          </p:cNvCxnSpPr>
          <p:nvPr/>
        </p:nvCxnSpPr>
        <p:spPr bwMode="auto">
          <a:xfrm>
            <a:off x="6362700" y="320040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2" name="AutoShape 38">
            <a:extLst>
              <a:ext uri="{FF2B5EF4-FFF2-40B4-BE49-F238E27FC236}">
                <a16:creationId xmlns:a16="http://schemas.microsoft.com/office/drawing/2014/main" id="{94686EE0-7E7F-DC3D-42E4-0740DF0724F7}"/>
              </a:ext>
            </a:extLst>
          </p:cNvPr>
          <p:cNvCxnSpPr>
            <a:cxnSpLocks noChangeShapeType="1"/>
            <a:stCxn id="39964" idx="4"/>
            <a:endCxn id="39966" idx="0"/>
          </p:cNvCxnSpPr>
          <p:nvPr/>
        </p:nvCxnSpPr>
        <p:spPr bwMode="auto">
          <a:xfrm>
            <a:off x="5676900" y="3886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3" name="AutoShape 39">
            <a:extLst>
              <a:ext uri="{FF2B5EF4-FFF2-40B4-BE49-F238E27FC236}">
                <a16:creationId xmlns:a16="http://schemas.microsoft.com/office/drawing/2014/main" id="{F64E9C74-EC17-2921-4B58-E51D6D367F21}"/>
              </a:ext>
            </a:extLst>
          </p:cNvPr>
          <p:cNvCxnSpPr>
            <a:cxnSpLocks noChangeShapeType="1"/>
            <a:stCxn id="39964" idx="4"/>
            <a:endCxn id="39967" idx="0"/>
          </p:cNvCxnSpPr>
          <p:nvPr/>
        </p:nvCxnSpPr>
        <p:spPr bwMode="auto">
          <a:xfrm>
            <a:off x="5676900" y="388620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4" name="AutoShape 40">
            <a:extLst>
              <a:ext uri="{FF2B5EF4-FFF2-40B4-BE49-F238E27FC236}">
                <a16:creationId xmlns:a16="http://schemas.microsoft.com/office/drawing/2014/main" id="{E2CD0605-DD62-BD76-3375-DC3FA797CECF}"/>
              </a:ext>
            </a:extLst>
          </p:cNvPr>
          <p:cNvCxnSpPr>
            <a:cxnSpLocks noChangeShapeType="1"/>
            <a:stCxn id="39964" idx="4"/>
            <a:endCxn id="39968" idx="0"/>
          </p:cNvCxnSpPr>
          <p:nvPr/>
        </p:nvCxnSpPr>
        <p:spPr bwMode="auto">
          <a:xfrm>
            <a:off x="5676900" y="3886200"/>
            <a:ext cx="182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545" name="Text Box 41">
            <a:extLst>
              <a:ext uri="{FF2B5EF4-FFF2-40B4-BE49-F238E27FC236}">
                <a16:creationId xmlns:a16="http://schemas.microsoft.com/office/drawing/2014/main" id="{2B358167-5B85-0CC9-5BF5-1F3B6DC27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6" name="Text Box 42">
            <a:extLst>
              <a:ext uri="{FF2B5EF4-FFF2-40B4-BE49-F238E27FC236}">
                <a16:creationId xmlns:a16="http://schemas.microsoft.com/office/drawing/2014/main" id="{36DBF034-6CB0-7063-5998-C8E58DA7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7" name="Text Box 43">
            <a:extLst>
              <a:ext uri="{FF2B5EF4-FFF2-40B4-BE49-F238E27FC236}">
                <a16:creationId xmlns:a16="http://schemas.microsoft.com/office/drawing/2014/main" id="{11847B6C-05B1-537D-146A-01E8E8367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90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8" name="Text Box 44">
            <a:extLst>
              <a:ext uri="{FF2B5EF4-FFF2-40B4-BE49-F238E27FC236}">
                <a16:creationId xmlns:a16="http://schemas.microsoft.com/office/drawing/2014/main" id="{C5BDDCAA-8D0B-1168-92C5-CF84BC4D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528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533549" name="Text Box 45">
            <a:extLst>
              <a:ext uri="{FF2B5EF4-FFF2-40B4-BE49-F238E27FC236}">
                <a16:creationId xmlns:a16="http://schemas.microsoft.com/office/drawing/2014/main" id="{8C798AC0-3822-AE62-2DD7-F018E993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581400"/>
            <a:ext cx="22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39980" name="Text Box 50">
            <a:extLst>
              <a:ext uri="{FF2B5EF4-FFF2-40B4-BE49-F238E27FC236}">
                <a16:creationId xmlns:a16="http://schemas.microsoft.com/office/drawing/2014/main" id="{CB0486D7-2CA8-0F55-93F3-342A63FD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1</a:t>
            </a:r>
          </a:p>
        </p:txBody>
      </p:sp>
      <p:sp>
        <p:nvSpPr>
          <p:cNvPr id="39981" name="Text Box 52">
            <a:extLst>
              <a:ext uri="{FF2B5EF4-FFF2-40B4-BE49-F238E27FC236}">
                <a16:creationId xmlns:a16="http://schemas.microsoft.com/office/drawing/2014/main" id="{2ED0631D-2DD9-54DD-F58C-0CF22E7E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52646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2</a:t>
            </a:r>
          </a:p>
        </p:txBody>
      </p:sp>
      <p:sp>
        <p:nvSpPr>
          <p:cNvPr id="39982" name="Text Box 53">
            <a:extLst>
              <a:ext uri="{FF2B5EF4-FFF2-40B4-BE49-F238E27FC236}">
                <a16:creationId xmlns:a16="http://schemas.microsoft.com/office/drawing/2014/main" id="{AB993436-968E-F144-89D7-096D6EF3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52646"/>
            <a:ext cx="38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rgbClr val="0432FF"/>
                </a:solidFill>
              </a:rPr>
              <a:t>3</a:t>
            </a:r>
          </a:p>
        </p:txBody>
      </p:sp>
      <p:sp>
        <p:nvSpPr>
          <p:cNvPr id="2" name="Text Box 46">
            <a:extLst>
              <a:ext uri="{FF2B5EF4-FFF2-40B4-BE49-F238E27FC236}">
                <a16:creationId xmlns:a16="http://schemas.microsoft.com/office/drawing/2014/main" id="{CDD52933-9E31-DD62-9762-4363FCD9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3210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3" name="Text Box 46">
            <a:extLst>
              <a:ext uri="{FF2B5EF4-FFF2-40B4-BE49-F238E27FC236}">
                <a16:creationId xmlns:a16="http://schemas.microsoft.com/office/drawing/2014/main" id="{A2AB536D-4550-B349-A6B7-33579002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81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EA9CE75E-60EA-35E5-B7A9-1514FCC11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30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5" name="Text Box 46">
            <a:extLst>
              <a:ext uri="{FF2B5EF4-FFF2-40B4-BE49-F238E27FC236}">
                <a16:creationId xmlns:a16="http://schemas.microsoft.com/office/drawing/2014/main" id="{D45D5AEE-9588-E46B-37B6-CB66A32F8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164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E943C8D4-7F10-EDC0-7D2C-3E58260E1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7" name="Text Box 56">
            <a:extLst>
              <a:ext uri="{FF2B5EF4-FFF2-40B4-BE49-F238E27FC236}">
                <a16:creationId xmlns:a16="http://schemas.microsoft.com/office/drawing/2014/main" id="{35D7E519-C172-1AC3-7BF2-EE76EC7D3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19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8" name="Text Box 57">
            <a:extLst>
              <a:ext uri="{FF2B5EF4-FFF2-40B4-BE49-F238E27FC236}">
                <a16:creationId xmlns:a16="http://schemas.microsoft.com/office/drawing/2014/main" id="{C6E56916-6F97-31A3-FA1A-1100E2AD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00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4E42E9A0-78B4-4959-F914-8954C9E31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073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0" name="Text Box 53">
            <a:extLst>
              <a:ext uri="{FF2B5EF4-FFF2-40B4-BE49-F238E27FC236}">
                <a16:creationId xmlns:a16="http://schemas.microsoft.com/office/drawing/2014/main" id="{0646F8EE-F5FF-EEE0-88D6-7F161A893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1" name="Text Box 52">
            <a:extLst>
              <a:ext uri="{FF2B5EF4-FFF2-40B4-BE49-F238E27FC236}">
                <a16:creationId xmlns:a16="http://schemas.microsoft.com/office/drawing/2014/main" id="{1A4F3657-EA39-638D-14F6-6962B6156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229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2" name="Text Box 53">
            <a:extLst>
              <a:ext uri="{FF2B5EF4-FFF2-40B4-BE49-F238E27FC236}">
                <a16:creationId xmlns:a16="http://schemas.microsoft.com/office/drawing/2014/main" id="{E9B12CF1-3C5F-1726-6B53-29B7ECCC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54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3" name="Text Box 53">
            <a:extLst>
              <a:ext uri="{FF2B5EF4-FFF2-40B4-BE49-F238E27FC236}">
                <a16:creationId xmlns:a16="http://schemas.microsoft.com/office/drawing/2014/main" id="{2283CB9D-7423-DFE8-0C4A-BB6525C73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19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4" name="Text Box 53">
            <a:extLst>
              <a:ext uri="{FF2B5EF4-FFF2-40B4-BE49-F238E27FC236}">
                <a16:creationId xmlns:a16="http://schemas.microsoft.com/office/drawing/2014/main" id="{06664960-C85B-FC96-98A1-E80064091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690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15" name="Text Box 60">
            <a:extLst>
              <a:ext uri="{FF2B5EF4-FFF2-40B4-BE49-F238E27FC236}">
                <a16:creationId xmlns:a16="http://schemas.microsoft.com/office/drawing/2014/main" id="{08320389-EA3D-24B4-1D65-CD669DE41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642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16" name="Text Box 61">
            <a:extLst>
              <a:ext uri="{FF2B5EF4-FFF2-40B4-BE49-F238E27FC236}">
                <a16:creationId xmlns:a16="http://schemas.microsoft.com/office/drawing/2014/main" id="{AD7BBFE0-D8B4-270D-B637-36ACFB66F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3246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17" name="Text Box 60">
            <a:extLst>
              <a:ext uri="{FF2B5EF4-FFF2-40B4-BE49-F238E27FC236}">
                <a16:creationId xmlns:a16="http://schemas.microsoft.com/office/drawing/2014/main" id="{04DD6446-CD74-E011-1E58-770AEB46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3655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18" name="Text Box 61">
            <a:extLst>
              <a:ext uri="{FF2B5EF4-FFF2-40B4-BE49-F238E27FC236}">
                <a16:creationId xmlns:a16="http://schemas.microsoft.com/office/drawing/2014/main" id="{5F8097A6-8572-C032-A5EB-B7BFE27BA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6258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19" name="Text Box 64">
            <a:extLst>
              <a:ext uri="{FF2B5EF4-FFF2-40B4-BE49-F238E27FC236}">
                <a16:creationId xmlns:a16="http://schemas.microsoft.com/office/drawing/2014/main" id="{7BD47A5D-B8C9-3E14-3966-D974DD7E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6164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>
                <a:solidFill>
                  <a:schemeClr val="folHlin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089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45" grpId="0"/>
      <p:bldP spid="533546" grpId="0"/>
      <p:bldP spid="533547" grpId="0"/>
      <p:bldP spid="533548" grpId="0"/>
      <p:bldP spid="53354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3C75ACA-9972-95C1-0AEE-103E89F0A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107" name="Rectangle 3">
                <a:extLst>
                  <a:ext uri="{FF2B5EF4-FFF2-40B4-BE49-F238E27FC236}">
                    <a16:creationId xmlns:a16="http://schemas.microsoft.com/office/drawing/2014/main" id="{1AF0571C-B9F7-D432-7C8D-4155DE85E77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800" dirty="0"/>
                  <a:t>SSA is an intermediate representation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400" dirty="0"/>
                  <a:t>static single definition for every variable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CN" sz="2000" dirty="0"/>
                  <a:t>invariant maintained by fake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000" dirty="0"/>
                  <a:t> functions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800" dirty="0"/>
                  <a:t>Conversion to SSA can be very fast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400" dirty="0"/>
                  <a:t>linear-time algorithm exists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800" dirty="0"/>
                  <a:t>SSA is very compact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400" dirty="0"/>
                  <a:t>linear size of the original program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800" dirty="0"/>
                  <a:t>Optimizations on SSA is easy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400" dirty="0"/>
                  <a:t>no need to do data-flow analysis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400" dirty="0"/>
                  <a:t>more on this 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future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lectures</a:t>
                </a:r>
              </a:p>
            </p:txBody>
          </p:sp>
        </mc:Choice>
        <mc:Fallback>
          <p:sp>
            <p:nvSpPr>
              <p:cNvPr id="47107" name="Rectangle 3">
                <a:extLst>
                  <a:ext uri="{FF2B5EF4-FFF2-40B4-BE49-F238E27FC236}">
                    <a16:creationId xmlns:a16="http://schemas.microsoft.com/office/drawing/2014/main" id="{1AF0571C-B9F7-D432-7C8D-4155DE85E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89" t="-3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E582B-9149-D477-2176-5F7EF736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Values </a:t>
            </a:r>
            <a:r>
              <a:rPr lang="en-US" altLang="zh-CN" dirty="0">
                <a:cs typeface="Tahoma" panose="020B0604030504040204" pitchFamily="34" charset="0"/>
              </a:rPr>
              <a:t>≠ </a:t>
            </a:r>
            <a:r>
              <a:rPr lang="en-US" altLang="zh-CN" dirty="0"/>
              <a:t>Locations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7D19B9-5AB4-0EBC-53B0-AD7695E4F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matters!</a:t>
            </a:r>
          </a:p>
          <a:p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introducing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versions,</a:t>
            </a:r>
            <a:r>
              <a:rPr kumimoji="1" lang="zh-CN" altLang="en-US" dirty="0"/>
              <a:t> </a:t>
            </a:r>
            <a:r>
              <a:rPr kumimoji="1" lang="en-US" altLang="zh-CN" dirty="0"/>
              <a:t>making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use-def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explicit</a:t>
            </a:r>
          </a:p>
          <a:p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programming!</a:t>
            </a:r>
            <a:endParaRPr kumimoji="1" lang="zh-CN" alt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97623DD-AC34-6A6E-BDE8-B9334E740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2667000" cy="263149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int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a,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b,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c;</a:t>
            </a:r>
          </a:p>
          <a:p>
            <a:pPr eaLnBrk="1" hangingPunct="1">
              <a:spcBef>
                <a:spcPts val="480"/>
              </a:spcBef>
            </a:pP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 =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</a:rPr>
              <a:t>x+y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b =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</a:rPr>
              <a:t>a+x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 = b+2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 = y+1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 =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</a:rPr>
              <a:t>c+a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520F1F34-6D31-2389-ACD3-7C3107BA3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768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DDB85DF4-40DD-681D-D8C4-D72A15040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3429000" cy="263149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int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,</a:t>
            </a:r>
            <a:r>
              <a:rPr lang="zh-CN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,</a:t>
            </a:r>
            <a:r>
              <a:rPr lang="zh-CN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,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b,</a:t>
            </a: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c;</a:t>
            </a:r>
          </a:p>
          <a:p>
            <a:pPr eaLnBrk="1" hangingPunct="1">
              <a:spcBef>
                <a:spcPts val="480"/>
              </a:spcBef>
            </a:pP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</a:rPr>
              <a:t>x+y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b = 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+x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b+2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 = y+1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3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= c+a</a:t>
            </a:r>
            <a:r>
              <a:rPr lang="en-US" altLang="zh-CN" sz="2000" b="1" baseline="-25000" dirty="0">
                <a:solidFill>
                  <a:srgbClr val="0432FF"/>
                </a:solidFill>
                <a:latin typeface="Courier New" panose="02070309020205020404" pitchFamily="49" charset="0"/>
              </a:rPr>
              <a:t>2</a:t>
            </a: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C0752EC8-E824-9355-FF63-1E6BF36641F5}"/>
              </a:ext>
            </a:extLst>
          </p:cNvPr>
          <p:cNvCxnSpPr/>
          <p:nvPr/>
        </p:nvCxnSpPr>
        <p:spPr>
          <a:xfrm flipH="1" flipV="1">
            <a:off x="838200" y="5257800"/>
            <a:ext cx="344488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8AC4C8B-8114-2632-BA5E-21FBD2028CEB}"/>
              </a:ext>
            </a:extLst>
          </p:cNvPr>
          <p:cNvCxnSpPr>
            <a:cxnSpLocks/>
          </p:cNvCxnSpPr>
          <p:nvPr/>
        </p:nvCxnSpPr>
        <p:spPr>
          <a:xfrm flipH="1" flipV="1">
            <a:off x="793337" y="5913841"/>
            <a:ext cx="730663" cy="563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17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2E2E4E0-C7F5-8977-E3CF-19F4F2741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Values </a:t>
            </a:r>
            <a:r>
              <a:rPr lang="en-US" altLang="zh-CN">
                <a:cs typeface="Tahoma" panose="020B0604030504040204" pitchFamily="34" charset="0"/>
              </a:rPr>
              <a:t>≠ </a:t>
            </a:r>
            <a:r>
              <a:rPr lang="en-US" altLang="zh-CN"/>
              <a:t>Locations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8950C1C-C7A9-E9D1-7A28-6977A8B8B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int i, sum1=0, sum2=0;</a:t>
            </a:r>
          </a:p>
          <a:p>
            <a:pPr eaLnBrk="1" hangingPunct="1">
              <a:buFont typeface="Wingdings" pitchFamily="2" charset="0"/>
              <a:buNone/>
            </a:pP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for (i=0; i&lt;10; i++)</a:t>
            </a:r>
          </a:p>
          <a:p>
            <a:pPr eaLnBrk="1" hangingPunct="1"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sum1 += i;</a:t>
            </a:r>
          </a:p>
          <a:p>
            <a:pPr eaLnBrk="1" hangingPunct="1">
              <a:buFont typeface="Wingdings" pitchFamily="2" charset="0"/>
              <a:buNone/>
            </a:pP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for (i=0; i&lt;100; i++)</a:t>
            </a:r>
          </a:p>
          <a:p>
            <a:pPr eaLnBrk="1" hangingPunct="1"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sum2 += i;</a:t>
            </a:r>
          </a:p>
        </p:txBody>
      </p:sp>
    </p:spTree>
    <p:extLst>
      <p:ext uri="{BB962C8B-B14F-4D97-AF65-F5344CB8AC3E}">
        <p14:creationId xmlns:p14="http://schemas.microsoft.com/office/powerpoint/2010/main" val="420152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05D4233-B88A-B242-3406-82E65D6B5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Use-Def Chains &amp; </a:t>
            </a:r>
            <a:br>
              <a:rPr lang="en-US" altLang="zh-CN"/>
            </a:br>
            <a:r>
              <a:rPr lang="en-US" altLang="zh-CN"/>
              <a:t>Def-Use Chains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E67F8FD-096D-41A0-3F6E-13584BE08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int i, sum1=0, sum2=0;</a:t>
            </a:r>
          </a:p>
          <a:p>
            <a:pPr eaLnBrk="1" hangingPunct="1">
              <a:buFont typeface="Wingdings" pitchFamily="2" charset="0"/>
              <a:buNone/>
            </a:pP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for (i=0; i&lt;10; i++)</a:t>
            </a:r>
          </a:p>
          <a:p>
            <a:pPr eaLnBrk="1" hangingPunct="1"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sum1 += i;</a:t>
            </a:r>
          </a:p>
          <a:p>
            <a:pPr eaLnBrk="1" hangingPunct="1">
              <a:buFont typeface="Wingdings" pitchFamily="2" charset="0"/>
              <a:buNone/>
            </a:pP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for (i=0; i&lt;100; i++)</a:t>
            </a:r>
          </a:p>
          <a:p>
            <a:pPr eaLnBrk="1" hangingPunct="1"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sum2 += i;</a:t>
            </a:r>
          </a:p>
        </p:txBody>
      </p:sp>
      <p:sp>
        <p:nvSpPr>
          <p:cNvPr id="493573" name="Freeform 5">
            <a:extLst>
              <a:ext uri="{FF2B5EF4-FFF2-40B4-BE49-F238E27FC236}">
                <a16:creationId xmlns:a16="http://schemas.microsoft.com/office/drawing/2014/main" id="{2B42332C-5324-9F50-6C62-D31FB3CDB865}"/>
              </a:ext>
            </a:extLst>
          </p:cNvPr>
          <p:cNvSpPr>
            <a:spLocks/>
          </p:cNvSpPr>
          <p:nvPr/>
        </p:nvSpPr>
        <p:spPr bwMode="auto">
          <a:xfrm>
            <a:off x="2057400" y="3048000"/>
            <a:ext cx="762000" cy="266700"/>
          </a:xfrm>
          <a:custGeom>
            <a:avLst/>
            <a:gdLst>
              <a:gd name="T0" fmla="*/ 480 w 480"/>
              <a:gd name="T1" fmla="*/ 144 h 168"/>
              <a:gd name="T2" fmla="*/ 288 w 480"/>
              <a:gd name="T3" fmla="*/ 144 h 168"/>
              <a:gd name="T4" fmla="*/ 0 w 480"/>
              <a:gd name="T5" fmla="*/ 0 h 168"/>
              <a:gd name="T6" fmla="*/ 0 60000 65536"/>
              <a:gd name="T7" fmla="*/ 0 60000 65536"/>
              <a:gd name="T8" fmla="*/ 0 60000 65536"/>
              <a:gd name="T9" fmla="*/ 0 w 480"/>
              <a:gd name="T10" fmla="*/ 0 h 168"/>
              <a:gd name="T11" fmla="*/ 480 w 48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68">
                <a:moveTo>
                  <a:pt x="480" y="144"/>
                </a:moveTo>
                <a:cubicBezTo>
                  <a:pt x="424" y="156"/>
                  <a:pt x="368" y="168"/>
                  <a:pt x="288" y="144"/>
                </a:cubicBezTo>
                <a:cubicBezTo>
                  <a:pt x="208" y="120"/>
                  <a:pt x="48" y="24"/>
                  <a:pt x="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3574" name="Freeform 6">
            <a:extLst>
              <a:ext uri="{FF2B5EF4-FFF2-40B4-BE49-F238E27FC236}">
                <a16:creationId xmlns:a16="http://schemas.microsoft.com/office/drawing/2014/main" id="{20D693A6-E2B1-D791-F1A0-DAF02D1E61BC}"/>
              </a:ext>
            </a:extLst>
          </p:cNvPr>
          <p:cNvSpPr>
            <a:spLocks/>
          </p:cNvSpPr>
          <p:nvPr/>
        </p:nvSpPr>
        <p:spPr bwMode="auto">
          <a:xfrm>
            <a:off x="2209800" y="3048000"/>
            <a:ext cx="685800" cy="76200"/>
          </a:xfrm>
          <a:custGeom>
            <a:avLst/>
            <a:gdLst>
              <a:gd name="T0" fmla="*/ 432 w 432"/>
              <a:gd name="T1" fmla="*/ 0 h 48"/>
              <a:gd name="T2" fmla="*/ 336 w 432"/>
              <a:gd name="T3" fmla="*/ 48 h 48"/>
              <a:gd name="T4" fmla="*/ 0 w 432"/>
              <a:gd name="T5" fmla="*/ 0 h 48"/>
              <a:gd name="T6" fmla="*/ 0 60000 65536"/>
              <a:gd name="T7" fmla="*/ 0 60000 65536"/>
              <a:gd name="T8" fmla="*/ 0 60000 65536"/>
              <a:gd name="T9" fmla="*/ 0 w 432"/>
              <a:gd name="T10" fmla="*/ 0 h 48"/>
              <a:gd name="T11" fmla="*/ 432 w 43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48">
                <a:moveTo>
                  <a:pt x="432" y="0"/>
                </a:moveTo>
                <a:cubicBezTo>
                  <a:pt x="420" y="24"/>
                  <a:pt x="408" y="48"/>
                  <a:pt x="336" y="48"/>
                </a:cubicBezTo>
                <a:cubicBezTo>
                  <a:pt x="264" y="48"/>
                  <a:pt x="56" y="8"/>
                  <a:pt x="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3575" name="Freeform 7">
            <a:extLst>
              <a:ext uri="{FF2B5EF4-FFF2-40B4-BE49-F238E27FC236}">
                <a16:creationId xmlns:a16="http://schemas.microsoft.com/office/drawing/2014/main" id="{A507F394-256C-C3A0-1491-6BED78C3B2D7}"/>
              </a:ext>
            </a:extLst>
          </p:cNvPr>
          <p:cNvSpPr>
            <a:spLocks/>
          </p:cNvSpPr>
          <p:nvPr/>
        </p:nvSpPr>
        <p:spPr bwMode="auto">
          <a:xfrm>
            <a:off x="2133600" y="3048000"/>
            <a:ext cx="1676400" cy="241300"/>
          </a:xfrm>
          <a:custGeom>
            <a:avLst/>
            <a:gdLst>
              <a:gd name="T0" fmla="*/ 1056 w 1056"/>
              <a:gd name="T1" fmla="*/ 0 h 152"/>
              <a:gd name="T2" fmla="*/ 1008 w 1056"/>
              <a:gd name="T3" fmla="*/ 48 h 152"/>
              <a:gd name="T4" fmla="*/ 816 w 1056"/>
              <a:gd name="T5" fmla="*/ 144 h 152"/>
              <a:gd name="T6" fmla="*/ 336 w 1056"/>
              <a:gd name="T7" fmla="*/ 96 h 152"/>
              <a:gd name="T8" fmla="*/ 0 w 1056"/>
              <a:gd name="T9" fmla="*/ 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52"/>
              <a:gd name="T17" fmla="*/ 1056 w 1056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52">
                <a:moveTo>
                  <a:pt x="1056" y="0"/>
                </a:moveTo>
                <a:cubicBezTo>
                  <a:pt x="1052" y="12"/>
                  <a:pt x="1048" y="24"/>
                  <a:pt x="1008" y="48"/>
                </a:cubicBezTo>
                <a:cubicBezTo>
                  <a:pt x="968" y="72"/>
                  <a:pt x="928" y="136"/>
                  <a:pt x="816" y="144"/>
                </a:cubicBezTo>
                <a:cubicBezTo>
                  <a:pt x="704" y="152"/>
                  <a:pt x="472" y="120"/>
                  <a:pt x="336" y="96"/>
                </a:cubicBezTo>
                <a:cubicBezTo>
                  <a:pt x="200" y="72"/>
                  <a:pt x="56" y="16"/>
                  <a:pt x="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3576" name="Freeform 8">
            <a:extLst>
              <a:ext uri="{FF2B5EF4-FFF2-40B4-BE49-F238E27FC236}">
                <a16:creationId xmlns:a16="http://schemas.microsoft.com/office/drawing/2014/main" id="{48441DC4-E3AC-F73F-A928-0E83B630E621}"/>
              </a:ext>
            </a:extLst>
          </p:cNvPr>
          <p:cNvSpPr>
            <a:spLocks/>
          </p:cNvSpPr>
          <p:nvPr/>
        </p:nvSpPr>
        <p:spPr bwMode="auto">
          <a:xfrm>
            <a:off x="2057400" y="4152900"/>
            <a:ext cx="762000" cy="266700"/>
          </a:xfrm>
          <a:custGeom>
            <a:avLst/>
            <a:gdLst>
              <a:gd name="T0" fmla="*/ 480 w 480"/>
              <a:gd name="T1" fmla="*/ 144 h 168"/>
              <a:gd name="T2" fmla="*/ 288 w 480"/>
              <a:gd name="T3" fmla="*/ 144 h 168"/>
              <a:gd name="T4" fmla="*/ 0 w 480"/>
              <a:gd name="T5" fmla="*/ 0 h 168"/>
              <a:gd name="T6" fmla="*/ 0 60000 65536"/>
              <a:gd name="T7" fmla="*/ 0 60000 65536"/>
              <a:gd name="T8" fmla="*/ 0 60000 65536"/>
              <a:gd name="T9" fmla="*/ 0 w 480"/>
              <a:gd name="T10" fmla="*/ 0 h 168"/>
              <a:gd name="T11" fmla="*/ 480 w 48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68">
                <a:moveTo>
                  <a:pt x="480" y="144"/>
                </a:moveTo>
                <a:cubicBezTo>
                  <a:pt x="424" y="156"/>
                  <a:pt x="368" y="168"/>
                  <a:pt x="288" y="144"/>
                </a:cubicBezTo>
                <a:cubicBezTo>
                  <a:pt x="208" y="120"/>
                  <a:pt x="48" y="24"/>
                  <a:pt x="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3577" name="Freeform 9">
            <a:extLst>
              <a:ext uri="{FF2B5EF4-FFF2-40B4-BE49-F238E27FC236}">
                <a16:creationId xmlns:a16="http://schemas.microsoft.com/office/drawing/2014/main" id="{DCF1DF4C-630D-5D54-F270-650B32540E4C}"/>
              </a:ext>
            </a:extLst>
          </p:cNvPr>
          <p:cNvSpPr>
            <a:spLocks/>
          </p:cNvSpPr>
          <p:nvPr/>
        </p:nvSpPr>
        <p:spPr bwMode="auto">
          <a:xfrm>
            <a:off x="2209800" y="4152900"/>
            <a:ext cx="685800" cy="76200"/>
          </a:xfrm>
          <a:custGeom>
            <a:avLst/>
            <a:gdLst>
              <a:gd name="T0" fmla="*/ 432 w 432"/>
              <a:gd name="T1" fmla="*/ 0 h 48"/>
              <a:gd name="T2" fmla="*/ 336 w 432"/>
              <a:gd name="T3" fmla="*/ 48 h 48"/>
              <a:gd name="T4" fmla="*/ 0 w 432"/>
              <a:gd name="T5" fmla="*/ 0 h 48"/>
              <a:gd name="T6" fmla="*/ 0 60000 65536"/>
              <a:gd name="T7" fmla="*/ 0 60000 65536"/>
              <a:gd name="T8" fmla="*/ 0 60000 65536"/>
              <a:gd name="T9" fmla="*/ 0 w 432"/>
              <a:gd name="T10" fmla="*/ 0 h 48"/>
              <a:gd name="T11" fmla="*/ 432 w 43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48">
                <a:moveTo>
                  <a:pt x="432" y="0"/>
                </a:moveTo>
                <a:cubicBezTo>
                  <a:pt x="420" y="24"/>
                  <a:pt x="408" y="48"/>
                  <a:pt x="336" y="48"/>
                </a:cubicBezTo>
                <a:cubicBezTo>
                  <a:pt x="264" y="48"/>
                  <a:pt x="56" y="8"/>
                  <a:pt x="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3578" name="Freeform 10">
            <a:extLst>
              <a:ext uri="{FF2B5EF4-FFF2-40B4-BE49-F238E27FC236}">
                <a16:creationId xmlns:a16="http://schemas.microsoft.com/office/drawing/2014/main" id="{F6176A5A-FE8D-6A53-F90C-7A44F6EBA02A}"/>
              </a:ext>
            </a:extLst>
          </p:cNvPr>
          <p:cNvSpPr>
            <a:spLocks/>
          </p:cNvSpPr>
          <p:nvPr/>
        </p:nvSpPr>
        <p:spPr bwMode="auto">
          <a:xfrm>
            <a:off x="2133600" y="4114800"/>
            <a:ext cx="1752600" cy="279400"/>
          </a:xfrm>
          <a:custGeom>
            <a:avLst/>
            <a:gdLst>
              <a:gd name="T0" fmla="*/ 1056 w 1056"/>
              <a:gd name="T1" fmla="*/ 0 h 152"/>
              <a:gd name="T2" fmla="*/ 1008 w 1056"/>
              <a:gd name="T3" fmla="*/ 48 h 152"/>
              <a:gd name="T4" fmla="*/ 816 w 1056"/>
              <a:gd name="T5" fmla="*/ 144 h 152"/>
              <a:gd name="T6" fmla="*/ 336 w 1056"/>
              <a:gd name="T7" fmla="*/ 96 h 152"/>
              <a:gd name="T8" fmla="*/ 0 w 1056"/>
              <a:gd name="T9" fmla="*/ 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52"/>
              <a:gd name="T17" fmla="*/ 1056 w 1056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52">
                <a:moveTo>
                  <a:pt x="1056" y="0"/>
                </a:moveTo>
                <a:cubicBezTo>
                  <a:pt x="1052" y="12"/>
                  <a:pt x="1048" y="24"/>
                  <a:pt x="1008" y="48"/>
                </a:cubicBezTo>
                <a:cubicBezTo>
                  <a:pt x="968" y="72"/>
                  <a:pt x="928" y="136"/>
                  <a:pt x="816" y="144"/>
                </a:cubicBezTo>
                <a:cubicBezTo>
                  <a:pt x="704" y="152"/>
                  <a:pt x="472" y="120"/>
                  <a:pt x="336" y="96"/>
                </a:cubicBezTo>
                <a:cubicBezTo>
                  <a:pt x="200" y="72"/>
                  <a:pt x="56" y="16"/>
                  <a:pt x="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3579" name="Freeform 11">
            <a:extLst>
              <a:ext uri="{FF2B5EF4-FFF2-40B4-BE49-F238E27FC236}">
                <a16:creationId xmlns:a16="http://schemas.microsoft.com/office/drawing/2014/main" id="{086BAA82-88E8-B6EC-D0A1-A3D1AA76BDA1}"/>
              </a:ext>
            </a:extLst>
          </p:cNvPr>
          <p:cNvSpPr>
            <a:spLocks/>
          </p:cNvSpPr>
          <p:nvPr/>
        </p:nvSpPr>
        <p:spPr bwMode="auto">
          <a:xfrm>
            <a:off x="2133600" y="2641600"/>
            <a:ext cx="774700" cy="177800"/>
          </a:xfrm>
          <a:custGeom>
            <a:avLst/>
            <a:gdLst>
              <a:gd name="T0" fmla="*/ 0 w 488"/>
              <a:gd name="T1" fmla="*/ 112 h 112"/>
              <a:gd name="T2" fmla="*/ 144 w 488"/>
              <a:gd name="T3" fmla="*/ 16 h 112"/>
              <a:gd name="T4" fmla="*/ 432 w 488"/>
              <a:gd name="T5" fmla="*/ 16 h 112"/>
              <a:gd name="T6" fmla="*/ 480 w 488"/>
              <a:gd name="T7" fmla="*/ 112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488"/>
              <a:gd name="T13" fmla="*/ 0 h 112"/>
              <a:gd name="T14" fmla="*/ 488 w 488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" h="112">
                <a:moveTo>
                  <a:pt x="0" y="112"/>
                </a:moveTo>
                <a:cubicBezTo>
                  <a:pt x="36" y="72"/>
                  <a:pt x="72" y="32"/>
                  <a:pt x="144" y="16"/>
                </a:cubicBezTo>
                <a:cubicBezTo>
                  <a:pt x="216" y="0"/>
                  <a:pt x="376" y="0"/>
                  <a:pt x="432" y="16"/>
                </a:cubicBezTo>
                <a:cubicBezTo>
                  <a:pt x="488" y="32"/>
                  <a:pt x="472" y="96"/>
                  <a:pt x="480" y="1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3580" name="Freeform 12">
            <a:extLst>
              <a:ext uri="{FF2B5EF4-FFF2-40B4-BE49-F238E27FC236}">
                <a16:creationId xmlns:a16="http://schemas.microsoft.com/office/drawing/2014/main" id="{6EF06D6E-9C67-C9F3-B344-244420EFB2A7}"/>
              </a:ext>
            </a:extLst>
          </p:cNvPr>
          <p:cNvSpPr>
            <a:spLocks/>
          </p:cNvSpPr>
          <p:nvPr/>
        </p:nvSpPr>
        <p:spPr bwMode="auto">
          <a:xfrm>
            <a:off x="2108200" y="2374900"/>
            <a:ext cx="1727200" cy="444500"/>
          </a:xfrm>
          <a:custGeom>
            <a:avLst/>
            <a:gdLst>
              <a:gd name="T0" fmla="*/ 16 w 1088"/>
              <a:gd name="T1" fmla="*/ 280 h 280"/>
              <a:gd name="T2" fmla="*/ 112 w 1088"/>
              <a:gd name="T3" fmla="*/ 40 h 280"/>
              <a:gd name="T4" fmla="*/ 688 w 1088"/>
              <a:gd name="T5" fmla="*/ 40 h 280"/>
              <a:gd name="T6" fmla="*/ 1024 w 1088"/>
              <a:gd name="T7" fmla="*/ 184 h 280"/>
              <a:gd name="T8" fmla="*/ 1072 w 1088"/>
              <a:gd name="T9" fmla="*/ 280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280"/>
              <a:gd name="T17" fmla="*/ 1088 w 1088"/>
              <a:gd name="T18" fmla="*/ 280 h 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280">
                <a:moveTo>
                  <a:pt x="16" y="280"/>
                </a:moveTo>
                <a:cubicBezTo>
                  <a:pt x="8" y="180"/>
                  <a:pt x="0" y="80"/>
                  <a:pt x="112" y="40"/>
                </a:cubicBezTo>
                <a:cubicBezTo>
                  <a:pt x="224" y="0"/>
                  <a:pt x="536" y="16"/>
                  <a:pt x="688" y="40"/>
                </a:cubicBezTo>
                <a:cubicBezTo>
                  <a:pt x="840" y="64"/>
                  <a:pt x="960" y="144"/>
                  <a:pt x="1024" y="184"/>
                </a:cubicBezTo>
                <a:cubicBezTo>
                  <a:pt x="1088" y="224"/>
                  <a:pt x="1064" y="264"/>
                  <a:pt x="1072" y="2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3581" name="Freeform 13">
            <a:extLst>
              <a:ext uri="{FF2B5EF4-FFF2-40B4-BE49-F238E27FC236}">
                <a16:creationId xmlns:a16="http://schemas.microsoft.com/office/drawing/2014/main" id="{FBFF572F-A35A-4214-434B-E03C58300042}"/>
              </a:ext>
            </a:extLst>
          </p:cNvPr>
          <p:cNvSpPr>
            <a:spLocks/>
          </p:cNvSpPr>
          <p:nvPr/>
        </p:nvSpPr>
        <p:spPr bwMode="auto">
          <a:xfrm>
            <a:off x="2133600" y="3048000"/>
            <a:ext cx="685800" cy="228600"/>
          </a:xfrm>
          <a:custGeom>
            <a:avLst/>
            <a:gdLst>
              <a:gd name="T0" fmla="*/ 0 w 432"/>
              <a:gd name="T1" fmla="*/ 0 h 144"/>
              <a:gd name="T2" fmla="*/ 144 w 432"/>
              <a:gd name="T3" fmla="*/ 96 h 144"/>
              <a:gd name="T4" fmla="*/ 432 w 432"/>
              <a:gd name="T5" fmla="*/ 144 h 144"/>
              <a:gd name="T6" fmla="*/ 0 60000 65536"/>
              <a:gd name="T7" fmla="*/ 0 60000 65536"/>
              <a:gd name="T8" fmla="*/ 0 60000 65536"/>
              <a:gd name="T9" fmla="*/ 0 w 432"/>
              <a:gd name="T10" fmla="*/ 0 h 144"/>
              <a:gd name="T11" fmla="*/ 432 w 43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44">
                <a:moveTo>
                  <a:pt x="0" y="0"/>
                </a:moveTo>
                <a:cubicBezTo>
                  <a:pt x="36" y="36"/>
                  <a:pt x="72" y="72"/>
                  <a:pt x="144" y="96"/>
                </a:cubicBezTo>
                <a:cubicBezTo>
                  <a:pt x="216" y="120"/>
                  <a:pt x="384" y="136"/>
                  <a:pt x="432" y="1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3582" name="Freeform 14">
            <a:extLst>
              <a:ext uri="{FF2B5EF4-FFF2-40B4-BE49-F238E27FC236}">
                <a16:creationId xmlns:a16="http://schemas.microsoft.com/office/drawing/2014/main" id="{58BD9C4A-7E99-CFF4-3C9C-21DEDBDB6EC6}"/>
              </a:ext>
            </a:extLst>
          </p:cNvPr>
          <p:cNvSpPr>
            <a:spLocks/>
          </p:cNvSpPr>
          <p:nvPr/>
        </p:nvSpPr>
        <p:spPr bwMode="auto">
          <a:xfrm>
            <a:off x="2082800" y="3784600"/>
            <a:ext cx="774700" cy="177800"/>
          </a:xfrm>
          <a:custGeom>
            <a:avLst/>
            <a:gdLst>
              <a:gd name="T0" fmla="*/ 0 w 488"/>
              <a:gd name="T1" fmla="*/ 112 h 112"/>
              <a:gd name="T2" fmla="*/ 144 w 488"/>
              <a:gd name="T3" fmla="*/ 16 h 112"/>
              <a:gd name="T4" fmla="*/ 432 w 488"/>
              <a:gd name="T5" fmla="*/ 16 h 112"/>
              <a:gd name="T6" fmla="*/ 480 w 488"/>
              <a:gd name="T7" fmla="*/ 112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488"/>
              <a:gd name="T13" fmla="*/ 0 h 112"/>
              <a:gd name="T14" fmla="*/ 488 w 488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" h="112">
                <a:moveTo>
                  <a:pt x="0" y="112"/>
                </a:moveTo>
                <a:cubicBezTo>
                  <a:pt x="36" y="72"/>
                  <a:pt x="72" y="32"/>
                  <a:pt x="144" y="16"/>
                </a:cubicBezTo>
                <a:cubicBezTo>
                  <a:pt x="216" y="0"/>
                  <a:pt x="376" y="0"/>
                  <a:pt x="432" y="16"/>
                </a:cubicBezTo>
                <a:cubicBezTo>
                  <a:pt x="488" y="32"/>
                  <a:pt x="472" y="96"/>
                  <a:pt x="480" y="1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3583" name="Freeform 15">
            <a:extLst>
              <a:ext uri="{FF2B5EF4-FFF2-40B4-BE49-F238E27FC236}">
                <a16:creationId xmlns:a16="http://schemas.microsoft.com/office/drawing/2014/main" id="{0161AC1F-E88F-CA76-3D00-D570B692D150}"/>
              </a:ext>
            </a:extLst>
          </p:cNvPr>
          <p:cNvSpPr>
            <a:spLocks/>
          </p:cNvSpPr>
          <p:nvPr/>
        </p:nvSpPr>
        <p:spPr bwMode="auto">
          <a:xfrm>
            <a:off x="2057400" y="3517900"/>
            <a:ext cx="1828800" cy="444500"/>
          </a:xfrm>
          <a:custGeom>
            <a:avLst/>
            <a:gdLst>
              <a:gd name="T0" fmla="*/ 16 w 1088"/>
              <a:gd name="T1" fmla="*/ 280 h 280"/>
              <a:gd name="T2" fmla="*/ 112 w 1088"/>
              <a:gd name="T3" fmla="*/ 40 h 280"/>
              <a:gd name="T4" fmla="*/ 688 w 1088"/>
              <a:gd name="T5" fmla="*/ 40 h 280"/>
              <a:gd name="T6" fmla="*/ 1024 w 1088"/>
              <a:gd name="T7" fmla="*/ 184 h 280"/>
              <a:gd name="T8" fmla="*/ 1072 w 1088"/>
              <a:gd name="T9" fmla="*/ 280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280"/>
              <a:gd name="T17" fmla="*/ 1088 w 1088"/>
              <a:gd name="T18" fmla="*/ 280 h 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280">
                <a:moveTo>
                  <a:pt x="16" y="280"/>
                </a:moveTo>
                <a:cubicBezTo>
                  <a:pt x="8" y="180"/>
                  <a:pt x="0" y="80"/>
                  <a:pt x="112" y="40"/>
                </a:cubicBezTo>
                <a:cubicBezTo>
                  <a:pt x="224" y="0"/>
                  <a:pt x="536" y="16"/>
                  <a:pt x="688" y="40"/>
                </a:cubicBezTo>
                <a:cubicBezTo>
                  <a:pt x="840" y="64"/>
                  <a:pt x="960" y="144"/>
                  <a:pt x="1024" y="184"/>
                </a:cubicBezTo>
                <a:cubicBezTo>
                  <a:pt x="1088" y="224"/>
                  <a:pt x="1064" y="264"/>
                  <a:pt x="1072" y="2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3584" name="Freeform 16">
            <a:extLst>
              <a:ext uri="{FF2B5EF4-FFF2-40B4-BE49-F238E27FC236}">
                <a16:creationId xmlns:a16="http://schemas.microsoft.com/office/drawing/2014/main" id="{27181307-138F-464F-26D6-5AE845DFF403}"/>
              </a:ext>
            </a:extLst>
          </p:cNvPr>
          <p:cNvSpPr>
            <a:spLocks/>
          </p:cNvSpPr>
          <p:nvPr/>
        </p:nvSpPr>
        <p:spPr bwMode="auto">
          <a:xfrm>
            <a:off x="2082800" y="4191000"/>
            <a:ext cx="685800" cy="228600"/>
          </a:xfrm>
          <a:custGeom>
            <a:avLst/>
            <a:gdLst>
              <a:gd name="T0" fmla="*/ 0 w 432"/>
              <a:gd name="T1" fmla="*/ 0 h 144"/>
              <a:gd name="T2" fmla="*/ 144 w 432"/>
              <a:gd name="T3" fmla="*/ 96 h 144"/>
              <a:gd name="T4" fmla="*/ 432 w 432"/>
              <a:gd name="T5" fmla="*/ 144 h 144"/>
              <a:gd name="T6" fmla="*/ 0 60000 65536"/>
              <a:gd name="T7" fmla="*/ 0 60000 65536"/>
              <a:gd name="T8" fmla="*/ 0 60000 65536"/>
              <a:gd name="T9" fmla="*/ 0 w 432"/>
              <a:gd name="T10" fmla="*/ 0 h 144"/>
              <a:gd name="T11" fmla="*/ 432 w 43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44">
                <a:moveTo>
                  <a:pt x="0" y="0"/>
                </a:moveTo>
                <a:cubicBezTo>
                  <a:pt x="36" y="36"/>
                  <a:pt x="72" y="72"/>
                  <a:pt x="144" y="96"/>
                </a:cubicBezTo>
                <a:cubicBezTo>
                  <a:pt x="216" y="120"/>
                  <a:pt x="384" y="136"/>
                  <a:pt x="432" y="1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DF6764E-DAFA-B249-C4E1-F856C318C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UD Chains &amp; DU Chains can be very Expensive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1F85427-A2AE-3B70-515C-FBB1F6DB5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1168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int i, j, x, y;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switch (i){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1: x = 1;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2: x = 2;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3: x = 3;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4: x = 4;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default: x = 5;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switch (j){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1: y = x+1;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2: y = x-2;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case 3: y = x*8;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 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default: y = x/3; break;</a:t>
            </a:r>
          </a:p>
          <a:p>
            <a:pPr eaLnBrk="1" hangingPunct="1">
              <a:lnSpc>
                <a:spcPct val="90000"/>
              </a:lnSpc>
              <a:buFont typeface="Wingdings" pitchFamily="2" charset="0"/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91528" name="Freeform 8">
            <a:extLst>
              <a:ext uri="{FF2B5EF4-FFF2-40B4-BE49-F238E27FC236}">
                <a16:creationId xmlns:a16="http://schemas.microsoft.com/office/drawing/2014/main" id="{64770DCD-AAD0-A5F7-4EE0-7F1B3BCA9BCF}"/>
              </a:ext>
            </a:extLst>
          </p:cNvPr>
          <p:cNvSpPr>
            <a:spLocks/>
          </p:cNvSpPr>
          <p:nvPr/>
        </p:nvSpPr>
        <p:spPr bwMode="auto">
          <a:xfrm>
            <a:off x="2667000" y="3733800"/>
            <a:ext cx="1219200" cy="1524000"/>
          </a:xfrm>
          <a:custGeom>
            <a:avLst/>
            <a:gdLst>
              <a:gd name="T0" fmla="*/ 336 w 768"/>
              <a:gd name="T1" fmla="*/ 960 h 960"/>
              <a:gd name="T2" fmla="*/ 576 w 768"/>
              <a:gd name="T3" fmla="*/ 816 h 960"/>
              <a:gd name="T4" fmla="*/ 672 w 768"/>
              <a:gd name="T5" fmla="*/ 528 h 960"/>
              <a:gd name="T6" fmla="*/ 0 w 768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960"/>
              <a:gd name="T14" fmla="*/ 768 w 768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960">
                <a:moveTo>
                  <a:pt x="336" y="960"/>
                </a:moveTo>
                <a:cubicBezTo>
                  <a:pt x="428" y="924"/>
                  <a:pt x="520" y="888"/>
                  <a:pt x="576" y="816"/>
                </a:cubicBezTo>
                <a:cubicBezTo>
                  <a:pt x="632" y="744"/>
                  <a:pt x="768" y="664"/>
                  <a:pt x="672" y="528"/>
                </a:cubicBezTo>
                <a:cubicBezTo>
                  <a:pt x="576" y="392"/>
                  <a:pt x="112" y="88"/>
                  <a:pt x="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33" name="Freeform 13">
            <a:extLst>
              <a:ext uri="{FF2B5EF4-FFF2-40B4-BE49-F238E27FC236}">
                <a16:creationId xmlns:a16="http://schemas.microsoft.com/office/drawing/2014/main" id="{B305C1FB-8C50-8E17-8A2B-EA20394771DD}"/>
              </a:ext>
            </a:extLst>
          </p:cNvPr>
          <p:cNvSpPr>
            <a:spLocks/>
          </p:cNvSpPr>
          <p:nvPr/>
        </p:nvSpPr>
        <p:spPr bwMode="auto">
          <a:xfrm>
            <a:off x="2667000" y="2971800"/>
            <a:ext cx="1841500" cy="2286000"/>
          </a:xfrm>
          <a:custGeom>
            <a:avLst/>
            <a:gdLst>
              <a:gd name="T0" fmla="*/ 336 w 1160"/>
              <a:gd name="T1" fmla="*/ 1440 h 1440"/>
              <a:gd name="T2" fmla="*/ 912 w 1160"/>
              <a:gd name="T3" fmla="*/ 1296 h 1440"/>
              <a:gd name="T4" fmla="*/ 1008 w 1160"/>
              <a:gd name="T5" fmla="*/ 864 h 1440"/>
              <a:gd name="T6" fmla="*/ 0 w 1160"/>
              <a:gd name="T7" fmla="*/ 0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1160"/>
              <a:gd name="T13" fmla="*/ 0 h 1440"/>
              <a:gd name="T14" fmla="*/ 1160 w 1160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0" h="1440">
                <a:moveTo>
                  <a:pt x="336" y="1440"/>
                </a:moveTo>
                <a:cubicBezTo>
                  <a:pt x="568" y="1416"/>
                  <a:pt x="800" y="1392"/>
                  <a:pt x="912" y="1296"/>
                </a:cubicBezTo>
                <a:cubicBezTo>
                  <a:pt x="1024" y="1200"/>
                  <a:pt x="1160" y="1080"/>
                  <a:pt x="1008" y="864"/>
                </a:cubicBezTo>
                <a:cubicBezTo>
                  <a:pt x="856" y="648"/>
                  <a:pt x="168" y="144"/>
                  <a:pt x="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34" name="Freeform 14">
            <a:extLst>
              <a:ext uri="{FF2B5EF4-FFF2-40B4-BE49-F238E27FC236}">
                <a16:creationId xmlns:a16="http://schemas.microsoft.com/office/drawing/2014/main" id="{0653D2CD-B0EE-0571-6680-AB16CEF43469}"/>
              </a:ext>
            </a:extLst>
          </p:cNvPr>
          <p:cNvSpPr>
            <a:spLocks/>
          </p:cNvSpPr>
          <p:nvPr/>
        </p:nvSpPr>
        <p:spPr bwMode="auto">
          <a:xfrm>
            <a:off x="2667000" y="3352800"/>
            <a:ext cx="1498600" cy="1905000"/>
          </a:xfrm>
          <a:custGeom>
            <a:avLst/>
            <a:gdLst>
              <a:gd name="T0" fmla="*/ 336 w 896"/>
              <a:gd name="T1" fmla="*/ 1200 h 1200"/>
              <a:gd name="T2" fmla="*/ 768 w 896"/>
              <a:gd name="T3" fmla="*/ 960 h 1200"/>
              <a:gd name="T4" fmla="*/ 768 w 896"/>
              <a:gd name="T5" fmla="*/ 672 h 1200"/>
              <a:gd name="T6" fmla="*/ 0 w 896"/>
              <a:gd name="T7" fmla="*/ 0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896"/>
              <a:gd name="T13" fmla="*/ 0 h 1200"/>
              <a:gd name="T14" fmla="*/ 896 w 896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6" h="1200">
                <a:moveTo>
                  <a:pt x="336" y="1200"/>
                </a:moveTo>
                <a:cubicBezTo>
                  <a:pt x="516" y="1124"/>
                  <a:pt x="696" y="1048"/>
                  <a:pt x="768" y="960"/>
                </a:cubicBezTo>
                <a:cubicBezTo>
                  <a:pt x="840" y="872"/>
                  <a:pt x="896" y="832"/>
                  <a:pt x="768" y="672"/>
                </a:cubicBezTo>
                <a:cubicBezTo>
                  <a:pt x="640" y="512"/>
                  <a:pt x="128" y="112"/>
                  <a:pt x="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35" name="Freeform 15">
            <a:extLst>
              <a:ext uri="{FF2B5EF4-FFF2-40B4-BE49-F238E27FC236}">
                <a16:creationId xmlns:a16="http://schemas.microsoft.com/office/drawing/2014/main" id="{4DED4D89-C93C-ABC0-2E04-982C88AEEAF2}"/>
              </a:ext>
            </a:extLst>
          </p:cNvPr>
          <p:cNvSpPr>
            <a:spLocks/>
          </p:cNvSpPr>
          <p:nvPr/>
        </p:nvSpPr>
        <p:spPr bwMode="auto">
          <a:xfrm>
            <a:off x="2667000" y="2667000"/>
            <a:ext cx="2044700" cy="2590800"/>
          </a:xfrm>
          <a:custGeom>
            <a:avLst/>
            <a:gdLst>
              <a:gd name="T0" fmla="*/ 336 w 1240"/>
              <a:gd name="T1" fmla="*/ 1632 h 1632"/>
              <a:gd name="T2" fmla="*/ 1008 w 1240"/>
              <a:gd name="T3" fmla="*/ 1536 h 1632"/>
              <a:gd name="T4" fmla="*/ 1200 w 1240"/>
              <a:gd name="T5" fmla="*/ 1152 h 1632"/>
              <a:gd name="T6" fmla="*/ 768 w 1240"/>
              <a:gd name="T7" fmla="*/ 480 h 1632"/>
              <a:gd name="T8" fmla="*/ 0 w 1240"/>
              <a:gd name="T9" fmla="*/ 0 h 1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0"/>
              <a:gd name="T16" fmla="*/ 0 h 1632"/>
              <a:gd name="T17" fmla="*/ 1240 w 1240"/>
              <a:gd name="T18" fmla="*/ 1632 h 1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0" h="1632">
                <a:moveTo>
                  <a:pt x="336" y="1632"/>
                </a:moveTo>
                <a:cubicBezTo>
                  <a:pt x="600" y="1624"/>
                  <a:pt x="864" y="1616"/>
                  <a:pt x="1008" y="1536"/>
                </a:cubicBezTo>
                <a:cubicBezTo>
                  <a:pt x="1152" y="1456"/>
                  <a:pt x="1240" y="1328"/>
                  <a:pt x="1200" y="1152"/>
                </a:cubicBezTo>
                <a:cubicBezTo>
                  <a:pt x="1160" y="976"/>
                  <a:pt x="968" y="672"/>
                  <a:pt x="768" y="480"/>
                </a:cubicBezTo>
                <a:cubicBezTo>
                  <a:pt x="568" y="288"/>
                  <a:pt x="128" y="80"/>
                  <a:pt x="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36" name="Freeform 16">
            <a:extLst>
              <a:ext uri="{FF2B5EF4-FFF2-40B4-BE49-F238E27FC236}">
                <a16:creationId xmlns:a16="http://schemas.microsoft.com/office/drawing/2014/main" id="{CD153A9E-6845-7C89-0E13-28405878B76B}"/>
              </a:ext>
            </a:extLst>
          </p:cNvPr>
          <p:cNvSpPr>
            <a:spLocks/>
          </p:cNvSpPr>
          <p:nvPr/>
        </p:nvSpPr>
        <p:spPr bwMode="auto">
          <a:xfrm>
            <a:off x="2743200" y="4114800"/>
            <a:ext cx="762000" cy="1143000"/>
          </a:xfrm>
          <a:custGeom>
            <a:avLst/>
            <a:gdLst>
              <a:gd name="T0" fmla="*/ 288 w 480"/>
              <a:gd name="T1" fmla="*/ 720 h 720"/>
              <a:gd name="T2" fmla="*/ 432 w 480"/>
              <a:gd name="T3" fmla="*/ 432 h 720"/>
              <a:gd name="T4" fmla="*/ 0 w 480"/>
              <a:gd name="T5" fmla="*/ 0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288" y="720"/>
                </a:moveTo>
                <a:cubicBezTo>
                  <a:pt x="384" y="636"/>
                  <a:pt x="480" y="552"/>
                  <a:pt x="432" y="432"/>
                </a:cubicBezTo>
                <a:cubicBezTo>
                  <a:pt x="384" y="312"/>
                  <a:pt x="72" y="72"/>
                  <a:pt x="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37" name="Freeform 17">
            <a:extLst>
              <a:ext uri="{FF2B5EF4-FFF2-40B4-BE49-F238E27FC236}">
                <a16:creationId xmlns:a16="http://schemas.microsoft.com/office/drawing/2014/main" id="{2A33E592-8D99-F13A-DA39-14B8E5CABA5C}"/>
              </a:ext>
            </a:extLst>
          </p:cNvPr>
          <p:cNvSpPr>
            <a:spLocks/>
          </p:cNvSpPr>
          <p:nvPr/>
        </p:nvSpPr>
        <p:spPr bwMode="auto">
          <a:xfrm>
            <a:off x="2032000" y="3352800"/>
            <a:ext cx="1092200" cy="1981200"/>
          </a:xfrm>
          <a:custGeom>
            <a:avLst/>
            <a:gdLst>
              <a:gd name="T0" fmla="*/ 304 w 688"/>
              <a:gd name="T1" fmla="*/ 0 h 1248"/>
              <a:gd name="T2" fmla="*/ 64 w 688"/>
              <a:gd name="T3" fmla="*/ 528 h 1248"/>
              <a:gd name="T4" fmla="*/ 688 w 688"/>
              <a:gd name="T5" fmla="*/ 1248 h 1248"/>
              <a:gd name="T6" fmla="*/ 0 60000 65536"/>
              <a:gd name="T7" fmla="*/ 0 60000 65536"/>
              <a:gd name="T8" fmla="*/ 0 60000 65536"/>
              <a:gd name="T9" fmla="*/ 0 w 688"/>
              <a:gd name="T10" fmla="*/ 0 h 1248"/>
              <a:gd name="T11" fmla="*/ 688 w 688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8" h="1248">
                <a:moveTo>
                  <a:pt x="304" y="0"/>
                </a:moveTo>
                <a:cubicBezTo>
                  <a:pt x="152" y="160"/>
                  <a:pt x="0" y="320"/>
                  <a:pt x="64" y="528"/>
                </a:cubicBezTo>
                <a:cubicBezTo>
                  <a:pt x="128" y="736"/>
                  <a:pt x="584" y="1128"/>
                  <a:pt x="688" y="124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38" name="Freeform 18">
            <a:extLst>
              <a:ext uri="{FF2B5EF4-FFF2-40B4-BE49-F238E27FC236}">
                <a16:creationId xmlns:a16="http://schemas.microsoft.com/office/drawing/2014/main" id="{A59AC990-9AF3-7AE3-AF95-E420B3A29434}"/>
              </a:ext>
            </a:extLst>
          </p:cNvPr>
          <p:cNvSpPr>
            <a:spLocks/>
          </p:cNvSpPr>
          <p:nvPr/>
        </p:nvSpPr>
        <p:spPr bwMode="auto">
          <a:xfrm>
            <a:off x="1638300" y="3352800"/>
            <a:ext cx="1485900" cy="2667000"/>
          </a:xfrm>
          <a:custGeom>
            <a:avLst/>
            <a:gdLst>
              <a:gd name="T0" fmla="*/ 600 w 936"/>
              <a:gd name="T1" fmla="*/ 0 h 1680"/>
              <a:gd name="T2" fmla="*/ 216 w 936"/>
              <a:gd name="T3" fmla="*/ 240 h 1680"/>
              <a:gd name="T4" fmla="*/ 120 w 936"/>
              <a:gd name="T5" fmla="*/ 816 h 1680"/>
              <a:gd name="T6" fmla="*/ 936 w 936"/>
              <a:gd name="T7" fmla="*/ 168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936"/>
              <a:gd name="T13" fmla="*/ 0 h 1680"/>
              <a:gd name="T14" fmla="*/ 936 w 936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6" h="1680">
                <a:moveTo>
                  <a:pt x="600" y="0"/>
                </a:moveTo>
                <a:cubicBezTo>
                  <a:pt x="448" y="52"/>
                  <a:pt x="296" y="104"/>
                  <a:pt x="216" y="240"/>
                </a:cubicBezTo>
                <a:cubicBezTo>
                  <a:pt x="136" y="376"/>
                  <a:pt x="0" y="576"/>
                  <a:pt x="120" y="816"/>
                </a:cubicBezTo>
                <a:cubicBezTo>
                  <a:pt x="240" y="1056"/>
                  <a:pt x="808" y="1536"/>
                  <a:pt x="936" y="16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39" name="Freeform 19">
            <a:extLst>
              <a:ext uri="{FF2B5EF4-FFF2-40B4-BE49-F238E27FC236}">
                <a16:creationId xmlns:a16="http://schemas.microsoft.com/office/drawing/2014/main" id="{F5EA7EAE-8E9B-451F-889D-009D42E25669}"/>
              </a:ext>
            </a:extLst>
          </p:cNvPr>
          <p:cNvSpPr>
            <a:spLocks/>
          </p:cNvSpPr>
          <p:nvPr/>
        </p:nvSpPr>
        <p:spPr bwMode="auto">
          <a:xfrm>
            <a:off x="1892300" y="3352800"/>
            <a:ext cx="1231900" cy="2209800"/>
          </a:xfrm>
          <a:custGeom>
            <a:avLst/>
            <a:gdLst>
              <a:gd name="T0" fmla="*/ 440 w 776"/>
              <a:gd name="T1" fmla="*/ 0 h 1392"/>
              <a:gd name="T2" fmla="*/ 152 w 776"/>
              <a:gd name="T3" fmla="*/ 192 h 1392"/>
              <a:gd name="T4" fmla="*/ 8 w 776"/>
              <a:gd name="T5" fmla="*/ 528 h 1392"/>
              <a:gd name="T6" fmla="*/ 200 w 776"/>
              <a:gd name="T7" fmla="*/ 864 h 1392"/>
              <a:gd name="T8" fmla="*/ 776 w 776"/>
              <a:gd name="T9" fmla="*/ 1392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"/>
              <a:gd name="T16" fmla="*/ 0 h 1392"/>
              <a:gd name="T17" fmla="*/ 776 w 776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" h="1392">
                <a:moveTo>
                  <a:pt x="440" y="0"/>
                </a:moveTo>
                <a:cubicBezTo>
                  <a:pt x="332" y="52"/>
                  <a:pt x="224" y="104"/>
                  <a:pt x="152" y="192"/>
                </a:cubicBezTo>
                <a:cubicBezTo>
                  <a:pt x="80" y="280"/>
                  <a:pt x="0" y="416"/>
                  <a:pt x="8" y="528"/>
                </a:cubicBezTo>
                <a:cubicBezTo>
                  <a:pt x="16" y="640"/>
                  <a:pt x="72" y="720"/>
                  <a:pt x="200" y="864"/>
                </a:cubicBezTo>
                <a:cubicBezTo>
                  <a:pt x="328" y="1008"/>
                  <a:pt x="680" y="1304"/>
                  <a:pt x="776" y="13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40" name="Freeform 20">
            <a:extLst>
              <a:ext uri="{FF2B5EF4-FFF2-40B4-BE49-F238E27FC236}">
                <a16:creationId xmlns:a16="http://schemas.microsoft.com/office/drawing/2014/main" id="{9F25F5E8-A4EF-493B-22FD-C76033159F72}"/>
              </a:ext>
            </a:extLst>
          </p:cNvPr>
          <p:cNvSpPr>
            <a:spLocks/>
          </p:cNvSpPr>
          <p:nvPr/>
        </p:nvSpPr>
        <p:spPr bwMode="auto">
          <a:xfrm>
            <a:off x="1371600" y="3352800"/>
            <a:ext cx="1905000" cy="2971800"/>
          </a:xfrm>
          <a:custGeom>
            <a:avLst/>
            <a:gdLst>
              <a:gd name="T0" fmla="*/ 720 w 1200"/>
              <a:gd name="T1" fmla="*/ 0 h 1872"/>
              <a:gd name="T2" fmla="*/ 240 w 1200"/>
              <a:gd name="T3" fmla="*/ 192 h 1872"/>
              <a:gd name="T4" fmla="*/ 48 w 1200"/>
              <a:gd name="T5" fmla="*/ 912 h 1872"/>
              <a:gd name="T6" fmla="*/ 528 w 1200"/>
              <a:gd name="T7" fmla="*/ 1632 h 1872"/>
              <a:gd name="T8" fmla="*/ 1200 w 1200"/>
              <a:gd name="T9" fmla="*/ 1872 h 18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872"/>
              <a:gd name="T17" fmla="*/ 1200 w 1200"/>
              <a:gd name="T18" fmla="*/ 1872 h 18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872">
                <a:moveTo>
                  <a:pt x="720" y="0"/>
                </a:moveTo>
                <a:cubicBezTo>
                  <a:pt x="536" y="20"/>
                  <a:pt x="352" y="40"/>
                  <a:pt x="240" y="192"/>
                </a:cubicBezTo>
                <a:cubicBezTo>
                  <a:pt x="128" y="344"/>
                  <a:pt x="0" y="672"/>
                  <a:pt x="48" y="912"/>
                </a:cubicBezTo>
                <a:cubicBezTo>
                  <a:pt x="96" y="1152"/>
                  <a:pt x="336" y="1472"/>
                  <a:pt x="528" y="1632"/>
                </a:cubicBezTo>
                <a:cubicBezTo>
                  <a:pt x="720" y="1792"/>
                  <a:pt x="1088" y="1832"/>
                  <a:pt x="1200" y="187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41" name="Text Box 21">
            <a:extLst>
              <a:ext uri="{FF2B5EF4-FFF2-40B4-BE49-F238E27FC236}">
                <a16:creationId xmlns:a16="http://schemas.microsoft.com/office/drawing/2014/main" id="{189F6A70-7EA7-37FE-4BDE-461988C17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14600"/>
            <a:ext cx="3276600" cy="77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480"/>
              </a:spcBef>
            </a:pPr>
            <a:r>
              <a:rPr lang="en-US" altLang="zh-CN" sz="2000" dirty="0"/>
              <a:t>For </a:t>
            </a:r>
            <a:r>
              <a:rPr lang="en-US" altLang="zh-CN" sz="2000" i="1" dirty="0">
                <a:solidFill>
                  <a:srgbClr val="0432FF"/>
                </a:solidFill>
              </a:rPr>
              <a:t>M</a:t>
            </a:r>
            <a:r>
              <a:rPr lang="en-US" altLang="zh-CN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/>
              <a:t>uses and</a:t>
            </a:r>
            <a:r>
              <a:rPr lang="en-US" altLang="zh-CN" sz="2000" dirty="0">
                <a:solidFill>
                  <a:srgbClr val="0432FF"/>
                </a:solidFill>
              </a:rPr>
              <a:t> </a:t>
            </a:r>
            <a:r>
              <a:rPr lang="en-US" altLang="zh-CN" sz="2000" i="1" dirty="0">
                <a:solidFill>
                  <a:srgbClr val="0432FF"/>
                </a:solidFill>
              </a:rPr>
              <a:t>N</a:t>
            </a:r>
            <a:r>
              <a:rPr lang="en-US" altLang="zh-CN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 err="1"/>
              <a:t>defs</a:t>
            </a:r>
            <a:r>
              <a:rPr lang="en-US" altLang="zh-CN" sz="2000" dirty="0"/>
              <a:t>:</a:t>
            </a:r>
          </a:p>
          <a:p>
            <a:pPr eaLnBrk="1" hangingPunct="1">
              <a:spcBef>
                <a:spcPts val="480"/>
              </a:spcBef>
            </a:pPr>
            <a:r>
              <a:rPr lang="en-US" altLang="zh-CN" sz="2000" dirty="0">
                <a:solidFill>
                  <a:srgbClr val="0432FF"/>
                </a:solidFill>
              </a:rPr>
              <a:t>O(</a:t>
            </a:r>
            <a:r>
              <a:rPr lang="en-US" altLang="zh-CN" sz="2000" i="1" dirty="0">
                <a:solidFill>
                  <a:srgbClr val="0432FF"/>
                </a:solidFill>
              </a:rPr>
              <a:t>M </a:t>
            </a:r>
            <a:r>
              <a:rPr lang="en-US" altLang="zh-CN" sz="2000" dirty="0">
                <a:solidFill>
                  <a:srgbClr val="0432FF"/>
                </a:solidFill>
              </a:rPr>
              <a:t>*</a:t>
            </a:r>
            <a:r>
              <a:rPr lang="en-US" altLang="zh-CN" sz="2000" i="1" dirty="0">
                <a:solidFill>
                  <a:srgbClr val="0432FF"/>
                </a:solidFill>
              </a:rPr>
              <a:t>N</a:t>
            </a:r>
            <a:r>
              <a:rPr lang="en-US" altLang="zh-CN" sz="2000" dirty="0">
                <a:solidFill>
                  <a:srgbClr val="0432FF"/>
                </a:solidFill>
              </a:rPr>
              <a:t>)</a:t>
            </a:r>
            <a:r>
              <a:rPr lang="en-US" altLang="zh-CN" sz="2000" dirty="0"/>
              <a:t> space and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1" grpId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17664</TotalTime>
  <Words>4332</Words>
  <Application>Microsoft Macintosh PowerPoint</Application>
  <PresentationFormat>全屏显示(4:3)</PresentationFormat>
  <Paragraphs>1031</Paragraphs>
  <Slides>58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5" baseType="lpstr">
      <vt:lpstr>Arial</vt:lpstr>
      <vt:lpstr>Cambria Math</vt:lpstr>
      <vt:lpstr>Courier New</vt:lpstr>
      <vt:lpstr>Tahoma</vt:lpstr>
      <vt:lpstr>Verdana</vt:lpstr>
      <vt:lpstr>Wingdings</vt:lpstr>
      <vt:lpstr>Blends</vt:lpstr>
      <vt:lpstr>SSA: Static Single-Assignment Form</vt:lpstr>
      <vt:lpstr>Middle End</vt:lpstr>
      <vt:lpstr>Optimizations</vt:lpstr>
      <vt:lpstr>PowerPoint 演示文稿</vt:lpstr>
      <vt:lpstr>SSA History</vt:lpstr>
      <vt:lpstr>Values ≠ Locations</vt:lpstr>
      <vt:lpstr>Values ≠ Locations</vt:lpstr>
      <vt:lpstr>Use-Def Chains &amp;  Def-Use Chains</vt:lpstr>
      <vt:lpstr>UD Chains &amp; DU Chains can be very Expensive</vt:lpstr>
      <vt:lpstr>UD Chains &amp; DU Chains can be Expensive</vt:lpstr>
      <vt:lpstr>SSA</vt:lpstr>
      <vt:lpstr>Advantages of SSA</vt:lpstr>
      <vt:lpstr>Example: Constant propagation on SSA</vt:lpstr>
      <vt:lpstr>Example: Copy propagation on SSA</vt:lpstr>
      <vt:lpstr>Example: Dead code elimination (DCE) on SSA</vt:lpstr>
      <vt:lpstr>Example: Common Sub-expression Elimination (CSE) on SSA</vt:lpstr>
      <vt:lpstr>PowerPoint 演示文稿</vt:lpstr>
      <vt:lpstr>Converting to SSA</vt:lpstr>
      <vt:lpstr>CFG poses challenges</vt:lpstr>
      <vt:lpstr>Merging at joins with ϕ functions</vt:lpstr>
      <vt:lpstr>The ϕ  function</vt:lpstr>
      <vt:lpstr>Eliminating ϕ functions</vt:lpstr>
      <vt:lpstr>Eliminating ϕ functions</vt:lpstr>
      <vt:lpstr>PowerPoint 演示文稿</vt:lpstr>
      <vt:lpstr>ϕ Function Placement</vt:lpstr>
      <vt:lpstr>Trivial ϕ Placement</vt:lpstr>
      <vt:lpstr>Algorithm for Trivial ϕ Placement</vt:lpstr>
      <vt:lpstr>Problems with Trivial ϕ Placement</vt:lpstr>
      <vt:lpstr>Dominance</vt:lpstr>
      <vt:lpstr>Dominance</vt:lpstr>
      <vt:lpstr>Example #1: where to place ϕ ?</vt:lpstr>
      <vt:lpstr>Example #2: where to place ϕ ?</vt:lpstr>
      <vt:lpstr>Example #3: where to place ϕ ?</vt:lpstr>
      <vt:lpstr>Example #4: where to place ϕ ?</vt:lpstr>
      <vt:lpstr>Example #5: where to place ϕ ?</vt:lpstr>
      <vt:lpstr>Example #6: where to place ϕ ?</vt:lpstr>
      <vt:lpstr>Example #7: where to place ϕ ?</vt:lpstr>
      <vt:lpstr>Example #8: where to place ϕ ?</vt:lpstr>
      <vt:lpstr>Example #9: where to place ϕ ?</vt:lpstr>
      <vt:lpstr>Example #10: where to place ϕ ?</vt:lpstr>
      <vt:lpstr>Example #11: where to place ϕ ?</vt:lpstr>
      <vt:lpstr>PowerPoint 演示文稿</vt:lpstr>
      <vt:lpstr>Using DF to Place ϕ </vt:lpstr>
      <vt:lpstr>Placing ϕ</vt:lpstr>
      <vt:lpstr>Example</vt:lpstr>
      <vt:lpstr>Placing ϕ </vt:lpstr>
      <vt:lpstr>Placing ϕ </vt:lpstr>
      <vt:lpstr>Placing ϕ </vt:lpstr>
      <vt:lpstr>Placing ϕ : Final Result</vt:lpstr>
      <vt:lpstr>Renaming variables</vt:lpstr>
      <vt:lpstr>Rename Variables</vt:lpstr>
      <vt:lpstr>Rename Variables</vt:lpstr>
      <vt:lpstr>Rename Variables</vt:lpstr>
      <vt:lpstr>Rename Variables</vt:lpstr>
      <vt:lpstr>Rename Variables</vt:lpstr>
      <vt:lpstr>Rename Variables</vt:lpstr>
      <vt:lpstr>Rename Variables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SSA</dc:title>
  <dc:creator>Baojian Hua</dc:creator>
  <cp:lastModifiedBy>bj.hua@outlook.com</cp:lastModifiedBy>
  <cp:revision>6682</cp:revision>
  <cp:lastPrinted>1601-01-01T00:00:00Z</cp:lastPrinted>
  <dcterms:created xsi:type="dcterms:W3CDTF">1601-01-01T00:00:00Z</dcterms:created>
  <dcterms:modified xsi:type="dcterms:W3CDTF">2024-06-19T15:25:02Z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