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92" r:id="rId4"/>
    <p:sldId id="359" r:id="rId5"/>
    <p:sldId id="362" r:id="rId7"/>
    <p:sldId id="364" r:id="rId8"/>
    <p:sldId id="395" r:id="rId9"/>
    <p:sldId id="393" r:id="rId10"/>
    <p:sldId id="394" r:id="rId11"/>
    <p:sldId id="396" r:id="rId12"/>
    <p:sldId id="365" r:id="rId13"/>
    <p:sldId id="281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7" r:id="rId23"/>
    <p:sldId id="379" r:id="rId24"/>
    <p:sldId id="380" r:id="rId25"/>
    <p:sldId id="381" r:id="rId26"/>
    <p:sldId id="360" r:id="rId27"/>
    <p:sldId id="382" r:id="rId28"/>
    <p:sldId id="401" r:id="rId29"/>
    <p:sldId id="383" r:id="rId30"/>
    <p:sldId id="402" r:id="rId31"/>
    <p:sldId id="384" r:id="rId32"/>
    <p:sldId id="386" r:id="rId33"/>
    <p:sldId id="387" r:id="rId34"/>
    <p:sldId id="325" r:id="rId35"/>
    <p:sldId id="326" r:id="rId36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TC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8B3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33"/>
        <p:guide pos="39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260" y="1798320"/>
            <a:ext cx="9799200" cy="2570400"/>
          </a:xfrm>
        </p:spPr>
        <p:txBody>
          <a:bodyPr>
            <a:normAutofit fontScale="90000"/>
          </a:bodyPr>
          <a:p>
            <a:r>
              <a:rPr lang="en-US" altLang="zh-CN"/>
              <a:t>Principles of Programming Languages</a:t>
            </a:r>
            <a:br>
              <a:rPr lang="en-US" altLang="zh-CN"/>
            </a:br>
            <a:br>
              <a:rPr lang="en-US" altLang="zh-CN" sz="2000"/>
            </a:br>
            <a:r>
              <a:rPr lang="en-US" altLang="zh-CN" sz="2000"/>
              <a:t>Spring 2023</a:t>
            </a:r>
            <a:endParaRPr lang="en-US" altLang="zh-CN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6340" y="4444365"/>
            <a:ext cx="9799320" cy="635000"/>
          </a:xfrm>
        </p:spPr>
        <p:txBody>
          <a:bodyPr/>
          <a:p>
            <a:r>
              <a:rPr lang="en-GB" altLang="zh-CN" b="1" dirty="0">
                <a:sym typeface="+mn-ea"/>
              </a:rPr>
              <a:t>Review</a:t>
            </a:r>
            <a:r>
              <a:rPr lang="en-US" altLang="zh-CN" b="1" dirty="0">
                <a:sym typeface="+mn-ea"/>
              </a:rPr>
              <a:t> Lecture</a:t>
            </a:r>
            <a:r>
              <a:rPr lang="zh-CN" altLang="en-US" b="1" dirty="0">
                <a:sym typeface="+mn-ea"/>
              </a:rPr>
              <a:t> </a:t>
            </a:r>
            <a:r>
              <a:rPr lang="en-US" altLang="zh-CN" b="1" dirty="0">
                <a:sym typeface="+mn-ea"/>
              </a:rPr>
              <a:t>02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Pure Simply Typed Lambda-Calculus</a:t>
            </a:r>
            <a:endParaRPr lang="en-US" altLang="zh-CN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980" y="972185"/>
            <a:ext cx="9210040" cy="549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469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dirty="0"/>
              <a:t>topic2: Simple Extension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2600" y="3109595"/>
            <a:ext cx="11227435" cy="63881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chap11 in TaPL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 Base Types</a:t>
            </a:r>
            <a:endParaRPr lang="en-US" altLang="zh-CN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190" y="1223645"/>
            <a:ext cx="9041130" cy="2175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5190" y="3867150"/>
            <a:ext cx="6429375" cy="198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A：无解释的类型抽象符号，将类型的论域抽象化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。</a:t>
            </a:r>
            <a:endParaRPr lang="zh-CN" altLang="en-US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>
              <a:lnSpc>
                <a:spcPct val="140000"/>
              </a:lnSpc>
            </a:pP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eg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：</a:t>
            </a:r>
            <a:endParaRPr lang="zh-CN" altLang="en-US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>
              <a:lnSpc>
                <a:spcPct val="140000"/>
              </a:lnSpc>
            </a:pPr>
            <a:r>
              <a:rPr lang="en-US" alt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lambda x:A. x    &lt;fun&gt;: A -&gt; A</a:t>
            </a:r>
            <a:endParaRPr lang="en-US" altLang="zh-CN" sz="2000" b="1" spc="1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ourier New" panose="02070309020205020404" charset="0"/>
              <a:cs typeface="Courier New" panose="020703090202050204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lambda x:B. x    &lt;fun&gt;: B -&gt; B</a:t>
            </a:r>
            <a:endParaRPr lang="en-US" altLang="zh-CN" sz="2000" b="1" spc="1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ourier New" panose="02070309020205020404" charset="0"/>
              <a:cs typeface="Courier New" panose="020703090202050204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2 The Unit Type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340" y="1212850"/>
            <a:ext cx="8570595" cy="355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6615" y="5181600"/>
            <a:ext cx="8685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t1;t2   ==   (lambda x:Unit.t2)t1  where x∉FV(t2)</a:t>
            </a:r>
            <a:endParaRPr lang="en-US" altLang="zh-CN" sz="2000" b="1" spc="1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ourier New" panose="02070309020205020404" charset="0"/>
              <a:cs typeface="Courier New" panose="020703090202050204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3 Sequencing and Wildcards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1205" y="2084705"/>
            <a:ext cx="8150225" cy="297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4 Ascription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615" y="1247140"/>
            <a:ext cx="9756140" cy="38182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7065" y="5553075"/>
            <a:ext cx="434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类型标注可用于实现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“</a:t>
            </a: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抽象</a:t>
            </a:r>
            <a:r>
              <a:rPr lang="en-US" altLang="zh-CN" sz="20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”</a:t>
            </a: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机制。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ourier New" panose="02070309020205020404" charset="0"/>
              <a:cs typeface="Courier New" panose="020703090202050204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5 Let Binding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05" y="1308735"/>
            <a:ext cx="9381490" cy="3162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2805" y="5000625"/>
            <a:ext cx="66979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syntax sugar</a:t>
            </a:r>
            <a:r>
              <a:rPr lang="zh-CN" alt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：</a:t>
            </a:r>
            <a:r>
              <a:rPr lang="en-US" alt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de-sugar: </a:t>
            </a:r>
            <a:endParaRPr lang="en-US" altLang="zh-CN" sz="2000" b="1" spc="1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ourier New" panose="02070309020205020404" charset="0"/>
              <a:cs typeface="Courier New" panose="020703090202050204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ourier New" panose="02070309020205020404" charset="0"/>
                <a:cs typeface="Courier New" panose="02070309020205020404" charset="0"/>
              </a:rPr>
              <a:t>let x=t1 in t2  ==  (lambda x:T1.t2)t1</a:t>
            </a:r>
            <a:endParaRPr lang="en-US" altLang="zh-CN" sz="2000" b="1" spc="15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ourier New" panose="02070309020205020404" charset="0"/>
              <a:cs typeface="Courier New" panose="020703090202050204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6 Pairs</a:t>
            </a:r>
            <a:r>
              <a:rPr lang="zh-CN" altLang="en-US" sz="2400" dirty="0"/>
              <a:t>二元组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35" y="913130"/>
            <a:ext cx="8380730" cy="5602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7 Tuples</a:t>
            </a:r>
            <a:r>
              <a:rPr lang="zh-CN" altLang="en-US" sz="2400" dirty="0"/>
              <a:t>扩展：</a:t>
            </a:r>
            <a:r>
              <a:rPr lang="en-US" altLang="zh-CN" sz="2400" dirty="0"/>
              <a:t>n</a:t>
            </a:r>
            <a:r>
              <a:rPr lang="zh-CN" altLang="en-US" sz="2400" dirty="0"/>
              <a:t>元组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9395" y="1252220"/>
            <a:ext cx="9173210" cy="494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8 Records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610" y="1177290"/>
            <a:ext cx="9542780" cy="5067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1146810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Review</a:t>
            </a:r>
            <a:endParaRPr lang="en-US" altLang="zh-CN" sz="4400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1095375" y="2268855"/>
            <a:ext cx="9464675" cy="2743835"/>
          </a:xfrm>
        </p:spPr>
        <p:txBody>
          <a:bodyPr>
            <a:noAutofit/>
          </a:bodyPr>
          <a:p>
            <a:pPr marL="0" indent="0">
              <a:lnSpc>
                <a:spcPct val="180000"/>
              </a:lnSpc>
              <a:buNone/>
            </a:pPr>
            <a:r>
              <a:rPr lang="en-US" altLang="zh-CN" sz="2800" b="1"/>
              <a:t>topic 1.</a:t>
            </a:r>
            <a:r>
              <a:rPr lang="en-US" altLang="zh-CN" sz="2400" b="1"/>
              <a:t> </a:t>
            </a:r>
            <a:r>
              <a:rPr lang="en-US" altLang="zh-CN" sz="2400"/>
              <a:t>simple types</a:t>
            </a:r>
            <a:r>
              <a:rPr lang="en-US" altLang="zh-CN" sz="2400" b="1"/>
              <a:t>	</a:t>
            </a:r>
            <a:endParaRPr lang="en-US" altLang="zh-CN" sz="2400" b="1"/>
          </a:p>
          <a:p>
            <a:pPr marL="0" indent="0">
              <a:lnSpc>
                <a:spcPct val="180000"/>
              </a:lnSpc>
              <a:buNone/>
            </a:pPr>
            <a:r>
              <a:rPr lang="en-US" altLang="zh-CN" sz="2800" b="1"/>
              <a:t>topic 2.</a:t>
            </a:r>
            <a:r>
              <a:rPr lang="en-US" sz="2400" b="1"/>
              <a:t> </a:t>
            </a:r>
            <a:r>
              <a:rPr lang="en-US" sz="2400"/>
              <a:t>simple extensions</a:t>
            </a:r>
            <a:endParaRPr lang="en-US" sz="2400" b="1"/>
          </a:p>
          <a:p>
            <a:pPr marL="0" lvl="0" indent="0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en-US" altLang="zh-CN" sz="2800" b="1"/>
              <a:t>topic 3.</a:t>
            </a:r>
            <a:r>
              <a:rPr lang="en-US" sz="2400" b="1"/>
              <a:t> </a:t>
            </a:r>
            <a:r>
              <a:rPr lang="en-US" sz="2400"/>
              <a:t>reference</a:t>
            </a:r>
            <a:r>
              <a:rPr lang="en-US" sz="2400" b="1"/>
              <a:t> &amp;</a:t>
            </a:r>
            <a:r>
              <a:rPr lang="en-US" sz="2400"/>
              <a:t> exception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9 Sums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75" y="843915"/>
            <a:ext cx="7842885" cy="589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10 Variants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9055" y="963295"/>
            <a:ext cx="9533890" cy="540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11 Recursion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465" y="1419860"/>
            <a:ext cx="9068435" cy="4018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12 Lists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672" b="2623"/>
          <a:stretch>
            <a:fillRect/>
          </a:stretch>
        </p:blipFill>
        <p:spPr>
          <a:xfrm>
            <a:off x="3035300" y="474980"/>
            <a:ext cx="6736080" cy="590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469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dirty="0"/>
              <a:t>topic3: Reference &amp; Exception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2600" y="3109595"/>
            <a:ext cx="11227435" cy="63881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chap13,14 in TaPL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 Reference</a:t>
            </a:r>
            <a:endParaRPr lang="en-US" altLang="zh-CN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785" y="0"/>
            <a:ext cx="6777990" cy="680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 stores &amp; typings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9100" y="1609725"/>
            <a:ext cx="4972050" cy="424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2386330"/>
            <a:ext cx="5179695" cy="2456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7370" y="5991225"/>
            <a:ext cx="57645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内存</a:t>
            </a:r>
            <a:r>
              <a:rPr lang="en-US" altLang="zh-CN"/>
              <a:t>μ</a:t>
            </a:r>
            <a:r>
              <a:rPr lang="zh-CN" altLang="en-US"/>
              <a:t>：保存元素的值</a:t>
            </a:r>
            <a:r>
              <a:rPr lang="en-US" altLang="zh-CN"/>
              <a:t>v</a:t>
            </a:r>
            <a:r>
              <a:rPr lang="zh-CN" altLang="en-US"/>
              <a:t>。</a:t>
            </a:r>
            <a:r>
              <a:rPr lang="en-US" altLang="zh-CN"/>
              <a:t>    </a:t>
            </a:r>
            <a:r>
              <a:rPr lang="zh-CN" altLang="en-US"/>
              <a:t>内存</a:t>
            </a:r>
            <a:r>
              <a:rPr lang="en-US" altLang="zh-CN"/>
              <a:t>Σ</a:t>
            </a:r>
            <a:r>
              <a:rPr lang="zh-CN" altLang="en-US"/>
              <a:t>：保存元素的类型</a:t>
            </a:r>
            <a:r>
              <a:rPr lang="en-US" altLang="zh-CN"/>
              <a:t>T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 Reference(continued)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45" y="1421130"/>
            <a:ext cx="9820910" cy="4477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2 Exceptions</a:t>
            </a:r>
            <a:endParaRPr lang="en-US" altLang="zh-CN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2306320" y="923925"/>
            <a:ext cx="63341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000" b="1"/>
              <a:t>1.To handle exceptional cases gracefully</a:t>
            </a:r>
            <a:r>
              <a:rPr lang="zh-CN" altLang="en-US" sz="2000" b="1"/>
              <a:t>；</a:t>
            </a:r>
            <a:endParaRPr lang="zh-CN" altLang="en-US" sz="2000" b="1"/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divided by 0</a:t>
            </a:r>
            <a:r>
              <a:rPr lang="zh-CN" altLang="en-US" sz="2000"/>
              <a:t>；</a:t>
            </a:r>
            <a:endParaRPr lang="zh-CN" altLang="en-US" sz="2000"/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array out of bound</a:t>
            </a:r>
            <a:r>
              <a:rPr lang="zh-CN" altLang="en-US" sz="2000"/>
              <a:t>；</a:t>
            </a:r>
            <a:endParaRPr lang="zh-CN" altLang="en-US" sz="2000"/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out memory</a:t>
            </a:r>
            <a:r>
              <a:rPr lang="zh-CN" altLang="en-US" sz="2000"/>
              <a:t>；</a:t>
            </a:r>
            <a:endParaRPr lang="zh-CN" altLang="en-US" sz="2000"/>
          </a:p>
          <a:p>
            <a:pPr marL="342900" indent="-342900">
              <a:lnSpc>
                <a:spcPct val="160000"/>
              </a:lnSpc>
            </a:pPr>
            <a:r>
              <a:rPr lang="en-US" altLang="zh-CN" sz="2000" b="1"/>
              <a:t>2.Global “jump” from callees to callers.</a:t>
            </a:r>
            <a:endParaRPr lang="en-US" altLang="zh-CN" sz="2000" b="1"/>
          </a:p>
          <a:p>
            <a:pPr>
              <a:lnSpc>
                <a:spcPct val="160000"/>
              </a:lnSpc>
            </a:pPr>
            <a:r>
              <a:rPr lang="en-US" altLang="zh-CN" sz="2000"/>
              <a:t>	func_a{</a:t>
            </a:r>
            <a:endParaRPr lang="en-US" altLang="zh-CN" sz="2000"/>
          </a:p>
          <a:p>
            <a:pPr>
              <a:lnSpc>
                <a:spcPct val="160000"/>
              </a:lnSpc>
            </a:pPr>
            <a:r>
              <a:rPr lang="en-US" altLang="zh-CN" sz="2000"/>
              <a:t>		func_b;</a:t>
            </a:r>
            <a:endParaRPr lang="en-US" altLang="zh-CN" sz="2000"/>
          </a:p>
          <a:p>
            <a:pPr>
              <a:lnSpc>
                <a:spcPct val="160000"/>
              </a:lnSpc>
            </a:pPr>
            <a:r>
              <a:rPr lang="en-US" altLang="zh-CN" sz="2000"/>
              <a:t>			</a:t>
            </a:r>
            <a:r>
              <a:rPr lang="en-US" altLang="zh-CN" sz="2000">
                <a:solidFill>
                  <a:srgbClr val="FF0000"/>
                </a:solidFill>
              </a:rPr>
              <a:t>func_c </a:t>
            </a:r>
            <a:r>
              <a:rPr lang="en-US" altLang="zh-CN" sz="2000"/>
              <a:t> --&gt;  throw </a:t>
            </a:r>
            <a:r>
              <a:rPr lang="en-US" altLang="zh-CN" sz="2000" b="1">
                <a:solidFill>
                  <a:srgbClr val="FF0000"/>
                </a:solidFill>
              </a:rPr>
              <a:t>error ! </a:t>
            </a:r>
            <a:endParaRPr lang="en-US" altLang="zh-CN" sz="2000"/>
          </a:p>
          <a:p>
            <a:pPr>
              <a:lnSpc>
                <a:spcPct val="160000"/>
              </a:lnSpc>
            </a:pPr>
            <a:r>
              <a:rPr lang="en-US" altLang="zh-CN" sz="2000"/>
              <a:t>	}</a:t>
            </a:r>
            <a:endParaRPr lang="en-US" altLang="zh-CN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2 Exceptions</a:t>
            </a:r>
            <a:endParaRPr lang="en-US" altLang="zh-CN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1008380"/>
            <a:ext cx="7973695" cy="29997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1270" y="4371975"/>
            <a:ext cx="4697730" cy="166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90000"/>
              </a:lnSpc>
            </a:pPr>
            <a:r>
              <a:rPr lang="zh-CN" altLang="en-US" b="1"/>
              <a:t>一点说明：</a:t>
            </a:r>
            <a:endParaRPr lang="zh-CN" altLang="en-US" b="1"/>
          </a:p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error</a:t>
            </a:r>
            <a:r>
              <a:rPr lang="zh-CN" altLang="en-US"/>
              <a:t>作为函数</a:t>
            </a:r>
            <a:r>
              <a:rPr lang="en-US" altLang="zh-CN"/>
              <a:t>/</a:t>
            </a:r>
            <a:r>
              <a:rPr lang="zh-CN" altLang="en-US"/>
              <a:t>参数的求值结果均为</a:t>
            </a:r>
            <a:r>
              <a:rPr lang="en-US" altLang="zh-CN"/>
              <a:t>error</a:t>
            </a:r>
            <a:r>
              <a:rPr lang="zh-CN" altLang="en-US"/>
              <a:t>；</a:t>
            </a:r>
            <a:endParaRPr lang="zh-CN" altLang="en-US"/>
          </a:p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error</a:t>
            </a:r>
            <a:r>
              <a:rPr lang="zh-CN" altLang="en-US"/>
              <a:t>可以是任意类型的。</a:t>
            </a:r>
            <a:r>
              <a:rPr lang="en-US" altLang="zh-CN"/>
              <a:t>                   ---&gt;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4352290"/>
            <a:ext cx="3325495" cy="1726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469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dirty="0"/>
              <a:t>topic1: Simple Types</a:t>
            </a:r>
            <a:endParaRPr lang="en-US" altLang="zh-CN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2600" y="3109595"/>
            <a:ext cx="11227435" cy="638810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chap8,9,10 in TaPL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2.2 Handling Exceptions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66165"/>
            <a:ext cx="8334375" cy="3350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0270" y="4533900"/>
            <a:ext cx="5208905" cy="2019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zh-CN" altLang="en-US" b="1"/>
              <a:t>求值规则：</a:t>
            </a:r>
            <a:r>
              <a:rPr lang="en-US" altLang="zh-CN" b="1"/>
              <a:t>  try t1 with t2</a:t>
            </a:r>
            <a:endParaRPr lang="zh-CN" altLang="en-US" b="1"/>
          </a:p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1600"/>
              <a:t>t1</a:t>
            </a:r>
            <a:r>
              <a:rPr lang="zh-CN" altLang="en-US" sz="1600"/>
              <a:t>能够进一步求值，则求</a:t>
            </a:r>
            <a:r>
              <a:rPr lang="en-US" altLang="zh-CN" sz="1600"/>
              <a:t>t1    (E-Try)</a:t>
            </a:r>
            <a:r>
              <a:rPr lang="zh-CN" altLang="en-US" sz="1600"/>
              <a:t>；</a:t>
            </a:r>
            <a:endParaRPr lang="en-US" altLang="zh-CN" sz="1600"/>
          </a:p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1600"/>
              <a:t>t1</a:t>
            </a:r>
            <a:r>
              <a:rPr lang="zh-CN" altLang="en-US" sz="1600"/>
              <a:t>能正确求值</a:t>
            </a:r>
            <a:r>
              <a:rPr lang="en-US" altLang="zh-CN" sz="1600"/>
              <a:t>v1</a:t>
            </a:r>
            <a:r>
              <a:rPr lang="zh-CN" altLang="en-US" sz="1600"/>
              <a:t>，则表达式返回</a:t>
            </a:r>
            <a:r>
              <a:rPr lang="en-US" altLang="zh-CN" sz="1600"/>
              <a:t>v1</a:t>
            </a:r>
            <a:r>
              <a:rPr lang="zh-CN" altLang="en-US" sz="1600"/>
              <a:t>，结束；</a:t>
            </a:r>
            <a:endParaRPr lang="zh-CN" altLang="en-US" sz="1600"/>
          </a:p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1600"/>
              <a:t>t1</a:t>
            </a:r>
            <a:r>
              <a:rPr lang="zh-CN" altLang="en-US" sz="1600"/>
              <a:t>求值为</a:t>
            </a:r>
            <a:r>
              <a:rPr lang="en-US" altLang="zh-CN" sz="1600"/>
              <a:t>error</a:t>
            </a:r>
            <a:r>
              <a:rPr lang="zh-CN" altLang="en-US" sz="1600"/>
              <a:t>，则求</a:t>
            </a:r>
            <a:r>
              <a:rPr lang="en-US" altLang="zh-CN" sz="1600"/>
              <a:t>t2          (E-TryError)</a:t>
            </a:r>
            <a:r>
              <a:rPr lang="zh-CN" altLang="en-US" sz="1600"/>
              <a:t>；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2.3 Exceptions Carrying Values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948055"/>
            <a:ext cx="9525000" cy="535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20" y="76136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其他</a:t>
            </a:r>
            <a:endParaRPr lang="zh-CN" altLang="en-US" sz="44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046480" y="1694815"/>
            <a:ext cx="10641330" cy="531558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Wingdings" panose="05000000000000000000" charset="0"/>
              <a:buNone/>
            </a:pPr>
            <a:endParaRPr lang="zh-CN" altLang="en-US" sz="2400" dirty="0"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altLang="zh-CN" sz="2400" dirty="0"/>
              <a:t>Piazza</a:t>
            </a:r>
            <a:r>
              <a:rPr lang="zh-CN" altLang="en-US" sz="2400" dirty="0"/>
              <a:t>：</a:t>
            </a:r>
            <a:r>
              <a:rPr lang="en-GB" altLang="zh-CN" sz="2400" dirty="0"/>
              <a:t> https://piazza.com/class/kzs4b7kncxc5rv</a:t>
            </a:r>
            <a:endParaRPr lang="en-GB" altLang="zh-CN" sz="2400" dirty="0"/>
          </a:p>
          <a:p>
            <a:pPr lvl="1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GB" sz="2130" dirty="0"/>
              <a:t>提问、讨论、答疑</a:t>
            </a:r>
            <a:endParaRPr lang="zh-CN" altLang="en-GB" sz="2130" dirty="0"/>
          </a:p>
          <a:p>
            <a:pPr lvl="1">
              <a:lnSpc>
                <a:spcPct val="100000"/>
              </a:lnSpc>
              <a:buFont typeface="Wingdings" panose="05000000000000000000" charset="0"/>
              <a:buChar char="Ø"/>
            </a:pPr>
            <a:endParaRPr lang="en-GB" altLang="zh-CN" sz="2130" dirty="0"/>
          </a:p>
          <a:p>
            <a:pPr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GB" sz="2400" dirty="0"/>
              <a:t>课程主页：https://csslab-ustc.github.io/courses/popl/index.html</a:t>
            </a:r>
            <a:endParaRPr lang="zh-CN" altLang="en-GB" sz="2400" dirty="0"/>
          </a:p>
          <a:p>
            <a:pPr lvl="1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GB" sz="2125" dirty="0">
                <a:sym typeface="+mn-ea"/>
              </a:rPr>
              <a:t>更新：</a:t>
            </a:r>
            <a:r>
              <a:rPr lang="zh-CN" altLang="en-GB" sz="2130" dirty="0"/>
              <a:t>课程资源、作业、课程安排</a:t>
            </a:r>
            <a:endParaRPr lang="zh-CN" altLang="en-GB" sz="2130" dirty="0"/>
          </a:p>
          <a:p>
            <a:pPr marL="0" indent="0">
              <a:buFont typeface="Wingdings" panose="05000000000000000000" charset="0"/>
              <a:buNone/>
            </a:pPr>
            <a:endParaRPr lang="zh-CN" altLang="en-US" sz="213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7005"/>
            <a:ext cx="10515600" cy="144399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/>
              <a:t>Thanks</a:t>
            </a:r>
            <a:br>
              <a:rPr lang="en-US" altLang="en-US" sz="4400" dirty="0"/>
            </a:br>
            <a:r>
              <a:rPr lang="en-US" altLang="en-US" sz="4400" dirty="0"/>
              <a:t>Have a nice day</a:t>
            </a:r>
            <a:endParaRPr lang="en-US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 Untyped Arithmetic Expressions recall...</a:t>
            </a:r>
            <a:endParaRPr lang="en-US" altLang="zh-CN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6055" y="1017905"/>
            <a:ext cx="9279890" cy="541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Typed Arithmetic Expressions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4680" y="786130"/>
            <a:ext cx="8423275" cy="587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Exercise: p94</a:t>
            </a:r>
            <a:endParaRPr lang="en-US" altLang="zh-CN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6895" y="2490470"/>
            <a:ext cx="8538210" cy="187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为何引入类型系统？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766570" y="1438275"/>
            <a:ext cx="9148445" cy="5988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可</a:t>
            </a: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通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前期</a:t>
            </a: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过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对类型的</a:t>
            </a: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静态分析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和检查</a:t>
            </a: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，判断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一个项（表达式）是否正确，</a:t>
            </a:r>
            <a:r>
              <a:rPr lang="zh-CN" altLang="en-US" sz="2400" b="1" spc="150" dirty="0">
                <a:solidFill>
                  <a:srgbClr val="FF0000"/>
                </a:solidFill>
                <a:uFillTx/>
              </a:rPr>
              <a:t>减少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进一步对项</a:t>
            </a:r>
            <a:r>
              <a:rPr lang="zh-CN" altLang="en-US" sz="2400" b="1" spc="150" dirty="0">
                <a:solidFill>
                  <a:srgbClr val="FF0000"/>
                </a:solidFill>
                <a:uFillTx/>
              </a:rPr>
              <a:t>计算的步骤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：</a:t>
            </a:r>
            <a:endParaRPr lang="zh-CN" altLang="en-US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eg:</a:t>
            </a:r>
            <a:endParaRPr lang="en-US" altLang="zh-CN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endParaRPr lang="en-US" altLang="zh-CN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succ t : succ(3) -&gt; 4 </a:t>
            </a:r>
            <a:endParaRPr lang="en-US" altLang="zh-CN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endParaRPr lang="en-US" altLang="zh-CN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succ(0) -&gt; 1</a:t>
            </a:r>
            <a:endParaRPr lang="en-US" altLang="zh-CN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endParaRPr lang="en-US" altLang="zh-CN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succ(true) : succ(Bool) -&gt; </a:t>
            </a:r>
            <a:r>
              <a:rPr lang="en-US" altLang="zh-CN" sz="2400" spc="150" dirty="0">
                <a:solidFill>
                  <a:srgbClr val="FF0000"/>
                </a:solidFill>
                <a:uFillTx/>
              </a:rPr>
              <a:t>error, stuck!</a:t>
            </a:r>
            <a:endParaRPr lang="en-US" altLang="zh-CN" sz="2400" spc="150" dirty="0">
              <a:solidFill>
                <a:srgbClr val="FF0000"/>
              </a:solidFill>
              <a:uFillTx/>
            </a:endParaRPr>
          </a:p>
          <a:p>
            <a:endParaRPr lang="en-US" altLang="zh-CN" sz="2400" spc="150" dirty="0">
              <a:solidFill>
                <a:srgbClr val="FF0000"/>
              </a:solidFill>
              <a:uFillTx/>
            </a:endParaRPr>
          </a:p>
          <a:p>
            <a:r>
              <a:rPr lang="en-US" altLang="zh-CN" sz="2400" b="1" spc="150" dirty="0">
                <a:solidFill>
                  <a:schemeClr val="tx1"/>
                </a:solidFill>
                <a:uFillTx/>
              </a:rPr>
              <a:t>Rule </a:t>
            </a:r>
            <a:r>
              <a:rPr lang="zh-CN" altLang="en-US" sz="2400" b="1" spc="150" dirty="0">
                <a:solidFill>
                  <a:schemeClr val="tx1"/>
                </a:solidFill>
                <a:uFillTx/>
              </a:rPr>
              <a:t>：</a:t>
            </a:r>
            <a:r>
              <a:rPr lang="en-US" altLang="zh-CN" sz="2400" b="1" spc="150" dirty="0">
                <a:solidFill>
                  <a:schemeClr val="tx1"/>
                </a:solidFill>
                <a:uFillTx/>
              </a:rPr>
              <a:t> succ t : Nat -&gt; Nat</a:t>
            </a:r>
            <a:endParaRPr lang="en-US" altLang="zh-CN" sz="2400" b="1" spc="150" dirty="0">
              <a:solidFill>
                <a:schemeClr val="tx1"/>
              </a:solidFill>
              <a:uFillTx/>
            </a:endParaRPr>
          </a:p>
          <a:p>
            <a:endParaRPr lang="en-US" altLang="zh-CN" sz="2000" spc="150" dirty="0">
              <a:uFillTx/>
            </a:endParaRPr>
          </a:p>
          <a:p>
            <a:endParaRPr lang="en-US" altLang="zh-CN" sz="2000" spc="150" dirty="0">
              <a:uFillTx/>
            </a:endParaRPr>
          </a:p>
          <a:p>
            <a:endParaRPr lang="en-US" altLang="zh-CN" sz="2000" spc="150" dirty="0">
              <a:uFillTx/>
            </a:endParaRPr>
          </a:p>
          <a:p>
            <a:endParaRPr lang="en-US" altLang="zh-CN" sz="2000" spc="150" dirty="0">
              <a:uFillTx/>
            </a:endParaRPr>
          </a:p>
          <a:p>
            <a:endParaRPr lang="en-US" altLang="zh-CN" sz="2000" spc="150" dirty="0"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" y="213360"/>
            <a:ext cx="10515600" cy="606425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类型系统的安全性</a:t>
            </a:r>
            <a:endParaRPr lang="en-US" altLang="zh-CN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522095" y="970280"/>
            <a:ext cx="9147175" cy="5020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sym typeface="+mn-ea"/>
              </a:rPr>
              <a:t>Safety = Progress + Preservation</a:t>
            </a:r>
            <a:endParaRPr lang="en-US" sz="2400" b="1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progress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：良类型的项</a:t>
            </a: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term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不会阻塞（</a:t>
            </a: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term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要么是一个值，要么可继续求值）。</a:t>
            </a:r>
            <a:endParaRPr lang="zh-CN" altLang="en-US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preservation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：良类型的项</a:t>
            </a:r>
            <a:r>
              <a:rPr lang="en-US" altLang="zh-CN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term</a:t>
            </a: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在经过一步求值后获得的结果也是良类型的。</a:t>
            </a:r>
            <a:endParaRPr lang="en-US" altLang="zh-CN" sz="1200" spc="150" dirty="0">
              <a:uFillTx/>
            </a:endParaRPr>
          </a:p>
          <a:p>
            <a:pPr>
              <a:lnSpc>
                <a:spcPct val="130000"/>
              </a:lnSpc>
            </a:pPr>
            <a:r>
              <a:rPr lang="en-US" altLang="zh-CN" sz="2800" b="1" spc="150" dirty="0">
                <a:uFillTx/>
              </a:rPr>
              <a:t>		Term :    t1  -&gt;  t2  -&gt;  t3  -&gt;  ...</a:t>
            </a:r>
            <a:endParaRPr lang="en-US" altLang="zh-CN" sz="2800" b="1" spc="150" dirty="0">
              <a:uFillTx/>
            </a:endParaRPr>
          </a:p>
          <a:p>
            <a:pPr>
              <a:lnSpc>
                <a:spcPct val="130000"/>
              </a:lnSpc>
            </a:pPr>
            <a:r>
              <a:rPr lang="en-US" altLang="zh-CN" sz="2800" b="1" spc="150" dirty="0">
                <a:uFillTx/>
              </a:rPr>
              <a:t>			       :         :         :      </a:t>
            </a:r>
            <a:endParaRPr lang="en-US" altLang="zh-CN" sz="2800" b="1" spc="150" dirty="0">
              <a:uFillTx/>
            </a:endParaRPr>
          </a:p>
          <a:p>
            <a:pPr>
              <a:lnSpc>
                <a:spcPct val="130000"/>
              </a:lnSpc>
            </a:pPr>
            <a:r>
              <a:rPr lang="en-US" altLang="zh-CN" sz="2800" b="1" spc="150" dirty="0">
                <a:uFillTx/>
              </a:rPr>
              <a:t>                             T1      T2       T3       ...</a:t>
            </a:r>
            <a:endParaRPr lang="en-US" altLang="zh-CN" sz="2800" b="1" spc="150" dirty="0">
              <a:uFillTx/>
            </a:endParaRPr>
          </a:p>
          <a:p>
            <a:pPr>
              <a:lnSpc>
                <a:spcPct val="130000"/>
              </a:lnSpc>
            </a:pPr>
            <a:r>
              <a:rPr lang="zh-CN" alt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在当前的类型系统下，T1 == T2 == T3...</a:t>
            </a:r>
            <a:endParaRPr lang="zh-CN" altLang="en-US" sz="2400" spc="150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" y="0"/>
            <a:ext cx="10515600" cy="60642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2 Function Types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1598930" y="1024255"/>
            <a:ext cx="8994775" cy="5271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T ::=   			types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      Bool		type of booleans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      T -&gt; T		type of functions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右结合性：</a:t>
            </a: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T1-&gt;T2-&gt;T3 == T1-&gt;(T2-&gt;T3)</a:t>
            </a:r>
            <a:endParaRPr lang="en-US" altLang="zh-CN" sz="24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9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eg: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lambda x:bool. x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		:	  :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        Bool   Bool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charset="0"/>
                <a:cs typeface="Courier New" panose="02070309020205020404" charset="0"/>
              </a:rPr>
              <a:t>(lambda x:bool. x): Bool -&gt; Bool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charset="0"/>
              <a:cs typeface="Courier New" panose="020703090202050204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6690,&quot;width&quot;:783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WPS 演示</Application>
  <PresentationFormat>宽屏</PresentationFormat>
  <Paragraphs>155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Wingdings</vt:lpstr>
      <vt:lpstr>Courier New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Office 主题​​</vt:lpstr>
      <vt:lpstr>Principles of Programming Languages  Spring 2022</vt:lpstr>
      <vt:lpstr>Review</vt:lpstr>
      <vt:lpstr>topic1: Simple Types</vt:lpstr>
      <vt:lpstr>1 Untyped Arithmetic Expressions recall...</vt:lpstr>
      <vt:lpstr>Typed Arithmetic Expressions</vt:lpstr>
      <vt:lpstr>Exercise: p94</vt:lpstr>
      <vt:lpstr>为何引入类型系统？</vt:lpstr>
      <vt:lpstr>类型系统的安全性</vt:lpstr>
      <vt:lpstr>2 Function Types</vt:lpstr>
      <vt:lpstr>Pure Simply Typed Lambda-Calculus</vt:lpstr>
      <vt:lpstr>topic2: Simple Extension</vt:lpstr>
      <vt:lpstr>1 Base Types</vt:lpstr>
      <vt:lpstr>2 The Unit Type</vt:lpstr>
      <vt:lpstr>3 Sequencing and Wildcards</vt:lpstr>
      <vt:lpstr>4 Ascription</vt:lpstr>
      <vt:lpstr>5 Let Binding</vt:lpstr>
      <vt:lpstr>6 Pairs二元组</vt:lpstr>
      <vt:lpstr>7 Tuples扩展：n元组</vt:lpstr>
      <vt:lpstr>8 Records</vt:lpstr>
      <vt:lpstr>9 Sums</vt:lpstr>
      <vt:lpstr>10 Variants</vt:lpstr>
      <vt:lpstr>11 Recursion</vt:lpstr>
      <vt:lpstr>12 Lists</vt:lpstr>
      <vt:lpstr>topic3: Reference &amp; Exception</vt:lpstr>
      <vt:lpstr>1 Reference</vt:lpstr>
      <vt:lpstr>1 stores &amp; typings</vt:lpstr>
      <vt:lpstr>1 Reference(continued)</vt:lpstr>
      <vt:lpstr>2 Exceptions</vt:lpstr>
      <vt:lpstr>2 Exceptions</vt:lpstr>
      <vt:lpstr>2.2 Handling Exceptions</vt:lpstr>
      <vt:lpstr>2.3 Exceptions Carrying Values</vt:lpstr>
      <vt:lpstr>其他</vt:lpstr>
      <vt:lpstr>Thanks Have a nice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MasakiKeigo</cp:lastModifiedBy>
  <cp:revision>364</cp:revision>
  <dcterms:created xsi:type="dcterms:W3CDTF">2023-04-02T10:59:40Z</dcterms:created>
  <dcterms:modified xsi:type="dcterms:W3CDTF">2023-04-02T10:59:40Z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2052-5.2.1.7798</vt:lpwstr>
  </property>
  <property fmtid="{D5CDD505-2E9C-101B-9397-08002B2CF9AE}" pid="3" name="ICV">
    <vt:lpwstr>62BF7E9BFA264DDB863F796812DDBB19</vt:lpwstr>
  </property>
</Properties>
</file>