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19"/>
  </p:handoutMasterIdLst>
  <p:sldIdLst>
    <p:sldId id="256" r:id="rId2"/>
    <p:sldId id="310" r:id="rId3"/>
    <p:sldId id="306" r:id="rId4"/>
    <p:sldId id="274" r:id="rId5"/>
    <p:sldId id="311" r:id="rId6"/>
    <p:sldId id="308" r:id="rId7"/>
    <p:sldId id="309" r:id="rId8"/>
    <p:sldId id="312" r:id="rId9"/>
    <p:sldId id="287" r:id="rId10"/>
    <p:sldId id="313" r:id="rId11"/>
    <p:sldId id="314" r:id="rId12"/>
    <p:sldId id="288" r:id="rId13"/>
    <p:sldId id="305" r:id="rId14"/>
    <p:sldId id="315" r:id="rId15"/>
    <p:sldId id="295" r:id="rId16"/>
    <p:sldId id="303" r:id="rId17"/>
    <p:sldId id="304" r:id="rId18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02" d="100"/>
          <a:sy n="102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53A3E3E-C903-2343-9461-D17B8D7A7E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A075025-0D63-E64A-9A81-C2C737BEB4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B24856D-BF01-F645-A456-EFBA10AF0F2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65AEC21-B882-124D-A8BE-B355C508A89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0F68B817-E233-424D-BAD2-8A9E5BFA5B5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D7A70B5D-780A-3942-A354-14A0AA03280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AE04AC0A-5074-D34B-ABEC-667006D794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21AC3179-26FF-B745-8D39-9AFD73AA5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58E99DBA-A43F-FF40-B0E3-28A727890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CCDE27EE-3393-8346-8BF4-74C4E08B73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741DB36D-ECCD-1D41-8A90-6CF2598AA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5061B37C-02D4-AF4C-A0CE-D405B44D1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1B3DFE3B-5D6D-A44A-B9E3-69259F59C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9CA05350-0FF9-D747-BAAE-BB50FAA3D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B143F3D0-92FF-0043-AC05-9512E042F3F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5DDE1152-56F0-8F4C-A54D-AE9681C2CD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077846F5-0355-604E-BF2D-53D9338AB5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3D949DCF-BEB4-AA44-933E-4FB988602C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148357A1-77F5-7845-8A16-F1F359F61F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7FC1685A-667E-6349-8E15-B4AFF57A81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D05AF8F-CC8B-CE4D-8E4E-0946430EB7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2D8FD-2E35-8C45-8FAE-9D56B5839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C577BE3-983C-C14C-B5B5-D18FB718B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B1B293-A32D-C642-B1AE-AA53A392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A65018-A984-E946-ADE8-67AFBC79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A81C39-165E-5348-8B50-00915A14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7B04E-1747-6E4A-9BF6-94029E512EF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191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892CDD7-CC2C-9744-A5EE-B3543CB52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CFD4D69-F43C-A441-B3CE-BBF93A83F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E04BCC-6041-0141-9018-3057D8BE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AA3F46-7ADF-A445-97A0-EA3267C4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9626F4-A82C-4A47-BD26-13483CE1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A6308-3F37-DE4F-ACEB-C2CFB64370F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684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52B7C8-BBF8-F242-9071-54EFF1DA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B226BC-4235-504C-B04E-EB632D9A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AB89B6-1309-DA45-A8B1-15977E30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F0CB5B-ED1B-FF4A-9559-8E0BEFD7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8B81DB-A4DC-974E-928F-14673796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540E9-F464-B742-865C-DD7702B9F3C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59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AF8CC2-D402-1B45-A2AB-E88EEF11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83A153-D86D-624E-B3AA-1E074BA0F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5C5AD2-3D50-CB48-B76F-AE872390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21331C-BB0B-F946-9654-07363E80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5BEDF7-C82E-E346-9057-B4972ADA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E9F18-42C2-EB42-B7EE-309F088CD3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05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B0E62D-E804-AE45-B733-B7DBB3BD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A7F36D-ED5D-2841-AE41-355861E52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723D1C8-D01D-1C42-8834-4D3407EE3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A35BE8-5D1C-4E45-AB28-761A39DB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EE7540-65E8-7F4C-8631-ABC6ED4B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607BFA-02B1-A54C-B28E-0082865A9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B74E7-ACA5-654A-9ECF-C52E8998D7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253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1D599-1B8C-3F4F-98E5-681C1BC6A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1A4448-905E-FE42-80F8-32F61296B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F1AE3F-7EF1-BB46-B31B-1EABA9AC5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CBAA89E-E853-8E4E-A44E-A1C8BF3EA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B1898FA-7F0A-854F-B853-23F6604BF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E36E9D0-F9FF-AB4F-B14A-E6FE6294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429CEF-F84E-424C-80C2-DA56A6E3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D71C219-C091-DA44-9BF3-93603303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84CD3-FD1F-084D-A180-5EC116F0F3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742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97E0EC-E941-F945-9593-967549D6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7AAF1F-F224-BF46-9DEE-58E9218B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3AACB6C-941A-2D40-B060-E69B2E5F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E3843BE-6D5E-E647-8097-6652B7FB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1442-71AA-764F-B8C4-0319898C734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239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885FCA-B84B-0E46-A161-8D847820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F03D4AF-D447-6A4E-A281-A5B3B2D6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66B650-564B-4149-A48E-4D797D26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C2CF8-264E-C64D-85CB-0AAFA0C6A0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434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76F4AF-D209-2540-AD79-815CE6E5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116F02-B30C-7C42-B97C-FE62D8CEF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17D51D3-32A7-6249-8F5F-923FE6D9D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74FF6C-08F2-9342-906E-71B3AD86A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1C97FC-4AF8-DA4C-88A6-204C70D3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652109-10B2-314F-A0A5-DCD1E352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43EC1-E0FF-124D-8FBE-BA113ADBFD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38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317619-1248-1241-813F-DF58E766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F66F2E0-A193-EE4E-B5B1-8E9D1B4F1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925CAE9-B1EB-AC4F-AA70-8117B244D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80E8E1-1380-E946-820D-CAA7AC72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F6864C6-C42F-574D-B738-F4FE9B9F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230050-AB78-A446-825B-691D771D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968C4-449C-B342-92B9-D6688E0FA9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732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3FE088A-9B35-E94E-9004-A497788DD95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19A9EF7-5D8E-1940-82E4-0AF32DF7176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65435FC-D425-924D-AAEC-0C59893CA93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3ECA28D-21DA-4147-8CAD-2B99FA074A0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228BCA76-CBD4-5C4C-918B-E69732DE704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6896F0AD-C6B4-0C4B-B706-90448343D1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BFA94453-B156-C34A-A7D8-7A8FA96C4C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1A890F74-5B87-D243-8A40-CFD0C683F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854E1838-A9C3-7E40-AC2B-35CA6013A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C21097CC-0036-B042-A363-F39FB75C85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8EB7EA01-3009-A048-AAFB-55FF753DDA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C8B4E4F-22EC-854D-B584-5277BA0BBD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F8D3C3-71BC-3E40-8C75-F9FC782F4C8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sslab-ustc.github.io/courses/popl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sslab-ustc.github.io/courses/popl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509E4D0-42AE-E245-AFBB-4F660EE6EA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/>
              <a:t>Overview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BBEE831-F42A-B041-9434-84E906EAD7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772400" cy="1752600"/>
          </a:xfrm>
        </p:spPr>
        <p:txBody>
          <a:bodyPr/>
          <a:lstStyle/>
          <a:p>
            <a:r>
              <a:rPr lang="en-US" altLang="zh-CN" sz="3600" dirty="0"/>
              <a:t>Principle</a:t>
            </a:r>
            <a:r>
              <a:rPr lang="zh-CN" altLang="en-US" sz="3600" dirty="0"/>
              <a:t> </a:t>
            </a:r>
            <a:r>
              <a:rPr lang="en-US" altLang="zh-CN" sz="3600" dirty="0"/>
              <a:t>of</a:t>
            </a:r>
            <a:r>
              <a:rPr lang="zh-CN" altLang="en-US" sz="3600" dirty="0"/>
              <a:t> </a:t>
            </a:r>
            <a:r>
              <a:rPr lang="en-US" altLang="zh-CN" sz="3600" dirty="0"/>
              <a:t>Programming</a:t>
            </a:r>
            <a:r>
              <a:rPr lang="zh-CN" altLang="en-US" sz="3600" dirty="0"/>
              <a:t> </a:t>
            </a:r>
            <a:r>
              <a:rPr lang="en-US" altLang="zh-CN" sz="3600" dirty="0"/>
              <a:t>Languages</a:t>
            </a:r>
          </a:p>
          <a:p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0A5A60BF-10C8-9D43-8EF6-A81549643A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Administrivia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5AA507DA-1851-2647-B0D8-1528A061B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Course</a:t>
            </a:r>
            <a:r>
              <a:rPr lang="zh-CN" altLang="en-US" dirty="0"/>
              <a:t> </a:t>
            </a:r>
            <a:r>
              <a:rPr lang="en-US" altLang="zh-CN" dirty="0"/>
              <a:t>page:</a:t>
            </a:r>
          </a:p>
          <a:p>
            <a:pPr marL="0" indent="0">
              <a:buNone/>
            </a:pPr>
            <a:r>
              <a:rPr lang="en-US" altLang="zh-CN" sz="2400" dirty="0">
                <a:hlinkClick r:id="rId2"/>
              </a:rPr>
              <a:t>https://csslab-ustc.github.io/courses/popl/</a:t>
            </a:r>
            <a:endParaRPr lang="en-US" altLang="zh-CN" sz="2400" dirty="0"/>
          </a:p>
          <a:p>
            <a:pPr marL="0" indent="0">
              <a:buNone/>
            </a:pPr>
            <a:endParaRPr lang="en-US" altLang="zh-CN" sz="2400" dirty="0"/>
          </a:p>
          <a:p>
            <a:pPr lvl="0">
              <a:buClr>
                <a:srgbClr val="3333CC"/>
              </a:buClr>
            </a:pPr>
            <a:r>
              <a:rPr lang="en-US" altLang="zh-CN" dirty="0">
                <a:solidFill>
                  <a:srgbClr val="000000"/>
                </a:solidFill>
              </a:rPr>
              <a:t>People:</a:t>
            </a:r>
          </a:p>
          <a:p>
            <a:pPr lvl="1">
              <a:buClr>
                <a:srgbClr val="3333CC"/>
              </a:buClr>
            </a:pPr>
            <a:r>
              <a:rPr lang="en-US" altLang="zh-CN" sz="2400" dirty="0" err="1">
                <a:solidFill>
                  <a:srgbClr val="000000"/>
                </a:solidFill>
              </a:rPr>
              <a:t>Baojian</a:t>
            </a:r>
            <a:r>
              <a:rPr lang="zh-CN" altLang="en-US" sz="2400" dirty="0">
                <a:solidFill>
                  <a:srgbClr val="000000"/>
                </a:solidFill>
              </a:rPr>
              <a:t> </a:t>
            </a:r>
            <a:r>
              <a:rPr lang="en-US" altLang="zh-CN" sz="2400" dirty="0">
                <a:solidFill>
                  <a:srgbClr val="000000"/>
                </a:solidFill>
              </a:rPr>
              <a:t>Hua</a:t>
            </a:r>
            <a:r>
              <a:rPr lang="zh-CN" altLang="en-US" sz="2400" dirty="0">
                <a:solidFill>
                  <a:srgbClr val="000000"/>
                </a:solidFill>
              </a:rPr>
              <a:t> </a:t>
            </a:r>
            <a:r>
              <a:rPr lang="en-US" altLang="zh-CN" sz="2400" dirty="0">
                <a:solidFill>
                  <a:srgbClr val="000000"/>
                </a:solidFill>
              </a:rPr>
              <a:t>(PI)</a:t>
            </a:r>
          </a:p>
          <a:p>
            <a:pPr lvl="1">
              <a:buClr>
                <a:srgbClr val="3333CC"/>
              </a:buClr>
            </a:pPr>
            <a:r>
              <a:rPr lang="en-US" altLang="zh-CN" sz="2400" dirty="0">
                <a:solidFill>
                  <a:srgbClr val="000000"/>
                </a:solidFill>
              </a:rPr>
              <a:t>Shuang</a:t>
            </a:r>
            <a:r>
              <a:rPr lang="zh-CN" altLang="en-US" sz="2400" dirty="0">
                <a:solidFill>
                  <a:srgbClr val="000000"/>
                </a:solidFill>
              </a:rPr>
              <a:t> </a:t>
            </a:r>
            <a:r>
              <a:rPr lang="en-US" altLang="zh-CN" sz="2400" dirty="0">
                <a:solidFill>
                  <a:srgbClr val="000000"/>
                </a:solidFill>
              </a:rPr>
              <a:t>Hu</a:t>
            </a:r>
            <a:r>
              <a:rPr lang="zh-CN" altLang="en-US" sz="2400" dirty="0">
                <a:solidFill>
                  <a:srgbClr val="000000"/>
                </a:solidFill>
              </a:rPr>
              <a:t> </a:t>
            </a:r>
            <a:r>
              <a:rPr lang="en-US" altLang="zh-CN" sz="2400" dirty="0">
                <a:solidFill>
                  <a:srgbClr val="000000"/>
                </a:solidFill>
              </a:rPr>
              <a:t>(TA)</a:t>
            </a:r>
            <a:endParaRPr lang="en-US" altLang="zh-CN" sz="2400" dirty="0"/>
          </a:p>
          <a:p>
            <a:pPr lvl="1">
              <a:buClr>
                <a:srgbClr val="3333CC"/>
              </a:buClr>
            </a:pPr>
            <a:r>
              <a:rPr lang="en-US" altLang="zh-CN" sz="2400" dirty="0" err="1">
                <a:solidFill>
                  <a:srgbClr val="000000"/>
                </a:solidFill>
              </a:rPr>
              <a:t>Wenlong</a:t>
            </a:r>
            <a:r>
              <a:rPr lang="zh-CN" altLang="en-US" sz="2400" dirty="0">
                <a:solidFill>
                  <a:srgbClr val="000000"/>
                </a:solidFill>
              </a:rPr>
              <a:t> </a:t>
            </a:r>
            <a:r>
              <a:rPr lang="en-US" altLang="zh-CN" sz="2400" dirty="0">
                <a:solidFill>
                  <a:srgbClr val="000000"/>
                </a:solidFill>
              </a:rPr>
              <a:t>Zheng</a:t>
            </a:r>
            <a:r>
              <a:rPr lang="zh-CN" altLang="en-US" sz="2400" dirty="0">
                <a:solidFill>
                  <a:srgbClr val="000000"/>
                </a:solidFill>
              </a:rPr>
              <a:t> </a:t>
            </a:r>
            <a:r>
              <a:rPr lang="en-US" altLang="zh-CN" sz="2400" dirty="0">
                <a:solidFill>
                  <a:srgbClr val="000000"/>
                </a:solidFill>
              </a:rPr>
              <a:t>(TA)</a:t>
            </a:r>
          </a:p>
          <a:p>
            <a:pPr marL="0" indent="0">
              <a:buNone/>
            </a:pPr>
            <a:endParaRPr lang="en-US" altLang="zh-CN" sz="2400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2404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0A5A60BF-10C8-9D43-8EF6-A81549643A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Resources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5AA507DA-1851-2647-B0D8-1528A061B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Course</a:t>
            </a:r>
            <a:r>
              <a:rPr lang="zh-CN" altLang="en-US" dirty="0"/>
              <a:t> </a:t>
            </a:r>
            <a:r>
              <a:rPr lang="en-US" altLang="zh-CN" dirty="0"/>
              <a:t>page:</a:t>
            </a:r>
          </a:p>
          <a:p>
            <a:pPr marL="0" indent="0">
              <a:buNone/>
            </a:pPr>
            <a:r>
              <a:rPr lang="en-US" altLang="zh-CN" sz="2400" dirty="0">
                <a:hlinkClick r:id="rId2"/>
              </a:rPr>
              <a:t>https://csslab-ustc.github.io/courses/popl/</a:t>
            </a:r>
            <a:endParaRPr lang="en-US" altLang="zh-CN" sz="2400" dirty="0"/>
          </a:p>
          <a:p>
            <a:pPr marL="0" indent="0">
              <a:buNone/>
            </a:pPr>
            <a:endParaRPr lang="en-US" altLang="zh-CN" sz="2400" dirty="0"/>
          </a:p>
          <a:p>
            <a:pPr lvl="0">
              <a:buClr>
                <a:srgbClr val="3333CC"/>
              </a:buClr>
            </a:pPr>
            <a:r>
              <a:rPr lang="en-US" altLang="zh-CN" dirty="0">
                <a:solidFill>
                  <a:srgbClr val="000000"/>
                </a:solidFill>
              </a:rPr>
              <a:t>Schedule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  <a:endParaRPr lang="en-US" altLang="zh-CN" dirty="0">
              <a:solidFill>
                <a:srgbClr val="000000"/>
              </a:solidFill>
            </a:endParaRPr>
          </a:p>
          <a:p>
            <a:pPr lvl="0">
              <a:buClr>
                <a:srgbClr val="3333CC"/>
              </a:buClr>
            </a:pPr>
            <a:r>
              <a:rPr lang="en-US" altLang="zh-CN" dirty="0">
                <a:solidFill>
                  <a:srgbClr val="000000"/>
                </a:solidFill>
              </a:rPr>
              <a:t>Readings</a:t>
            </a:r>
          </a:p>
          <a:p>
            <a:pPr lvl="0">
              <a:buClr>
                <a:srgbClr val="3333CC"/>
              </a:buClr>
            </a:pPr>
            <a:r>
              <a:rPr lang="en-US" altLang="zh-CN" dirty="0">
                <a:solidFill>
                  <a:srgbClr val="000000"/>
                </a:solidFill>
              </a:rPr>
              <a:t>Assignments</a:t>
            </a:r>
          </a:p>
          <a:p>
            <a:pPr lvl="0">
              <a:buClr>
                <a:srgbClr val="3333CC"/>
              </a:buClr>
            </a:pPr>
            <a:r>
              <a:rPr lang="en-US" altLang="zh-CN" dirty="0">
                <a:solidFill>
                  <a:srgbClr val="000000"/>
                </a:solidFill>
              </a:rPr>
              <a:t>Piazza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and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QQ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groups</a:t>
            </a:r>
          </a:p>
          <a:p>
            <a:pPr lvl="0">
              <a:buClr>
                <a:srgbClr val="3333CC"/>
              </a:buClr>
            </a:pPr>
            <a:r>
              <a:rPr lang="en-US" altLang="zh-CN" dirty="0">
                <a:solidFill>
                  <a:srgbClr val="000000"/>
                </a:solidFill>
              </a:rPr>
              <a:t>…</a:t>
            </a:r>
          </a:p>
          <a:p>
            <a:pPr lvl="0">
              <a:buClr>
                <a:srgbClr val="3333CC"/>
              </a:buClr>
            </a:pPr>
            <a:r>
              <a:rPr lang="en-US" altLang="zh-CN" dirty="0">
                <a:solidFill>
                  <a:srgbClr val="000000"/>
                </a:solidFill>
              </a:rPr>
              <a:t>Check</a:t>
            </a:r>
            <a:r>
              <a:rPr lang="zh-CN" altLang="en-US" dirty="0">
                <a:solidFill>
                  <a:srgbClr val="000000"/>
                </a:solidFill>
              </a:rPr>
              <a:t> </a:t>
            </a:r>
            <a:r>
              <a:rPr lang="en-US" altLang="zh-CN" dirty="0">
                <a:solidFill>
                  <a:srgbClr val="000000"/>
                </a:solidFill>
              </a:rPr>
              <a:t>frequently</a:t>
            </a:r>
          </a:p>
          <a:p>
            <a:pPr lvl="0">
              <a:buClr>
                <a:srgbClr val="3333CC"/>
              </a:buClr>
            </a:pPr>
            <a:endParaRPr lang="en-US" altLang="zh-CN" sz="2400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84301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06000299-7DAD-6742-BAB5-7AB2D780A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Structure of this course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78BA9AF9-453B-2A4E-BC9F-7A33CD04B8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i="1" dirty="0">
                <a:solidFill>
                  <a:srgbClr val="0000FF"/>
                </a:solidFill>
              </a:rPr>
              <a:t>Lectures</a:t>
            </a:r>
          </a:p>
          <a:p>
            <a:pPr lvl="1"/>
            <a:r>
              <a:rPr lang="en-US" altLang="zh-CN" dirty="0"/>
              <a:t>On blackboard lecture, few slides</a:t>
            </a:r>
          </a:p>
          <a:p>
            <a:r>
              <a:rPr lang="en-US" altLang="zh-CN" i="1" dirty="0">
                <a:solidFill>
                  <a:srgbClr val="0000FF"/>
                </a:solidFill>
              </a:rPr>
              <a:t>Assignments</a:t>
            </a:r>
          </a:p>
          <a:p>
            <a:pPr lvl="1"/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paper</a:t>
            </a:r>
          </a:p>
          <a:p>
            <a:r>
              <a:rPr lang="en-US" altLang="zh-CN" i="1" dirty="0">
                <a:solidFill>
                  <a:srgbClr val="0000FF"/>
                </a:solidFill>
              </a:rPr>
              <a:t>Programming</a:t>
            </a:r>
            <a:r>
              <a:rPr lang="zh-CN" altLang="en-US" i="1" dirty="0">
                <a:solidFill>
                  <a:srgbClr val="0000FF"/>
                </a:solidFill>
              </a:rPr>
              <a:t> </a:t>
            </a:r>
            <a:r>
              <a:rPr lang="en-US" altLang="zh-CN" i="1" dirty="0">
                <a:solidFill>
                  <a:srgbClr val="0000FF"/>
                </a:solidFill>
              </a:rPr>
              <a:t>assignments</a:t>
            </a:r>
          </a:p>
          <a:p>
            <a:pPr lvl="1"/>
            <a:r>
              <a:rPr lang="en-US" altLang="zh-CN" dirty="0"/>
              <a:t>10</a:t>
            </a:r>
            <a:r>
              <a:rPr lang="zh-CN" altLang="en-US" dirty="0"/>
              <a:t> </a:t>
            </a:r>
            <a:r>
              <a:rPr lang="en-US" altLang="zh-CN" dirty="0"/>
              <a:t>PAs</a:t>
            </a:r>
            <a:r>
              <a:rPr lang="zh-CN" altLang="en-US" dirty="0"/>
              <a:t> </a:t>
            </a:r>
            <a:r>
              <a:rPr lang="en-US" altLang="zh-CN" dirty="0"/>
              <a:t>planned</a:t>
            </a:r>
            <a:r>
              <a:rPr lang="zh-CN" altLang="en-US" dirty="0"/>
              <a:t> </a:t>
            </a:r>
            <a:r>
              <a:rPr lang="en-US" altLang="zh-CN" dirty="0"/>
              <a:t>(see</a:t>
            </a:r>
            <a:r>
              <a:rPr lang="zh-CN" altLang="en-US" dirty="0"/>
              <a:t> </a:t>
            </a:r>
            <a:r>
              <a:rPr lang="en-US" altLang="zh-CN" dirty="0"/>
              <a:t>course</a:t>
            </a:r>
            <a:r>
              <a:rPr lang="zh-CN" altLang="en-US" dirty="0"/>
              <a:t> </a:t>
            </a:r>
            <a:r>
              <a:rPr lang="en-US" altLang="zh-CN" dirty="0"/>
              <a:t>website)</a:t>
            </a:r>
          </a:p>
          <a:p>
            <a:r>
              <a:rPr lang="en-US" altLang="zh-CN" i="1" dirty="0">
                <a:solidFill>
                  <a:srgbClr val="0000FF"/>
                </a:solidFill>
              </a:rPr>
              <a:t>Test</a:t>
            </a:r>
          </a:p>
          <a:p>
            <a:pPr lvl="1"/>
            <a:r>
              <a:rPr lang="en-US" altLang="zh-CN" dirty="0"/>
              <a:t>Middle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final</a:t>
            </a:r>
            <a:r>
              <a:rPr lang="zh-CN" altLang="en-US" dirty="0"/>
              <a:t> </a:t>
            </a:r>
            <a:r>
              <a:rPr lang="en-US" altLang="zh-CN" dirty="0"/>
              <a:t>(Tentative)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42EBAEF3-449D-DB46-BDC5-0F2E792633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Textbooks &amp; Reference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4E6B8DC8-686F-3D48-960E-A0FD6399D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075112" cy="4114800"/>
          </a:xfrm>
        </p:spPr>
        <p:txBody>
          <a:bodyPr/>
          <a:lstStyle/>
          <a:p>
            <a:r>
              <a:rPr lang="en-US" altLang="zh-CN" dirty="0"/>
              <a:t>Key</a:t>
            </a:r>
            <a:r>
              <a:rPr lang="zh-CN" altLang="en-US" dirty="0"/>
              <a:t> </a:t>
            </a:r>
            <a:r>
              <a:rPr lang="en-US" altLang="zh-CN" dirty="0"/>
              <a:t>textbook:</a:t>
            </a:r>
          </a:p>
          <a:p>
            <a:r>
              <a:rPr lang="en-US" altLang="zh-CN" i="1" dirty="0"/>
              <a:t>Types</a:t>
            </a:r>
            <a:r>
              <a:rPr lang="zh-CN" altLang="en-US" i="1" dirty="0"/>
              <a:t> </a:t>
            </a:r>
            <a:r>
              <a:rPr lang="en-US" altLang="zh-CN" i="1" dirty="0"/>
              <a:t>and</a:t>
            </a:r>
            <a:r>
              <a:rPr lang="zh-CN" altLang="en-US" i="1" dirty="0"/>
              <a:t> </a:t>
            </a:r>
            <a:r>
              <a:rPr lang="en-US" altLang="zh-CN" i="1" dirty="0"/>
              <a:t>programming</a:t>
            </a:r>
            <a:r>
              <a:rPr lang="zh-CN" altLang="en-US" i="1" dirty="0"/>
              <a:t> </a:t>
            </a:r>
            <a:r>
              <a:rPr lang="en-US" altLang="zh-CN" i="1" dirty="0"/>
              <a:t>languages</a:t>
            </a:r>
          </a:p>
          <a:p>
            <a:endParaRPr lang="en-US" altLang="zh-CN" i="1" dirty="0"/>
          </a:p>
          <a:p>
            <a:r>
              <a:rPr lang="en-US" altLang="zh-CN" dirty="0"/>
              <a:t>Other</a:t>
            </a:r>
            <a:r>
              <a:rPr lang="zh-CN" altLang="en-US" dirty="0"/>
              <a:t> </a:t>
            </a:r>
            <a:r>
              <a:rPr lang="en-US" altLang="zh-CN" dirty="0"/>
              <a:t>references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course</a:t>
            </a:r>
            <a:r>
              <a:rPr lang="zh-CN" altLang="en-US" dirty="0"/>
              <a:t> </a:t>
            </a:r>
            <a:r>
              <a:rPr lang="en-US" altLang="zh-CN" dirty="0"/>
              <a:t>website</a:t>
            </a:r>
          </a:p>
          <a:p>
            <a:pPr marL="0" indent="0">
              <a:buNone/>
            </a:pPr>
            <a:endParaRPr lang="en-US" altLang="zh-CN" dirty="0"/>
          </a:p>
          <a:p>
            <a:pPr>
              <a:buFont typeface="Wingdings" pitchFamily="2" charset="2"/>
              <a:buNone/>
            </a:pPr>
            <a:endParaRPr lang="en-US" altLang="zh-CN" dirty="0"/>
          </a:p>
        </p:txBody>
      </p:sp>
      <p:pic>
        <p:nvPicPr>
          <p:cNvPr id="102404" name="Picture 4">
            <a:extLst>
              <a:ext uri="{FF2B5EF4-FFF2-40B4-BE49-F238E27FC236}">
                <a16:creationId xmlns:a16="http://schemas.microsoft.com/office/drawing/2014/main" id="{B8E8363C-5251-6145-BD28-6D7B7DDDF6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90800"/>
            <a:ext cx="3779838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06000299-7DAD-6742-BAB5-7AB2D780AB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assignments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78BA9AF9-453B-2A4E-BC9F-7A33CD04B8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00FF"/>
                </a:solidFill>
              </a:rPr>
              <a:t>Language</a:t>
            </a:r>
            <a:r>
              <a:rPr lang="zh-CN" altLang="en-US" dirty="0">
                <a:solidFill>
                  <a:srgbClr val="0000FF"/>
                </a:solidFill>
              </a:rPr>
              <a:t> </a:t>
            </a:r>
            <a:r>
              <a:rPr lang="en-US" altLang="zh-CN" dirty="0">
                <a:solidFill>
                  <a:srgbClr val="0000FF"/>
                </a:solidFill>
              </a:rPr>
              <a:t>used:</a:t>
            </a:r>
            <a:r>
              <a:rPr lang="zh-CN" altLang="en-US" dirty="0">
                <a:solidFill>
                  <a:srgbClr val="0000FF"/>
                </a:solidFill>
              </a:rPr>
              <a:t> </a:t>
            </a:r>
            <a:r>
              <a:rPr lang="en-US" altLang="zh-CN" dirty="0" err="1">
                <a:solidFill>
                  <a:srgbClr val="0000FF"/>
                </a:solidFill>
              </a:rPr>
              <a:t>OCaml</a:t>
            </a:r>
            <a:endParaRPr lang="en-US" altLang="zh-CN" dirty="0">
              <a:solidFill>
                <a:srgbClr val="0000FF"/>
              </a:solidFill>
            </a:endParaRPr>
          </a:p>
          <a:p>
            <a:pPr lvl="1"/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production</a:t>
            </a:r>
            <a:r>
              <a:rPr lang="zh-CN" altLang="en-US" dirty="0"/>
              <a:t> </a:t>
            </a:r>
            <a:r>
              <a:rPr lang="en-US" altLang="zh-CN" dirty="0"/>
              <a:t>quality</a:t>
            </a:r>
            <a:r>
              <a:rPr lang="zh-CN" altLang="en-US" dirty="0"/>
              <a:t> </a:t>
            </a:r>
            <a:r>
              <a:rPr lang="en-US" altLang="zh-CN" dirty="0"/>
              <a:t>functional</a:t>
            </a:r>
            <a:r>
              <a:rPr lang="zh-CN" altLang="en-US" dirty="0"/>
              <a:t> </a:t>
            </a:r>
            <a:r>
              <a:rPr lang="en-US" altLang="zh-CN" dirty="0"/>
              <a:t>language</a:t>
            </a:r>
          </a:p>
          <a:p>
            <a:r>
              <a:rPr lang="en-US" altLang="zh-CN" dirty="0">
                <a:solidFill>
                  <a:srgbClr val="0000FF"/>
                </a:solidFill>
              </a:rPr>
              <a:t>Assignments</a:t>
            </a:r>
          </a:p>
          <a:p>
            <a:pPr lvl="1"/>
            <a:r>
              <a:rPr lang="en-US" altLang="zh-CN" dirty="0">
                <a:solidFill>
                  <a:srgbClr val="0000FF"/>
                </a:solidFill>
              </a:rPr>
              <a:t>Arithmetic</a:t>
            </a:r>
          </a:p>
          <a:p>
            <a:pPr lvl="1"/>
            <a:r>
              <a:rPr lang="en-US" altLang="zh-CN" dirty="0">
                <a:solidFill>
                  <a:srgbClr val="0000FF"/>
                </a:solidFill>
              </a:rPr>
              <a:t>Lambda</a:t>
            </a:r>
            <a:r>
              <a:rPr lang="zh-CN" altLang="en-US" dirty="0">
                <a:solidFill>
                  <a:srgbClr val="0000FF"/>
                </a:solidFill>
              </a:rPr>
              <a:t> </a:t>
            </a:r>
            <a:r>
              <a:rPr lang="en-US" altLang="zh-CN" dirty="0">
                <a:solidFill>
                  <a:srgbClr val="0000FF"/>
                </a:solidFill>
              </a:rPr>
              <a:t>calculus</a:t>
            </a:r>
          </a:p>
          <a:p>
            <a:pPr lvl="1"/>
            <a:r>
              <a:rPr lang="en-US" altLang="zh-CN" dirty="0">
                <a:solidFill>
                  <a:srgbClr val="0000FF"/>
                </a:solidFill>
              </a:rPr>
              <a:t>Polymorphism</a:t>
            </a:r>
          </a:p>
          <a:p>
            <a:pPr lvl="1"/>
            <a:r>
              <a:rPr lang="en-US" altLang="zh-CN" dirty="0">
                <a:solidFill>
                  <a:srgbClr val="0000FF"/>
                </a:solidFill>
              </a:rPr>
              <a:t>Type</a:t>
            </a:r>
            <a:r>
              <a:rPr lang="zh-CN" altLang="en-US" dirty="0">
                <a:solidFill>
                  <a:srgbClr val="0000FF"/>
                </a:solidFill>
              </a:rPr>
              <a:t> </a:t>
            </a:r>
            <a:r>
              <a:rPr lang="en-US" altLang="zh-CN" dirty="0">
                <a:solidFill>
                  <a:srgbClr val="0000FF"/>
                </a:solidFill>
              </a:rPr>
              <a:t>inference</a:t>
            </a:r>
          </a:p>
          <a:p>
            <a:pPr lvl="1"/>
            <a:r>
              <a:rPr lang="en-US" altLang="zh-CN" dirty="0">
                <a:solidFill>
                  <a:srgbClr val="0000FF"/>
                </a:solidFill>
              </a:rPr>
              <a:t>…</a:t>
            </a:r>
          </a:p>
          <a:p>
            <a:pPr lvl="1"/>
            <a:endParaRPr lang="en-US" altLang="zh-CN" i="1" dirty="0">
              <a:solidFill>
                <a:srgbClr val="0000FF"/>
              </a:solidFill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AD76E97-1789-2C4A-ABDC-CBE79AD767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5600" y="3512762"/>
            <a:ext cx="3022600" cy="83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02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0A5A60BF-10C8-9D43-8EF6-A81549643A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Grading</a:t>
            </a:r>
            <a:r>
              <a:rPr lang="zh-CN" altLang="en-US" dirty="0"/>
              <a:t> </a:t>
            </a:r>
            <a:r>
              <a:rPr lang="en-US" altLang="zh-CN" dirty="0"/>
              <a:t>(Tentative)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5AA507DA-1851-2647-B0D8-1528A061B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50% for assignment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/>
              <a:t>project</a:t>
            </a:r>
            <a:endParaRPr lang="en-US" altLang="zh-CN" dirty="0"/>
          </a:p>
          <a:p>
            <a:r>
              <a:rPr lang="en-US" altLang="zh-CN" dirty="0"/>
              <a:t>50% for final test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E093C3C5-239C-9043-9F58-737DAA205D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Summary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D7D785B2-94A1-C74E-AF7E-48DFC6F33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This is a practice-oriented theory course</a:t>
            </a:r>
          </a:p>
          <a:p>
            <a:r>
              <a:rPr lang="en-US" altLang="zh-CN" dirty="0"/>
              <a:t>Have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thorough</a:t>
            </a:r>
            <a:r>
              <a:rPr lang="zh-CN" altLang="en-US" dirty="0"/>
              <a:t> </a:t>
            </a:r>
            <a:r>
              <a:rPr lang="en-US" altLang="zh-CN" dirty="0"/>
              <a:t>understanding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principles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languages</a:t>
            </a:r>
          </a:p>
          <a:p>
            <a:pPr lvl="1"/>
            <a:r>
              <a:rPr lang="en-US" altLang="zh-CN" dirty="0"/>
              <a:t>Fun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profitable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E6820052-551B-9841-9B1D-73DAFAA98F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Last Thing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FF055EF3-8773-A448-B1C8-6424352A3B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Read the textbook</a:t>
            </a:r>
          </a:p>
          <a:p>
            <a:pPr lvl="1"/>
            <a:r>
              <a:rPr lang="en-US" altLang="zh-CN" dirty="0"/>
              <a:t>Chap</a:t>
            </a:r>
            <a:r>
              <a:rPr lang="zh-CN" altLang="en-US" dirty="0"/>
              <a:t> </a:t>
            </a:r>
            <a:r>
              <a:rPr lang="en-US" altLang="zh-CN" dirty="0"/>
              <a:t>1-4</a:t>
            </a:r>
          </a:p>
          <a:p>
            <a:r>
              <a:rPr lang="en-US" altLang="zh-CN" dirty="0"/>
              <a:t>Install the software</a:t>
            </a:r>
          </a:p>
          <a:p>
            <a:pPr lvl="1"/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finishing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assignment #1</a:t>
            </a:r>
          </a:p>
          <a:p>
            <a:endParaRPr lang="en-US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What’s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course</a:t>
            </a:r>
            <a:r>
              <a:rPr lang="zh-CN" altLang="en-US" dirty="0"/>
              <a:t> </a:t>
            </a:r>
            <a:r>
              <a:rPr lang="en-US" altLang="zh-CN" dirty="0"/>
              <a:t>about?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semantics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languages</a:t>
            </a:r>
          </a:p>
          <a:p>
            <a:pPr lvl="1"/>
            <a:r>
              <a:rPr lang="en-US" altLang="zh-CN" dirty="0"/>
              <a:t>Operational</a:t>
            </a:r>
            <a:r>
              <a:rPr lang="zh-CN" altLang="en-US" dirty="0"/>
              <a:t> </a:t>
            </a:r>
            <a:r>
              <a:rPr lang="en-US" altLang="zh-CN" dirty="0"/>
              <a:t>semantics</a:t>
            </a:r>
          </a:p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basic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formal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principles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describe</a:t>
            </a:r>
            <a:r>
              <a:rPr lang="zh-CN" altLang="en-US" dirty="0"/>
              <a:t> </a:t>
            </a:r>
            <a:r>
              <a:rPr lang="en-US" altLang="zh-CN" dirty="0"/>
              <a:t>program</a:t>
            </a:r>
            <a:r>
              <a:rPr lang="zh-CN" altLang="en-US" dirty="0"/>
              <a:t> </a:t>
            </a:r>
            <a:r>
              <a:rPr lang="en-US" altLang="zh-CN" dirty="0"/>
              <a:t>behaviors</a:t>
            </a:r>
          </a:p>
          <a:p>
            <a:pPr lvl="1"/>
            <a:r>
              <a:rPr lang="en-US" altLang="zh-CN" dirty="0"/>
              <a:t>Type</a:t>
            </a:r>
            <a:r>
              <a:rPr lang="zh-CN" altLang="en-US" dirty="0"/>
              <a:t> </a:t>
            </a:r>
            <a:r>
              <a:rPr lang="en-US" altLang="zh-CN" dirty="0"/>
              <a:t>theory</a:t>
            </a:r>
          </a:p>
          <a:p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guiding</a:t>
            </a:r>
            <a:r>
              <a:rPr lang="zh-CN" altLang="en-US" dirty="0"/>
              <a:t> </a:t>
            </a:r>
            <a:r>
              <a:rPr lang="en-US" altLang="zh-CN" dirty="0"/>
              <a:t>line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new</a:t>
            </a:r>
            <a:r>
              <a:rPr lang="zh-CN" altLang="en-US" dirty="0"/>
              <a:t> </a:t>
            </a:r>
            <a:r>
              <a:rPr lang="en-US" altLang="zh-CN" dirty="0"/>
              <a:t>language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63899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What’s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course</a:t>
            </a:r>
            <a:r>
              <a:rPr lang="zh-CN" altLang="en-US" dirty="0"/>
              <a:t> </a:t>
            </a:r>
            <a:r>
              <a:rPr lang="en-US" altLang="zh-CN" dirty="0"/>
              <a:t>about?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We’ll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techniques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reason</a:t>
            </a:r>
            <a:r>
              <a:rPr lang="zh-CN" altLang="en-US" dirty="0"/>
              <a:t> </a:t>
            </a:r>
            <a:r>
              <a:rPr lang="en-US" altLang="zh-CN" dirty="0"/>
              <a:t>about</a:t>
            </a:r>
            <a:r>
              <a:rPr lang="zh-CN" altLang="en-US" dirty="0"/>
              <a:t> </a:t>
            </a:r>
            <a:r>
              <a:rPr lang="en-US" altLang="zh-CN" dirty="0"/>
              <a:t>program</a:t>
            </a:r>
            <a:r>
              <a:rPr lang="zh-CN" altLang="en-US" dirty="0"/>
              <a:t> </a:t>
            </a:r>
            <a:r>
              <a:rPr lang="en-US" altLang="zh-CN" dirty="0"/>
              <a:t>rigorously</a:t>
            </a:r>
          </a:p>
          <a:p>
            <a:pPr lvl="1"/>
            <a:r>
              <a:rPr lang="en-US" altLang="zh-CN" dirty="0"/>
              <a:t>Using</a:t>
            </a:r>
            <a:r>
              <a:rPr lang="zh-CN" altLang="en-US" dirty="0"/>
              <a:t> </a:t>
            </a:r>
            <a:r>
              <a:rPr lang="en-US" altLang="zh-CN" dirty="0"/>
              <a:t>mathematics</a:t>
            </a:r>
          </a:p>
          <a:p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abstractly</a:t>
            </a:r>
          </a:p>
          <a:p>
            <a:pPr lvl="1"/>
            <a:r>
              <a:rPr lang="en-US" altLang="zh-CN" dirty="0"/>
              <a:t>So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principles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apply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many</a:t>
            </a:r>
            <a:r>
              <a:rPr lang="zh-CN" altLang="en-US" dirty="0"/>
              <a:t> </a:t>
            </a:r>
            <a:r>
              <a:rPr lang="en-US" altLang="zh-CN" dirty="0"/>
              <a:t>languages</a:t>
            </a:r>
          </a:p>
          <a:p>
            <a:pPr lvl="1"/>
            <a:r>
              <a:rPr lang="en-US" altLang="zh-CN" dirty="0"/>
              <a:t>Even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languages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tomorrow</a:t>
            </a:r>
          </a:p>
        </p:txBody>
      </p:sp>
    </p:spTree>
    <p:extLst>
      <p:ext uri="{BB962C8B-B14F-4D97-AF65-F5344CB8AC3E}">
        <p14:creationId xmlns:p14="http://schemas.microsoft.com/office/powerpoint/2010/main" val="2641408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076F366-D47A-A049-A442-D3C0CB209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course</a:t>
            </a:r>
            <a:r>
              <a:rPr lang="zh-CN" altLang="en-US" dirty="0"/>
              <a:t> </a:t>
            </a:r>
            <a:r>
              <a:rPr lang="en-US" altLang="zh-CN" dirty="0"/>
              <a:t>important?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E38B1ED-8B58-8E4F-A06B-65CD32D35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language</a:t>
            </a:r>
            <a:r>
              <a:rPr lang="zh-CN" altLang="en-US" dirty="0"/>
              <a:t> </a:t>
            </a:r>
            <a:r>
              <a:rPr lang="en-US" altLang="zh-CN" dirty="0"/>
              <a:t>design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art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basic</a:t>
            </a:r>
            <a:r>
              <a:rPr lang="zh-CN" altLang="en-US" dirty="0"/>
              <a:t> </a:t>
            </a:r>
            <a:r>
              <a:rPr lang="en-US" altLang="zh-CN" dirty="0"/>
              <a:t>principle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Languages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tricky: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deeper</a:t>
            </a:r>
            <a:r>
              <a:rPr lang="zh-CN" altLang="en-US" dirty="0"/>
              <a:t> </a:t>
            </a:r>
            <a:r>
              <a:rPr lang="en-US" altLang="zh-CN" dirty="0"/>
              <a:t>understanding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their</a:t>
            </a:r>
            <a:r>
              <a:rPr lang="zh-CN" altLang="en-US" dirty="0"/>
              <a:t> </a:t>
            </a:r>
            <a:r>
              <a:rPr lang="en-US" altLang="zh-CN" dirty="0"/>
              <a:t>strength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weakness</a:t>
            </a:r>
          </a:p>
          <a:p>
            <a:pPr lvl="2">
              <a:lnSpc>
                <a:spcPct val="90000"/>
              </a:lnSpc>
            </a:pPr>
            <a:r>
              <a:rPr lang="en-US" altLang="zh-CN" dirty="0"/>
              <a:t>E.g.:</a:t>
            </a:r>
            <a:r>
              <a:rPr lang="zh-CN" altLang="en-US" dirty="0"/>
              <a:t> </a:t>
            </a:r>
            <a:r>
              <a:rPr lang="en-US" altLang="zh-CN" dirty="0"/>
              <a:t>why</a:t>
            </a:r>
            <a:r>
              <a:rPr lang="zh-CN" altLang="en-US" dirty="0"/>
              <a:t> </a:t>
            </a:r>
            <a:r>
              <a:rPr lang="en-US" altLang="zh-CN" dirty="0"/>
              <a:t>arrays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Java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mistake?</a:t>
            </a:r>
          </a:p>
          <a:p>
            <a:pPr lvl="2">
              <a:lnSpc>
                <a:spcPct val="90000"/>
              </a:lnSpc>
            </a:pPr>
            <a:r>
              <a:rPr lang="en-US" altLang="zh-CN" dirty="0"/>
              <a:t>E.g.:</a:t>
            </a:r>
            <a:r>
              <a:rPr lang="zh-CN" altLang="en-US" dirty="0"/>
              <a:t> </a:t>
            </a:r>
            <a:r>
              <a:rPr lang="en-US" altLang="zh-CN" dirty="0"/>
              <a:t>why</a:t>
            </a:r>
            <a:r>
              <a:rPr lang="zh-CN" altLang="en-US" dirty="0"/>
              <a:t> </a:t>
            </a:r>
            <a:r>
              <a:rPr lang="en-US" altLang="zh-CN" dirty="0"/>
              <a:t>multiple-inheritance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C++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problematic?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Common</a:t>
            </a:r>
            <a:r>
              <a:rPr lang="zh-CN" altLang="en-US" dirty="0"/>
              <a:t> </a:t>
            </a:r>
            <a:r>
              <a:rPr lang="en-US" altLang="zh-CN" dirty="0"/>
              <a:t>pitfalls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076F366-D47A-A049-A442-D3C0CB209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get</a:t>
            </a:r>
            <a:r>
              <a:rPr lang="zh-CN" altLang="en-US" dirty="0"/>
              <a:t> </a:t>
            </a:r>
            <a:r>
              <a:rPr lang="en-US" altLang="zh-CN" dirty="0"/>
              <a:t>out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course?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E38B1ED-8B58-8E4F-A06B-65CD32D35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more</a:t>
            </a:r>
            <a:r>
              <a:rPr lang="zh-CN" altLang="en-US" dirty="0"/>
              <a:t> </a:t>
            </a:r>
            <a:r>
              <a:rPr lang="en-US" altLang="zh-CN" dirty="0"/>
              <a:t>modern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sophisticated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perspective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languages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practice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Formal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rigorous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Powerful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tools/techniques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language</a:t>
            </a:r>
            <a:r>
              <a:rPr lang="zh-CN" altLang="en-US" dirty="0"/>
              <a:t> </a:t>
            </a:r>
            <a:r>
              <a:rPr lang="en-US" altLang="zh-CN" dirty="0"/>
              <a:t>design/reasoning/analysis: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everyday</a:t>
            </a:r>
            <a:r>
              <a:rPr lang="zh-CN" altLang="en-US" dirty="0"/>
              <a:t> </a:t>
            </a:r>
            <a:r>
              <a:rPr lang="en-US" altLang="zh-CN" dirty="0"/>
              <a:t>usage</a:t>
            </a:r>
          </a:p>
        </p:txBody>
      </p:sp>
    </p:spTree>
    <p:extLst>
      <p:ext uri="{BB962C8B-B14F-4D97-AF65-F5344CB8AC3E}">
        <p14:creationId xmlns:p14="http://schemas.microsoft.com/office/powerpoint/2010/main" val="3911156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C2515557-1500-0D49-8A86-DE896A433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History and perspective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7FCA5A8C-22BF-344F-B6EB-C0039EC27D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Most fruitful</a:t>
            </a:r>
          </a:p>
          <a:p>
            <a:pPr lvl="1"/>
            <a:r>
              <a:rPr lang="en-US" altLang="zh-CN" dirty="0"/>
              <a:t>(Nearly)</a:t>
            </a:r>
            <a:r>
              <a:rPr lang="zh-CN" altLang="en-US" dirty="0"/>
              <a:t> </a:t>
            </a:r>
            <a:r>
              <a:rPr lang="en-US" altLang="zh-CN" dirty="0"/>
              <a:t>every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new</a:t>
            </a:r>
            <a:r>
              <a:rPr lang="zh-CN" altLang="en-US" dirty="0"/>
              <a:t> </a:t>
            </a:r>
            <a:r>
              <a:rPr lang="en-US" altLang="zh-CN" dirty="0"/>
              <a:t>language/paradigm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Turing</a:t>
            </a:r>
            <a:r>
              <a:rPr lang="zh-CN" altLang="en-US" dirty="0"/>
              <a:t> </a:t>
            </a:r>
            <a:r>
              <a:rPr lang="en-US" altLang="zh-CN" dirty="0"/>
              <a:t>award</a:t>
            </a:r>
          </a:p>
          <a:p>
            <a:pPr lvl="2"/>
            <a:r>
              <a:rPr lang="en-US" altLang="zh-CN" dirty="0"/>
              <a:t>Fortran:</a:t>
            </a:r>
            <a:r>
              <a:rPr lang="zh-CN" altLang="en-US" dirty="0"/>
              <a:t> </a:t>
            </a:r>
            <a:r>
              <a:rPr lang="en-US" altLang="zh-CN" dirty="0"/>
              <a:t>Backus</a:t>
            </a:r>
          </a:p>
          <a:p>
            <a:pPr lvl="2"/>
            <a:r>
              <a:rPr lang="en-US" altLang="zh-CN" dirty="0"/>
              <a:t>Lisp:</a:t>
            </a:r>
            <a:r>
              <a:rPr lang="zh-CN" altLang="en-US" dirty="0"/>
              <a:t> </a:t>
            </a:r>
            <a:r>
              <a:rPr lang="en-US" altLang="zh-CN" dirty="0"/>
              <a:t>McCarthy</a:t>
            </a:r>
          </a:p>
          <a:p>
            <a:pPr lvl="2"/>
            <a:r>
              <a:rPr lang="en-US" altLang="zh-CN" dirty="0"/>
              <a:t>Pascal:</a:t>
            </a:r>
            <a:r>
              <a:rPr lang="zh-CN" altLang="en-US" dirty="0"/>
              <a:t> </a:t>
            </a:r>
            <a:r>
              <a:rPr lang="en-US" altLang="zh-CN" dirty="0"/>
              <a:t>Wirth</a:t>
            </a:r>
          </a:p>
          <a:p>
            <a:pPr lvl="2"/>
            <a:r>
              <a:rPr lang="en-US" altLang="zh-CN" dirty="0"/>
              <a:t>C:</a:t>
            </a:r>
            <a:r>
              <a:rPr lang="zh-CN" altLang="en-US" dirty="0"/>
              <a:t> </a:t>
            </a:r>
            <a:r>
              <a:rPr lang="en-US" altLang="zh-CN" dirty="0"/>
              <a:t>Kernighan</a:t>
            </a:r>
          </a:p>
          <a:p>
            <a:pPr lvl="2"/>
            <a:r>
              <a:rPr lang="en-US" altLang="zh-CN" dirty="0"/>
              <a:t>ML:</a:t>
            </a:r>
            <a:r>
              <a:rPr lang="zh-CN" altLang="en-US" dirty="0"/>
              <a:t> </a:t>
            </a:r>
            <a:r>
              <a:rPr lang="en-US" altLang="zh-CN" dirty="0"/>
              <a:t>Milner</a:t>
            </a:r>
          </a:p>
          <a:p>
            <a:pPr lvl="2"/>
            <a:r>
              <a:rPr lang="en-US" altLang="zh-CN" dirty="0" err="1"/>
              <a:t>TeX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dirty="0"/>
              <a:t>Knuth</a:t>
            </a:r>
          </a:p>
          <a:p>
            <a:pPr lvl="2"/>
            <a:r>
              <a:rPr lang="en-US" altLang="zh-CN" dirty="0"/>
              <a:t>CLU:</a:t>
            </a:r>
            <a:r>
              <a:rPr lang="zh-CN" altLang="en-US" dirty="0"/>
              <a:t> </a:t>
            </a:r>
            <a:r>
              <a:rPr lang="en-US" altLang="zh-CN" dirty="0" err="1"/>
              <a:t>Liscov</a:t>
            </a:r>
            <a:endParaRPr lang="en-US" altLang="zh-CN" dirty="0"/>
          </a:p>
          <a:p>
            <a:pPr lvl="2"/>
            <a:r>
              <a:rPr lang="en-US" altLang="zh-CN" dirty="0"/>
              <a:t>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5A8C102A-9748-F147-8F37-9BDAD8BE6E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course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about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6AE8DBDA-DA32-4347-BDB9-6444B21B6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techniques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various</a:t>
            </a:r>
            <a:r>
              <a:rPr lang="zh-CN" altLang="en-US" dirty="0"/>
              <a:t> </a:t>
            </a:r>
            <a:r>
              <a:rPr lang="en-US" altLang="zh-CN" dirty="0"/>
              <a:t>languages:</a:t>
            </a:r>
          </a:p>
          <a:p>
            <a:pPr lvl="1"/>
            <a:r>
              <a:rPr lang="en-US" altLang="zh-CN" dirty="0"/>
              <a:t>C/C++,</a:t>
            </a:r>
            <a:r>
              <a:rPr lang="zh-CN" altLang="en-US" dirty="0"/>
              <a:t> </a:t>
            </a:r>
            <a:r>
              <a:rPr lang="en-US" altLang="zh-CN" dirty="0"/>
              <a:t>Java,</a:t>
            </a:r>
            <a:r>
              <a:rPr lang="zh-CN" altLang="en-US" dirty="0"/>
              <a:t> </a:t>
            </a:r>
            <a:r>
              <a:rPr lang="en-US" altLang="zh-CN" dirty="0"/>
              <a:t>Python,</a:t>
            </a:r>
            <a:r>
              <a:rPr lang="zh-CN" altLang="en-US" dirty="0"/>
              <a:t> </a:t>
            </a:r>
            <a:r>
              <a:rPr lang="en-US" altLang="zh-CN" dirty="0"/>
              <a:t>JavaScript,</a:t>
            </a:r>
            <a:r>
              <a:rPr lang="zh-CN" altLang="en-US" dirty="0"/>
              <a:t> </a:t>
            </a:r>
            <a:r>
              <a:rPr lang="en-US" altLang="zh-CN" dirty="0"/>
              <a:t>…</a:t>
            </a:r>
          </a:p>
          <a:p>
            <a:r>
              <a:rPr lang="en-US" altLang="zh-CN" dirty="0"/>
              <a:t>Compiler</a:t>
            </a:r>
            <a:r>
              <a:rPr lang="zh-CN" altLang="en-US" dirty="0"/>
              <a:t> </a:t>
            </a:r>
            <a:r>
              <a:rPr lang="en-US" altLang="zh-CN" dirty="0"/>
              <a:t>design</a:t>
            </a:r>
          </a:p>
          <a:p>
            <a:r>
              <a:rPr lang="en-US" altLang="zh-CN" dirty="0"/>
              <a:t>Functional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</a:p>
          <a:p>
            <a:r>
              <a:rPr lang="en-US" altLang="zh-CN" dirty="0"/>
              <a:t>Program</a:t>
            </a:r>
            <a:r>
              <a:rPr lang="zh-CN" altLang="en-US" dirty="0"/>
              <a:t> </a:t>
            </a:r>
            <a:r>
              <a:rPr lang="en-US" altLang="zh-CN" dirty="0"/>
              <a:t>design</a:t>
            </a:r>
          </a:p>
          <a:p>
            <a:pPr lvl="1"/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structures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algorithms</a:t>
            </a:r>
          </a:p>
          <a:p>
            <a:pPr marL="457200" lvl="1" indent="0">
              <a:buNone/>
            </a:pPr>
            <a:endParaRPr lang="en-US" altLang="zh-CN" dirty="0"/>
          </a:p>
          <a:p>
            <a:r>
              <a:rPr lang="en-US" altLang="zh-CN" dirty="0"/>
              <a:t>Although</a:t>
            </a:r>
            <a:r>
              <a:rPr lang="zh-CN" altLang="en-US" dirty="0"/>
              <a:t> </a:t>
            </a:r>
            <a:r>
              <a:rPr lang="en-US" altLang="zh-CN" dirty="0"/>
              <a:t>these</a:t>
            </a:r>
            <a:r>
              <a:rPr lang="zh-CN" altLang="en-US" dirty="0"/>
              <a:t> </a:t>
            </a:r>
            <a:r>
              <a:rPr lang="en-US" altLang="zh-CN" dirty="0"/>
              <a:t>background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helpful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5A8C102A-9748-F147-8F37-9BDAD8BE6E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</a:t>
            </a:r>
            <a:r>
              <a:rPr lang="zh-CN" altLang="en-US" dirty="0"/>
              <a:t> </a:t>
            </a:r>
            <a:r>
              <a:rPr lang="en-US" altLang="zh-CN" dirty="0"/>
              <a:t>background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needed?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6AE8DBDA-DA32-4347-BDB9-6444B21B6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Basic</a:t>
            </a:r>
            <a:r>
              <a:rPr lang="zh-CN" altLang="en-US" dirty="0"/>
              <a:t> </a:t>
            </a:r>
            <a:r>
              <a:rPr lang="en-US" altLang="zh-CN" dirty="0"/>
              <a:t>mathematics:</a:t>
            </a:r>
          </a:p>
          <a:p>
            <a:pPr lvl="1"/>
            <a:r>
              <a:rPr lang="en-US" altLang="zh-CN" dirty="0"/>
              <a:t>Set,</a:t>
            </a:r>
            <a:r>
              <a:rPr lang="zh-CN" altLang="en-US" dirty="0"/>
              <a:t> </a:t>
            </a:r>
            <a:r>
              <a:rPr lang="en-US" altLang="zh-CN" dirty="0"/>
              <a:t>relations,</a:t>
            </a:r>
            <a:r>
              <a:rPr lang="zh-CN" altLang="en-US" dirty="0"/>
              <a:t> </a:t>
            </a:r>
            <a:r>
              <a:rPr lang="en-US" altLang="zh-CN" dirty="0"/>
              <a:t>inductions,</a:t>
            </a:r>
            <a:r>
              <a:rPr lang="zh-CN" altLang="en-US" dirty="0"/>
              <a:t> </a:t>
            </a:r>
            <a:endParaRPr lang="en-US" altLang="zh-CN" dirty="0"/>
          </a:p>
          <a:p>
            <a:r>
              <a:rPr lang="en-US" altLang="zh-CN" dirty="0"/>
              <a:t>Basic</a:t>
            </a:r>
            <a:r>
              <a:rPr lang="zh-CN" altLang="en-US" dirty="0"/>
              <a:t> </a:t>
            </a:r>
            <a:r>
              <a:rPr lang="en-US" altLang="zh-CN" dirty="0"/>
              <a:t>knowledge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compilers</a:t>
            </a:r>
          </a:p>
          <a:p>
            <a:pPr lvl="1"/>
            <a:r>
              <a:rPr lang="en-US" altLang="zh-CN" dirty="0"/>
              <a:t>Abstract</a:t>
            </a:r>
            <a:r>
              <a:rPr lang="zh-CN" altLang="en-US" dirty="0"/>
              <a:t> </a:t>
            </a:r>
            <a:r>
              <a:rPr lang="en-US" altLang="zh-CN" dirty="0"/>
              <a:t>syntax</a:t>
            </a:r>
            <a:r>
              <a:rPr lang="zh-CN" altLang="en-US" dirty="0"/>
              <a:t> </a:t>
            </a:r>
            <a:r>
              <a:rPr lang="en-US" altLang="zh-CN" dirty="0"/>
              <a:t>trees,</a:t>
            </a:r>
            <a:r>
              <a:rPr lang="zh-CN" altLang="en-US" dirty="0"/>
              <a:t> </a:t>
            </a:r>
            <a:r>
              <a:rPr lang="en-US" altLang="zh-CN" dirty="0"/>
              <a:t>interpreters</a:t>
            </a:r>
          </a:p>
          <a:p>
            <a:r>
              <a:rPr lang="en-US" altLang="zh-CN" dirty="0"/>
              <a:t>Basic</a:t>
            </a:r>
            <a:r>
              <a:rPr lang="zh-CN" altLang="en-US" dirty="0"/>
              <a:t> </a:t>
            </a:r>
            <a:r>
              <a:rPr lang="en-US" altLang="zh-CN" dirty="0"/>
              <a:t>knowledge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algorithms</a:t>
            </a:r>
          </a:p>
          <a:p>
            <a:r>
              <a:rPr lang="en-US" altLang="zh-CN" dirty="0"/>
              <a:t>Knowing</a:t>
            </a:r>
            <a:r>
              <a:rPr lang="zh-CN" altLang="en-US" dirty="0"/>
              <a:t> </a:t>
            </a:r>
            <a:r>
              <a:rPr lang="en-US" altLang="zh-CN" dirty="0"/>
              <a:t>functional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logic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better,</a:t>
            </a:r>
            <a:r>
              <a:rPr lang="zh-CN" altLang="en-US" dirty="0"/>
              <a:t> </a:t>
            </a:r>
            <a:r>
              <a:rPr lang="en-US" altLang="zh-CN" dirty="0"/>
              <a:t>but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required</a:t>
            </a:r>
          </a:p>
        </p:txBody>
      </p:sp>
    </p:spTree>
    <p:extLst>
      <p:ext uri="{BB962C8B-B14F-4D97-AF65-F5344CB8AC3E}">
        <p14:creationId xmlns:p14="http://schemas.microsoft.com/office/powerpoint/2010/main" val="2666445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9126F26F-E174-6049-866D-0613BD34F5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A78CC973-B653-AA48-8F64-C800ED1E88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/>
              <a:t> </a:t>
            </a:r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C915CF52-C3A9-164F-8E0E-3BD55F913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1800"/>
            <a:ext cx="4986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i="1">
                <a:solidFill>
                  <a:schemeClr val="folHlink"/>
                </a:solidFill>
              </a:rPr>
              <a:t>How This Course Works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1639</TotalTime>
  <Words>459</Words>
  <Application>Microsoft Macintosh PowerPoint</Application>
  <PresentationFormat>全屏显示(4:3)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Blends</vt:lpstr>
      <vt:lpstr>Overview</vt:lpstr>
      <vt:lpstr>What’s this course about?</vt:lpstr>
      <vt:lpstr>What’s this course about?</vt:lpstr>
      <vt:lpstr>Why is this course important?</vt:lpstr>
      <vt:lpstr>What you can get out of this course?</vt:lpstr>
      <vt:lpstr>History and perspective</vt:lpstr>
      <vt:lpstr>This course is not about</vt:lpstr>
      <vt:lpstr>What background is needed?</vt:lpstr>
      <vt:lpstr> </vt:lpstr>
      <vt:lpstr>Administrivia</vt:lpstr>
      <vt:lpstr>Resources</vt:lpstr>
      <vt:lpstr>Structure of this course</vt:lpstr>
      <vt:lpstr>Textbooks &amp; Reference</vt:lpstr>
      <vt:lpstr>Programming assignments</vt:lpstr>
      <vt:lpstr>Grading (Tentative)</vt:lpstr>
      <vt:lpstr>Summary</vt:lpstr>
      <vt:lpstr>Last Thing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User</cp:lastModifiedBy>
  <cp:revision>1665</cp:revision>
  <cp:lastPrinted>1601-01-01T00:00:00Z</cp:lastPrinted>
  <dcterms:created xsi:type="dcterms:W3CDTF">1601-01-01T00:00:00Z</dcterms:created>
  <dcterms:modified xsi:type="dcterms:W3CDTF">2023-02-27T08:29:42Z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