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25"/>
  </p:handoutMasterIdLst>
  <p:sldIdLst>
    <p:sldId id="256" r:id="rId2"/>
    <p:sldId id="327" r:id="rId3"/>
    <p:sldId id="310" r:id="rId4"/>
    <p:sldId id="306" r:id="rId5"/>
    <p:sldId id="316" r:id="rId6"/>
    <p:sldId id="323" r:id="rId7"/>
    <p:sldId id="324" r:id="rId8"/>
    <p:sldId id="317" r:id="rId9"/>
    <p:sldId id="325" r:id="rId10"/>
    <p:sldId id="326" r:id="rId11"/>
    <p:sldId id="274" r:id="rId12"/>
    <p:sldId id="328" r:id="rId13"/>
    <p:sldId id="318" r:id="rId14"/>
    <p:sldId id="319" r:id="rId15"/>
    <p:sldId id="311" r:id="rId16"/>
    <p:sldId id="303" r:id="rId17"/>
    <p:sldId id="329" r:id="rId18"/>
    <p:sldId id="330" r:id="rId19"/>
    <p:sldId id="331" r:id="rId20"/>
    <p:sldId id="332" r:id="rId21"/>
    <p:sldId id="334" r:id="rId22"/>
    <p:sldId id="336" r:id="rId23"/>
    <p:sldId id="335" r:id="rId24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102" d="100"/>
          <a:sy n="102" d="100"/>
        </p:scale>
        <p:origin x="19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53A3E3E-C903-2343-9461-D17B8D7A7E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A075025-0D63-E64A-9A81-C2C737BEB4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B24856D-BF01-F645-A456-EFBA10AF0F2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65AEC21-B882-124D-A8BE-B355C508A89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0F68B817-E233-424D-BAD2-8A9E5BFA5B5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D7A70B5D-780A-3942-A354-14A0AA03280D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243" name="Group 3">
              <a:extLst>
                <a:ext uri="{FF2B5EF4-FFF2-40B4-BE49-F238E27FC236}">
                  <a16:creationId xmlns:a16="http://schemas.microsoft.com/office/drawing/2014/main" id="{AE04AC0A-5074-D34B-ABEC-667006D794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4" name="Rectangle 4">
                <a:extLst>
                  <a:ext uri="{FF2B5EF4-FFF2-40B4-BE49-F238E27FC236}">
                    <a16:creationId xmlns:a16="http://schemas.microsoft.com/office/drawing/2014/main" id="{21AC3179-26FF-B745-8D39-9AFD73AA5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5" name="Rectangle 5">
                <a:extLst>
                  <a:ext uri="{FF2B5EF4-FFF2-40B4-BE49-F238E27FC236}">
                    <a16:creationId xmlns:a16="http://schemas.microsoft.com/office/drawing/2014/main" id="{58E99DBA-A43F-FF40-B0E3-28A727890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46" name="Group 6">
              <a:extLst>
                <a:ext uri="{FF2B5EF4-FFF2-40B4-BE49-F238E27FC236}">
                  <a16:creationId xmlns:a16="http://schemas.microsoft.com/office/drawing/2014/main" id="{CCDE27EE-3393-8346-8BF4-74C4E08B73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7" name="Rectangle 7">
                <a:extLst>
                  <a:ext uri="{FF2B5EF4-FFF2-40B4-BE49-F238E27FC236}">
                    <a16:creationId xmlns:a16="http://schemas.microsoft.com/office/drawing/2014/main" id="{741DB36D-ECCD-1D41-8A90-6CF2598AA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8" name="Rectangle 8">
                <a:extLst>
                  <a:ext uri="{FF2B5EF4-FFF2-40B4-BE49-F238E27FC236}">
                    <a16:creationId xmlns:a16="http://schemas.microsoft.com/office/drawing/2014/main" id="{5061B37C-02D4-AF4C-A0CE-D405B44D1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249" name="Rectangle 9">
              <a:extLst>
                <a:ext uri="{FF2B5EF4-FFF2-40B4-BE49-F238E27FC236}">
                  <a16:creationId xmlns:a16="http://schemas.microsoft.com/office/drawing/2014/main" id="{1B3DFE3B-5D6D-A44A-B9E3-69259F59C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0" name="Rectangle 10">
              <a:extLst>
                <a:ext uri="{FF2B5EF4-FFF2-40B4-BE49-F238E27FC236}">
                  <a16:creationId xmlns:a16="http://schemas.microsoft.com/office/drawing/2014/main" id="{9CA05350-0FF9-D747-BAAE-BB50FAA3D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id="{B143F3D0-92FF-0043-AC05-9512E042F3F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5DDE1152-56F0-8F4C-A54D-AE9681C2CD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077846F5-0355-604E-BF2D-53D9338AB5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3D949DCF-BEB4-AA44-933E-4FB988602C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148357A1-77F5-7845-8A16-F1F359F61F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7FC1685A-667E-6349-8E15-B4AFF57A81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D05AF8F-CC8B-CE4D-8E4E-0946430EB77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52D8FD-2E35-8C45-8FAE-9D56B5839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C577BE3-983C-C14C-B5B5-D18FB718B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B1B293-A32D-C642-B1AE-AA53A392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A65018-A984-E946-ADE8-67AFBC79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A81C39-165E-5348-8B50-00915A14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7B04E-1747-6E4A-9BF6-94029E512EF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191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892CDD7-CC2C-9744-A5EE-B3543CB52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CFD4D69-F43C-A441-B3CE-BBF93A83F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E04BCC-6041-0141-9018-3057D8BE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AA3F46-7ADF-A445-97A0-EA3267C4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9626F4-A82C-4A47-BD26-13483CE1D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A6308-3F37-DE4F-ACEB-C2CFB64370F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684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52B7C8-BBF8-F242-9071-54EFF1DA6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B226BC-4235-504C-B04E-EB632D9A2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AB89B6-1309-DA45-A8B1-15977E30D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F0CB5B-ED1B-FF4A-9559-8E0BEFD75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8B81DB-A4DC-974E-928F-14673796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540E9-F464-B742-865C-DD7702B9F3C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59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AF8CC2-D402-1B45-A2AB-E88EEF11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383A153-D86D-624E-B3AA-1E074BA0F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5C5AD2-3D50-CB48-B76F-AE872390C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21331C-BB0B-F946-9654-07363E804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5BEDF7-C82E-E346-9057-B4972ADA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E9F18-42C2-EB42-B7EE-309F088CD3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057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B0E62D-E804-AE45-B733-B7DBB3BD2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A7F36D-ED5D-2841-AE41-355861E52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723D1C8-D01D-1C42-8834-4D3407EE3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A35BE8-5D1C-4E45-AB28-761A39DB5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9EE7540-65E8-7F4C-8631-ABC6ED4B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A607BFA-02B1-A54C-B28E-0082865A9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B74E7-ACA5-654A-9ECF-C52E8998D7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253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1D599-1B8C-3F4F-98E5-681C1BC6A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B1A4448-905E-FE42-80F8-32F61296B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F1AE3F-7EF1-BB46-B31B-1EABA9AC5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CBAA89E-E853-8E4E-A44E-A1C8BF3EA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B1898FA-7F0A-854F-B853-23F6604BF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E36E9D0-F9FF-AB4F-B14A-E6FE62948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6429CEF-F84E-424C-80C2-DA56A6E3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D71C219-C091-DA44-9BF3-93603303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84CD3-FD1F-084D-A180-5EC116F0F3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742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97E0EC-E941-F945-9593-967549D6F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F7AAF1F-F224-BF46-9DEE-58E9218BE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3AACB6C-941A-2D40-B060-E69B2E5F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E3843BE-6D5E-E647-8097-6652B7FB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1442-71AA-764F-B8C4-0319898C734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239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7885FCA-B84B-0E46-A161-8D847820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F03D4AF-D447-6A4E-A281-A5B3B2D65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F66B650-564B-4149-A48E-4D797D26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C2CF8-264E-C64D-85CB-0AAFA0C6A0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434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76F4AF-D209-2540-AD79-815CE6E5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116F02-B30C-7C42-B97C-FE62D8CEF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17D51D3-32A7-6249-8F5F-923FE6D9D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574FF6C-08F2-9342-906E-71B3AD86A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1C97FC-4AF8-DA4C-88A6-204C70D3F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652109-10B2-314F-A0A5-DCD1E352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43EC1-E0FF-124D-8FBE-BA113ADBFD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138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317619-1248-1241-813F-DF58E7661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F66F2E0-A193-EE4E-B5B1-8E9D1B4F1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925CAE9-B1EB-AC4F-AA70-8117B244D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80E8E1-1380-E946-820D-CAA7AC72D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F6864C6-C42F-574D-B738-F4FE9B9F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230050-AB78-A446-825B-691D771D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968C4-449C-B342-92B9-D6688E0FA9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732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3FE088A-9B35-E94E-9004-A497788DD95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19A9EF7-5D8E-1940-82E4-0AF32DF7176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65435FC-D425-924D-AAEC-0C59893CA93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3ECA28D-21DA-4147-8CAD-2B99FA074A0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228BCA76-CBD4-5C4C-918B-E69732DE704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6896F0AD-C6B4-0C4B-B706-90448343D10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BFA94453-B156-C34A-A7D8-7A8FA96C4C4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1A890F74-5B87-D243-8A40-CFD0C683F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854E1838-A9C3-7E40-AC2B-35CA6013A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C21097CC-0036-B042-A363-F39FB75C85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8EB7EA01-3009-A048-AAFB-55FF753DDA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C8B4E4F-22EC-854D-B584-5277BA0BBD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F8D3C3-71BC-3E40-8C75-F9FC782F4C8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509E4D0-42AE-E245-AFBB-4F660EE6EA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Untyped Arithmetic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BBEE831-F42A-B041-9434-84E906EAD7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772400" cy="1752600"/>
          </a:xfrm>
        </p:spPr>
        <p:txBody>
          <a:bodyPr/>
          <a:lstStyle/>
          <a:p>
            <a:r>
              <a:rPr lang="en-US" altLang="zh-CN" sz="3600" dirty="0"/>
              <a:t>Principle</a:t>
            </a:r>
            <a:r>
              <a:rPr lang="zh-CN" altLang="en-US" sz="3600" dirty="0"/>
              <a:t> </a:t>
            </a:r>
            <a:r>
              <a:rPr lang="en-US" altLang="zh-CN" sz="3600" dirty="0"/>
              <a:t>of</a:t>
            </a:r>
            <a:r>
              <a:rPr lang="zh-CN" altLang="en-US" sz="3600" dirty="0"/>
              <a:t> </a:t>
            </a:r>
            <a:r>
              <a:rPr lang="en-US" altLang="zh-CN" sz="3600" dirty="0"/>
              <a:t>Programming</a:t>
            </a:r>
            <a:r>
              <a:rPr lang="zh-CN" altLang="en-US" sz="3600" dirty="0"/>
              <a:t> </a:t>
            </a:r>
            <a:r>
              <a:rPr lang="en-US" altLang="zh-CN" sz="3600" dirty="0"/>
              <a:t>Languages</a:t>
            </a:r>
          </a:p>
          <a:p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Properties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8C0B0E1-1CB3-8340-A719-5F4237B4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Proof. </a:t>
            </a:r>
          </a:p>
          <a:p>
            <a:pPr lvl="1"/>
            <a:r>
              <a:rPr lang="en-US" altLang="zh-CN" dirty="0"/>
              <a:t>t = 0, then </a:t>
            </a:r>
            <a:r>
              <a:rPr lang="en-US" altLang="zh-CN" dirty="0">
                <a:solidFill>
                  <a:srgbClr val="0432FF"/>
                </a:solidFill>
              </a:rPr>
              <a:t>|</a:t>
            </a:r>
            <a:r>
              <a:rPr lang="en-US" altLang="zh-CN" dirty="0" err="1">
                <a:solidFill>
                  <a:srgbClr val="0432FF"/>
                </a:solidFill>
              </a:rPr>
              <a:t>Consts</a:t>
            </a:r>
            <a:r>
              <a:rPr lang="en-US" altLang="zh-CN" dirty="0">
                <a:solidFill>
                  <a:srgbClr val="0432FF"/>
                </a:solidFill>
              </a:rPr>
              <a:t>(t)| = |{0}| =1,</a:t>
            </a:r>
          </a:p>
          <a:p>
            <a:pPr marL="457200" lvl="1" indent="0">
              <a:buNone/>
            </a:pPr>
            <a:r>
              <a:rPr lang="en-US" altLang="zh-CN" dirty="0">
                <a:solidFill>
                  <a:srgbClr val="0432FF"/>
                </a:solidFill>
              </a:rPr>
              <a:t>Size(0) = 1;</a:t>
            </a:r>
          </a:p>
          <a:p>
            <a:pPr lvl="1"/>
            <a:r>
              <a:rPr lang="en-US" altLang="zh-CN" dirty="0">
                <a:solidFill>
                  <a:srgbClr val="0432FF"/>
                </a:solidFill>
              </a:rPr>
              <a:t> </a:t>
            </a:r>
            <a:r>
              <a:rPr lang="en-US" altLang="zh-CN" dirty="0"/>
              <a:t>t = </a:t>
            </a:r>
            <a:r>
              <a:rPr lang="en-US" altLang="zh-CN" dirty="0" err="1"/>
              <a:t>succ</a:t>
            </a:r>
            <a:r>
              <a:rPr lang="en-US" altLang="zh-CN" dirty="0"/>
              <a:t>(t1), suppose the proposition holds for t1, we have </a:t>
            </a:r>
          </a:p>
          <a:p>
            <a:pPr marL="457200" lvl="1" indent="0">
              <a:buNone/>
            </a:pPr>
            <a:r>
              <a:rPr lang="en-US" altLang="zh-CN" dirty="0"/>
              <a:t>         </a:t>
            </a:r>
            <a:r>
              <a:rPr lang="en-US" altLang="zh-CN" dirty="0">
                <a:solidFill>
                  <a:srgbClr val="0432FF"/>
                </a:solidFill>
              </a:rPr>
              <a:t>|</a:t>
            </a:r>
            <a:r>
              <a:rPr lang="en-US" altLang="zh-CN" dirty="0" err="1">
                <a:solidFill>
                  <a:srgbClr val="0432FF"/>
                </a:solidFill>
              </a:rPr>
              <a:t>Consts</a:t>
            </a:r>
            <a:r>
              <a:rPr lang="en-US" altLang="zh-CN" dirty="0">
                <a:solidFill>
                  <a:srgbClr val="0432FF"/>
                </a:solidFill>
              </a:rPr>
              <a:t>(t1)| &lt;= Size(t1);</a:t>
            </a:r>
          </a:p>
          <a:p>
            <a:pPr marL="457200" lvl="1" indent="0">
              <a:buNone/>
            </a:pPr>
            <a:r>
              <a:rPr lang="en-US" altLang="zh-CN" dirty="0"/>
              <a:t>Try to prove</a:t>
            </a:r>
          </a:p>
          <a:p>
            <a:pPr marL="457200" lvl="1" indent="0">
              <a:buNone/>
            </a:pPr>
            <a:r>
              <a:rPr lang="en-US" altLang="zh-CN" dirty="0">
                <a:solidFill>
                  <a:srgbClr val="0432FF"/>
                </a:solidFill>
              </a:rPr>
              <a:t>         |</a:t>
            </a:r>
            <a:r>
              <a:rPr lang="en-US" altLang="zh-CN" dirty="0" err="1">
                <a:solidFill>
                  <a:srgbClr val="0432FF"/>
                </a:solidFill>
              </a:rPr>
              <a:t>Consts</a:t>
            </a:r>
            <a:r>
              <a:rPr lang="en-US" altLang="zh-CN" dirty="0">
                <a:solidFill>
                  <a:srgbClr val="0432FF"/>
                </a:solidFill>
              </a:rPr>
              <a:t>(t)| &lt;= Size(t);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50363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076F366-D47A-A049-A442-D3C0CB209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General forms for induction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BF33B9F-53DA-4349-91BA-C17263D347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2286000"/>
            <a:ext cx="8110817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2514600"/>
            <a:ext cx="6172200" cy="1462087"/>
          </a:xfrm>
        </p:spPr>
        <p:txBody>
          <a:bodyPr/>
          <a:lstStyle/>
          <a:p>
            <a:r>
              <a:rPr lang="en-US" altLang="zh-CN"/>
              <a:t>Operational semantics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80722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076F366-D47A-A049-A442-D3C0CB209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Semantics styles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E38B1ED-8B58-8E4F-A06B-65CD32D353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Axiomatic semantics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Think compile to logics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Denotational semantics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Think compile to domains</a:t>
            </a:r>
          </a:p>
          <a:p>
            <a:pPr>
              <a:lnSpc>
                <a:spcPct val="90000"/>
              </a:lnSpc>
            </a:pPr>
            <a:r>
              <a:rPr lang="en-US" altLang="zh-CN" dirty="0">
                <a:solidFill>
                  <a:srgbClr val="0432FF"/>
                </a:solidFill>
              </a:rPr>
              <a:t>Operations semantics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Think compile to </a:t>
            </a:r>
            <a:r>
              <a:rPr lang="en-US" altLang="zh-CN" dirty="0">
                <a:solidFill>
                  <a:srgbClr val="0432FF"/>
                </a:solidFill>
              </a:rPr>
              <a:t>abstract machines</a:t>
            </a:r>
          </a:p>
        </p:txBody>
      </p:sp>
    </p:spTree>
    <p:extLst>
      <p:ext uri="{BB962C8B-B14F-4D97-AF65-F5344CB8AC3E}">
        <p14:creationId xmlns:p14="http://schemas.microsoft.com/office/powerpoint/2010/main" val="3763878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076F366-D47A-A049-A442-D3C0CB209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Operational semantics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F6CCDDA-37AA-2A48-9385-C4A93BEC3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09800"/>
            <a:ext cx="837346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945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076F366-D47A-A049-A442-D3C0CB209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E38B1ED-8B58-8E4F-A06B-65CD32D353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true then (if false then false else false) else true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if false then false else false</a:t>
            </a:r>
          </a:p>
          <a:p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false then (if false then false else false) else true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3911156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E093C3C5-239C-9043-9F58-737DAA205D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Properties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D7D785B2-94A1-C74E-AF7E-48DFC6F33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Theorem [Determinacy of one-step evaluation]: If t -&gt; t1 and t -&gt;t2, then t1 = t2.</a:t>
            </a:r>
          </a:p>
          <a:p>
            <a:r>
              <a:rPr lang="en-US" altLang="zh-CN" dirty="0"/>
              <a:t>Proof. </a:t>
            </a:r>
            <a:r>
              <a:rPr lang="en-US" altLang="zh-CN" dirty="0">
                <a:solidFill>
                  <a:srgbClr val="0432FF"/>
                </a:solidFill>
              </a:rPr>
              <a:t>By induction on t-&gt;t1</a:t>
            </a:r>
            <a:r>
              <a:rPr lang="en-US" altLang="zh-CN" dirty="0"/>
              <a:t>. (Not on t!)</a:t>
            </a:r>
          </a:p>
          <a:p>
            <a:pPr lvl="1"/>
            <a:r>
              <a:rPr lang="en-US" altLang="zh-CN" dirty="0"/>
              <a:t>Case:</a:t>
            </a:r>
          </a:p>
          <a:p>
            <a:pPr lvl="1"/>
            <a:r>
              <a:rPr lang="en-US" altLang="zh-CN" dirty="0"/>
              <a:t>Case: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Case: 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5F07519-2FB1-A44E-B832-A513120EC5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219" y="4267200"/>
            <a:ext cx="4748981" cy="5334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B452D167-39E6-A644-9256-8F16A49AAF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4933156"/>
            <a:ext cx="3517900" cy="3556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F575CC51-5B08-DE4B-8A7D-1A0FB7DBE0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5950" y="5622926"/>
            <a:ext cx="3302000" cy="8509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E093C3C5-239C-9043-9F58-737DAA205D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properties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D7D785B2-94A1-C74E-AF7E-48DFC6F33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432FF"/>
                </a:solidFill>
              </a:rPr>
              <a:t>Normal forms</a:t>
            </a:r>
            <a:r>
              <a:rPr lang="en-US" altLang="zh-CN" dirty="0"/>
              <a:t>: if no rules apply</a:t>
            </a:r>
          </a:p>
          <a:p>
            <a:r>
              <a:rPr lang="en-US" altLang="zh-CN" dirty="0"/>
              <a:t>Theorem: a term t is normal form, </a:t>
            </a:r>
            <a:r>
              <a:rPr lang="en-US" altLang="zh-CN" dirty="0" err="1"/>
              <a:t>iff</a:t>
            </a:r>
            <a:r>
              <a:rPr lang="en-US" altLang="zh-CN" dirty="0"/>
              <a:t>, t is a value.</a:t>
            </a:r>
          </a:p>
          <a:p>
            <a:r>
              <a:rPr lang="en-US" altLang="zh-CN" dirty="0"/>
              <a:t>Proof. &lt;= easy.</a:t>
            </a:r>
          </a:p>
          <a:p>
            <a:pPr marL="0" indent="0">
              <a:buNone/>
            </a:pPr>
            <a:r>
              <a:rPr lang="en-US" altLang="zh-CN" dirty="0"/>
              <a:t>	=&gt; By contradiction, then induction.</a:t>
            </a:r>
            <a:br>
              <a:rPr lang="en-US" altLang="zh-CN" dirty="0"/>
            </a:b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47757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E093C3C5-239C-9043-9F58-737DAA205D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Multi-step evaluation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D7D785B2-94A1-C74E-AF7E-48DFC6F33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Definition: The multi-step evaluation relation </a:t>
            </a:r>
            <a:r>
              <a:rPr lang="en-US" altLang="zh-CN" sz="2800" dirty="0">
                <a:solidFill>
                  <a:srgbClr val="0432FF"/>
                </a:solidFill>
              </a:rPr>
              <a:t>→∗</a:t>
            </a:r>
            <a:r>
              <a:rPr lang="en-US" altLang="zh-CN" sz="2800" dirty="0"/>
              <a:t> is the reflexive, transitive closure of one-step evaluation.</a:t>
            </a:r>
          </a:p>
          <a:p>
            <a:r>
              <a:rPr lang="en-US" altLang="zh-CN" sz="2800" dirty="0"/>
              <a:t> Theorem [</a:t>
            </a:r>
            <a:r>
              <a:rPr lang="en-US" altLang="zh-CN" sz="2800" dirty="0">
                <a:solidFill>
                  <a:srgbClr val="0432FF"/>
                </a:solidFill>
              </a:rPr>
              <a:t>Uniqueness</a:t>
            </a:r>
            <a:r>
              <a:rPr lang="en-US" altLang="zh-CN" sz="2800" dirty="0"/>
              <a:t> of normal forms]: If t →∗ u and t →∗ u′, where u and u′ are both normal forms, then u = u′. </a:t>
            </a:r>
          </a:p>
          <a:p>
            <a:pPr lvl="1"/>
            <a:r>
              <a:rPr lang="en-US" altLang="zh-CN" sz="2400" dirty="0"/>
              <a:t>Also known as “confluence”</a:t>
            </a:r>
          </a:p>
          <a:p>
            <a:r>
              <a:rPr lang="en-US" altLang="zh-CN" sz="2800" dirty="0"/>
              <a:t>Theorem [</a:t>
            </a:r>
            <a:r>
              <a:rPr lang="en-US" altLang="zh-CN" sz="2800" dirty="0">
                <a:solidFill>
                  <a:srgbClr val="0432FF"/>
                </a:solidFill>
              </a:rPr>
              <a:t>Termination</a:t>
            </a:r>
            <a:r>
              <a:rPr lang="en-US" altLang="zh-CN" sz="2800" dirty="0"/>
              <a:t> of Evaluation]: For every term t there is some normal form t′ such that t →∗ t′. </a:t>
            </a:r>
          </a:p>
        </p:txBody>
      </p:sp>
    </p:spTree>
    <p:extLst>
      <p:ext uri="{BB962C8B-B14F-4D97-AF65-F5344CB8AC3E}">
        <p14:creationId xmlns:p14="http://schemas.microsoft.com/office/powerpoint/2010/main" val="588656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076F366-D47A-A049-A442-D3C0CB209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Operational semantics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3CC3C99-3B42-D84B-A30D-409C6B2FB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2111353"/>
            <a:ext cx="77216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54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2514600"/>
            <a:ext cx="6172200" cy="1462087"/>
          </a:xfrm>
        </p:spPr>
        <p:txBody>
          <a:bodyPr/>
          <a:lstStyle/>
          <a:p>
            <a:r>
              <a:rPr lang="en-US" altLang="zh-CN" dirty="0"/>
              <a:t>Syntax and induction</a:t>
            </a:r>
          </a:p>
        </p:txBody>
      </p:sp>
    </p:spTree>
    <p:extLst>
      <p:ext uri="{BB962C8B-B14F-4D97-AF65-F5344CB8AC3E}">
        <p14:creationId xmlns:p14="http://schemas.microsoft.com/office/powerpoint/2010/main" val="3343693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076F366-D47A-A049-A442-D3C0CB209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E38B1ED-8B58-8E4F-A06B-65CD32D353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pred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succ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pred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zero))</a:t>
            </a:r>
          </a:p>
          <a:p>
            <a:pPr lvl="1"/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Pred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zero?</a:t>
            </a:r>
          </a:p>
          <a:p>
            <a:pPr lvl="1"/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Pred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succ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(zero))?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92782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7BC32-210A-B647-A3FC-FBFCA80F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/>
              <a:t>Stuckness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A1BAFE-BD59-DA43-AA9F-E62E3841C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A term is normal form, but not a value</a:t>
            </a:r>
          </a:p>
          <a:p>
            <a:pPr lvl="1"/>
            <a:r>
              <a:rPr kumimoji="1" lang="en-US" altLang="zh-CN" dirty="0" err="1">
                <a:solidFill>
                  <a:srgbClr val="0432FF"/>
                </a:solidFill>
              </a:rPr>
              <a:t>Pred</a:t>
            </a:r>
            <a:r>
              <a:rPr kumimoji="1" lang="en-US" altLang="zh-CN" dirty="0">
                <a:solidFill>
                  <a:srgbClr val="0432FF"/>
                </a:solidFill>
              </a:rPr>
              <a:t> true</a:t>
            </a:r>
          </a:p>
          <a:p>
            <a:pPr lvl="1"/>
            <a:r>
              <a:rPr kumimoji="1" lang="en-US" altLang="zh-CN" dirty="0" err="1">
                <a:solidFill>
                  <a:srgbClr val="0432FF"/>
                </a:solidFill>
              </a:rPr>
              <a:t>Succ</a:t>
            </a:r>
            <a:r>
              <a:rPr kumimoji="1" lang="en-US" altLang="zh-CN" dirty="0">
                <a:solidFill>
                  <a:srgbClr val="0432FF"/>
                </a:solidFill>
              </a:rPr>
              <a:t> false</a:t>
            </a:r>
          </a:p>
          <a:p>
            <a:pPr lvl="1"/>
            <a:r>
              <a:rPr kumimoji="1" lang="en-US" altLang="zh-CN" dirty="0" err="1">
                <a:solidFill>
                  <a:srgbClr val="0432FF"/>
                </a:solidFill>
              </a:rPr>
              <a:t>Iszero</a:t>
            </a:r>
            <a:r>
              <a:rPr kumimoji="1" lang="en-US" altLang="zh-CN" dirty="0">
                <a:solidFill>
                  <a:srgbClr val="0432FF"/>
                </a:solidFill>
              </a:rPr>
              <a:t> true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If </a:t>
            </a:r>
            <a:r>
              <a:rPr kumimoji="1" lang="en-US" altLang="zh-CN" dirty="0" err="1">
                <a:solidFill>
                  <a:srgbClr val="0432FF"/>
                </a:solidFill>
              </a:rPr>
              <a:t>pred</a:t>
            </a:r>
            <a:r>
              <a:rPr kumimoji="1" lang="en-US" altLang="zh-CN" dirty="0">
                <a:solidFill>
                  <a:srgbClr val="0432FF"/>
                </a:solidFill>
              </a:rPr>
              <a:t> zero then 1 else 0</a:t>
            </a:r>
          </a:p>
          <a:p>
            <a:r>
              <a:rPr kumimoji="1" lang="en-US" altLang="zh-CN" dirty="0" err="1"/>
              <a:t>Stuckness</a:t>
            </a:r>
            <a:r>
              <a:rPr kumimoji="1" lang="en-US" altLang="zh-CN" dirty="0"/>
              <a:t> means wrong states</a:t>
            </a:r>
          </a:p>
          <a:p>
            <a:pPr lvl="1"/>
            <a:r>
              <a:rPr kumimoji="1" lang="en-US" altLang="zh-CN" dirty="0"/>
              <a:t>It’s the motivation for type systems</a:t>
            </a:r>
          </a:p>
          <a:p>
            <a:pPr lvl="1"/>
            <a:endParaRPr kumimoji="1" lang="zh-CN" altLang="en-US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81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7BC32-210A-B647-A3FC-FBFCA80F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Big-step evaluation</a:t>
            </a:r>
            <a:endParaRPr kumimoji="1"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D1C6006-FAEB-8F4C-B4B8-1A43D12453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750" y="1936684"/>
            <a:ext cx="5270500" cy="467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011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7BC32-210A-B647-A3FC-FBFCA80F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Summary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A1BAFE-BD59-DA43-AA9F-E62E3841C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Syntax for untyped arithmetic expressions</a:t>
            </a:r>
          </a:p>
          <a:p>
            <a:r>
              <a:rPr kumimoji="1" lang="en-US" altLang="zh-CN" dirty="0"/>
              <a:t>Prove nontrivial properties by inductions</a:t>
            </a:r>
          </a:p>
          <a:p>
            <a:r>
              <a:rPr kumimoji="1" lang="en-US" altLang="zh-CN" dirty="0"/>
              <a:t>Operations semantics</a:t>
            </a:r>
          </a:p>
          <a:p>
            <a:pPr lvl="1"/>
            <a:r>
              <a:rPr kumimoji="1" lang="en-US" altLang="zh-CN" dirty="0"/>
              <a:t>Small-step</a:t>
            </a:r>
          </a:p>
          <a:p>
            <a:pPr lvl="1"/>
            <a:r>
              <a:rPr kumimoji="1" lang="en-US" altLang="zh-CN" dirty="0"/>
              <a:t>Multi-step</a:t>
            </a:r>
          </a:p>
          <a:p>
            <a:pPr lvl="1"/>
            <a:r>
              <a:rPr kumimoji="1" lang="en-US" altLang="zh-CN" dirty="0"/>
              <a:t>Big-step</a:t>
            </a:r>
          </a:p>
          <a:p>
            <a:pPr lvl="1"/>
            <a:endParaRPr kumimoji="1" lang="en-US" altLang="zh-CN" dirty="0"/>
          </a:p>
          <a:p>
            <a:pPr lvl="1"/>
            <a:endParaRPr kumimoji="1" lang="zh-CN" altLang="en-US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00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Syntax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2B56BC6-3455-8242-9820-71A2CBCFCF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" y="2209800"/>
            <a:ext cx="841057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092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8C0B0E1-1CB3-8340-A719-5F4237B4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false then 0 else 1;</a:t>
            </a:r>
          </a:p>
          <a:p>
            <a:pPr lvl="1"/>
            <a:r>
              <a:rPr lang="en-US" altLang="zh-CN" dirty="0"/>
              <a:t>1</a:t>
            </a:r>
          </a:p>
          <a:p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iszero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pred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succ</a:t>
            </a:r>
            <a:r>
              <a:rPr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0));</a:t>
            </a:r>
          </a:p>
          <a:p>
            <a:pPr lvl="1"/>
            <a:r>
              <a:rPr lang="en-US" altLang="zh-CN" dirty="0"/>
              <a:t>true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But what about:</a:t>
            </a:r>
          </a:p>
          <a:p>
            <a:pPr lvl="1"/>
            <a:r>
              <a:rPr lang="en-US" altLang="zh-CN" sz="32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1 then 0 else 1;</a:t>
            </a:r>
          </a:p>
          <a:p>
            <a:pPr lvl="1"/>
            <a:r>
              <a:rPr lang="en-US" altLang="zh-CN" sz="32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false then true else 1;</a:t>
            </a:r>
          </a:p>
        </p:txBody>
      </p:sp>
    </p:spTree>
    <p:extLst>
      <p:ext uri="{BB962C8B-B14F-4D97-AF65-F5344CB8AC3E}">
        <p14:creationId xmlns:p14="http://schemas.microsoft.com/office/powerpoint/2010/main" val="2641408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Induction: </a:t>
            </a:r>
            <a:r>
              <a:rPr lang="en-US" altLang="zh-CN" dirty="0" err="1"/>
              <a:t>Consts</a:t>
            </a:r>
            <a:endParaRPr lang="en-US" altLang="zh-CN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2D74C83-7EC3-8A45-BB0B-09F2AF6BE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11" y="2052160"/>
            <a:ext cx="8609427" cy="305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75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Induction: size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85B3ACF-69E3-5F4E-8584-221C1BCE9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86000"/>
            <a:ext cx="7973886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30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Induction: depth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2BD3496-93BE-6843-B8D9-73F1D83A91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2286000"/>
            <a:ext cx="8685081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339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Properties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8C0B0E1-1CB3-8340-A719-5F4237B4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432FF"/>
                </a:solidFill>
              </a:rPr>
              <a:t>Lemma</a:t>
            </a:r>
            <a:r>
              <a:rPr lang="en-US" altLang="zh-CN" dirty="0"/>
              <a:t>: The number of distinct constants in a term t is no greater than the size of t (i.e., </a:t>
            </a:r>
            <a:r>
              <a:rPr lang="en-US" altLang="zh-CN" dirty="0">
                <a:solidFill>
                  <a:srgbClr val="0432FF"/>
                </a:solidFill>
              </a:rPr>
              <a:t>|</a:t>
            </a:r>
            <a:r>
              <a:rPr lang="en-US" altLang="zh-CN" dirty="0" err="1">
                <a:solidFill>
                  <a:srgbClr val="0432FF"/>
                </a:solidFill>
              </a:rPr>
              <a:t>Consts</a:t>
            </a:r>
            <a:r>
              <a:rPr lang="en-US" altLang="zh-CN" dirty="0">
                <a:solidFill>
                  <a:srgbClr val="0432FF"/>
                </a:solidFill>
              </a:rPr>
              <a:t>(t)| &lt;= size(t)</a:t>
            </a:r>
            <a:r>
              <a:rPr lang="en-US" altLang="zh-CN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4958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Properties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8C0B0E1-1CB3-8340-A719-5F4237B4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432FF"/>
                </a:solidFill>
              </a:rPr>
              <a:t>Lemma</a:t>
            </a:r>
            <a:r>
              <a:rPr lang="en-US" altLang="zh-CN" dirty="0"/>
              <a:t>: The number of distinct constants in a term t is no greater than the size of t (i.e., </a:t>
            </a:r>
            <a:r>
              <a:rPr lang="en-US" altLang="zh-CN" dirty="0">
                <a:solidFill>
                  <a:srgbClr val="0432FF"/>
                </a:solidFill>
              </a:rPr>
              <a:t>|</a:t>
            </a:r>
            <a:r>
              <a:rPr lang="en-US" altLang="zh-CN" dirty="0" err="1">
                <a:solidFill>
                  <a:srgbClr val="0432FF"/>
                </a:solidFill>
              </a:rPr>
              <a:t>Consts</a:t>
            </a:r>
            <a:r>
              <a:rPr lang="en-US" altLang="zh-CN" dirty="0">
                <a:solidFill>
                  <a:srgbClr val="0432FF"/>
                </a:solidFill>
              </a:rPr>
              <a:t>(t)| &lt;= size(t)</a:t>
            </a:r>
            <a:r>
              <a:rPr lang="en-US" altLang="zh-CN" dirty="0"/>
              <a:t>).</a:t>
            </a:r>
          </a:p>
          <a:p>
            <a:r>
              <a:rPr lang="en-US" altLang="zh-CN" dirty="0"/>
              <a:t>Proof. </a:t>
            </a:r>
          </a:p>
          <a:p>
            <a:pPr lvl="1"/>
            <a:r>
              <a:rPr lang="en-US" altLang="zh-CN" dirty="0"/>
              <a:t>t = true, then </a:t>
            </a:r>
            <a:r>
              <a:rPr lang="en-US" altLang="zh-CN" dirty="0">
                <a:solidFill>
                  <a:srgbClr val="0432FF"/>
                </a:solidFill>
              </a:rPr>
              <a:t>|</a:t>
            </a:r>
            <a:r>
              <a:rPr lang="en-US" altLang="zh-CN" dirty="0" err="1">
                <a:solidFill>
                  <a:srgbClr val="0432FF"/>
                </a:solidFill>
              </a:rPr>
              <a:t>Consts</a:t>
            </a:r>
            <a:r>
              <a:rPr lang="en-US" altLang="zh-CN" dirty="0">
                <a:solidFill>
                  <a:srgbClr val="0432FF"/>
                </a:solidFill>
              </a:rPr>
              <a:t>(t)| = |{true}| =1,</a:t>
            </a:r>
          </a:p>
          <a:p>
            <a:pPr marL="457200" lvl="1" indent="0">
              <a:buNone/>
            </a:pPr>
            <a:r>
              <a:rPr lang="en-US" altLang="zh-CN" dirty="0">
                <a:solidFill>
                  <a:srgbClr val="0432FF"/>
                </a:solidFill>
              </a:rPr>
              <a:t>Size(true) = 1;</a:t>
            </a:r>
          </a:p>
          <a:p>
            <a:pPr lvl="1"/>
            <a:r>
              <a:rPr lang="en-US" altLang="zh-CN" dirty="0">
                <a:solidFill>
                  <a:srgbClr val="0432FF"/>
                </a:solidFill>
              </a:rPr>
              <a:t> </a:t>
            </a:r>
            <a:r>
              <a:rPr lang="en-US" altLang="zh-CN" dirty="0"/>
              <a:t>t = false, then </a:t>
            </a:r>
            <a:r>
              <a:rPr lang="en-US" altLang="zh-CN" dirty="0">
                <a:solidFill>
                  <a:srgbClr val="0432FF"/>
                </a:solidFill>
              </a:rPr>
              <a:t>|</a:t>
            </a:r>
            <a:r>
              <a:rPr lang="en-US" altLang="zh-CN" dirty="0" err="1">
                <a:solidFill>
                  <a:srgbClr val="0432FF"/>
                </a:solidFill>
              </a:rPr>
              <a:t>Consts</a:t>
            </a:r>
            <a:r>
              <a:rPr lang="en-US" altLang="zh-CN" dirty="0">
                <a:solidFill>
                  <a:srgbClr val="0432FF"/>
                </a:solidFill>
              </a:rPr>
              <a:t>(t)| = |{false}| =1,</a:t>
            </a:r>
          </a:p>
          <a:p>
            <a:pPr marL="457200" lvl="1" indent="0">
              <a:buNone/>
            </a:pPr>
            <a:r>
              <a:rPr lang="en-US" altLang="zh-CN" dirty="0">
                <a:solidFill>
                  <a:srgbClr val="0432FF"/>
                </a:solidFill>
              </a:rPr>
              <a:t>Size(false) = 1;</a:t>
            </a:r>
          </a:p>
          <a:p>
            <a:pPr marL="457200" lvl="1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71617866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1760</TotalTime>
  <Words>547</Words>
  <Application>Microsoft Macintosh PowerPoint</Application>
  <PresentationFormat>全屏显示(4:3)</PresentationFormat>
  <Paragraphs>88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Tahoma</vt:lpstr>
      <vt:lpstr>Wingdings</vt:lpstr>
      <vt:lpstr>Blends</vt:lpstr>
      <vt:lpstr>Untyped Arithmetic</vt:lpstr>
      <vt:lpstr>Syntax and induction</vt:lpstr>
      <vt:lpstr>Syntax</vt:lpstr>
      <vt:lpstr>Evaluation</vt:lpstr>
      <vt:lpstr>Induction: Consts</vt:lpstr>
      <vt:lpstr>Induction: size</vt:lpstr>
      <vt:lpstr>Induction: depth</vt:lpstr>
      <vt:lpstr>Properties</vt:lpstr>
      <vt:lpstr>Properties</vt:lpstr>
      <vt:lpstr>Properties</vt:lpstr>
      <vt:lpstr>General forms for induction</vt:lpstr>
      <vt:lpstr>Operational semantics</vt:lpstr>
      <vt:lpstr>Semantics styles</vt:lpstr>
      <vt:lpstr>Operational semantics</vt:lpstr>
      <vt:lpstr>Examples</vt:lpstr>
      <vt:lpstr>Properties</vt:lpstr>
      <vt:lpstr>More properties</vt:lpstr>
      <vt:lpstr>Multi-step evaluation</vt:lpstr>
      <vt:lpstr>Operational semantics</vt:lpstr>
      <vt:lpstr>Examples</vt:lpstr>
      <vt:lpstr>Stuckness</vt:lpstr>
      <vt:lpstr>Big-step evaluation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用户</cp:lastModifiedBy>
  <cp:revision>1919</cp:revision>
  <cp:lastPrinted>1601-01-01T00:00:00Z</cp:lastPrinted>
  <dcterms:created xsi:type="dcterms:W3CDTF">1601-01-01T00:00:00Z</dcterms:created>
  <dcterms:modified xsi:type="dcterms:W3CDTF">2022-02-27T08:37:45Z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