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handoutMasterIdLst>
    <p:handoutMasterId r:id="rId21"/>
  </p:handoutMasterIdLst>
  <p:sldIdLst>
    <p:sldId id="256" r:id="rId2"/>
    <p:sldId id="337" r:id="rId3"/>
    <p:sldId id="338" r:id="rId4"/>
    <p:sldId id="339" r:id="rId5"/>
    <p:sldId id="340" r:id="rId6"/>
    <p:sldId id="327" r:id="rId7"/>
    <p:sldId id="310" r:id="rId8"/>
    <p:sldId id="341" r:id="rId9"/>
    <p:sldId id="306" r:id="rId10"/>
    <p:sldId id="316" r:id="rId11"/>
    <p:sldId id="323" r:id="rId12"/>
    <p:sldId id="342" r:id="rId13"/>
    <p:sldId id="317" r:id="rId14"/>
    <p:sldId id="343" r:id="rId15"/>
    <p:sldId id="344" r:id="rId16"/>
    <p:sldId id="345" r:id="rId17"/>
    <p:sldId id="346" r:id="rId18"/>
    <p:sldId id="347" r:id="rId19"/>
    <p:sldId id="335" r:id="rId20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02" d="100"/>
          <a:sy n="102" d="100"/>
        </p:scale>
        <p:origin x="19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53A3E3E-C903-2343-9461-D17B8D7A7E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A075025-0D63-E64A-9A81-C2C737BEB4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B24856D-BF01-F645-A456-EFBA10AF0F2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65AEC21-B882-124D-A8BE-B355C508A89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0F68B817-E233-424D-BAD2-8A9E5BFA5B5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D7A70B5D-780A-3942-A354-14A0AA03280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AE04AC0A-5074-D34B-ABEC-667006D794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21AC3179-26FF-B745-8D39-9AFD73AA50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58E99DBA-A43F-FF40-B0E3-28A727890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CCDE27EE-3393-8346-8BF4-74C4E08B7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741DB36D-ECCD-1D41-8A90-6CF2598AA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5061B37C-02D4-AF4C-A0CE-D405B44D1B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1B3DFE3B-5D6D-A44A-B9E3-69259F59C9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9CA05350-0FF9-D747-BAAE-BB50FAA3D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B143F3D0-92FF-0043-AC05-9512E042F3F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5DDE1152-56F0-8F4C-A54D-AE9681C2CD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077846F5-0355-604E-BF2D-53D9338AB5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3D949DCF-BEB4-AA44-933E-4FB988602C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148357A1-77F5-7845-8A16-F1F359F61F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7FC1685A-667E-6349-8E15-B4AFF57A81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D05AF8F-CC8B-CE4D-8E4E-0946430EB7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52D8FD-2E35-8C45-8FAE-9D56B5839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577BE3-983C-C14C-B5B5-D18FB718B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2B1B293-A32D-C642-B1AE-AA53A392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CA65018-A984-E946-ADE8-67AFBC79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A81C39-165E-5348-8B50-00915A14A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7B04E-1747-6E4A-9BF6-94029E512EF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191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892CDD7-CC2C-9744-A5EE-B3543CB52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CFD4D69-F43C-A441-B3CE-BBF93A83F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7E04BCC-6041-0141-9018-3057D8BE4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AA3F46-7ADF-A445-97A0-EA3267C4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9626F4-A82C-4A47-BD26-13483CE1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A6308-3F37-DE4F-ACEB-C2CFB64370F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684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52B7C8-BBF8-F242-9071-54EFF1DA6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B226BC-4235-504C-B04E-EB632D9A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AB89B6-1309-DA45-A8B1-15977E30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F0CB5B-ED1B-FF4A-9559-8E0BEFD75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8B81DB-A4DC-974E-928F-14673796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540E9-F464-B742-865C-DD7702B9F3C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AF8CC2-D402-1B45-A2AB-E88EEF11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383A153-D86D-624E-B3AA-1E074BA0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95C5AD2-3D50-CB48-B76F-AE872390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21331C-BB0B-F946-9654-07363E80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5BEDF7-C82E-E346-9057-B4972AD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E9F18-42C2-EB42-B7EE-309F088CD39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057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B0E62D-E804-AE45-B733-B7DBB3BD2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A7F36D-ED5D-2841-AE41-355861E52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723D1C8-D01D-1C42-8834-4D3407EE3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A35BE8-5D1C-4E45-AB28-761A39DB5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EE7540-65E8-7F4C-8631-ABC6ED4BA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A607BFA-02B1-A54C-B28E-0082865A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B74E7-ACA5-654A-9ECF-C52E8998D7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253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1D599-1B8C-3F4F-98E5-681C1BC6A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B1A4448-905E-FE42-80F8-32F61296B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F1AE3F-7EF1-BB46-B31B-1EABA9AC5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CBAA89E-E853-8E4E-A44E-A1C8BF3EA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B1898FA-7F0A-854F-B853-23F6604BF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E36E9D0-F9FF-AB4F-B14A-E6FE6294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429CEF-F84E-424C-80C2-DA56A6E3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D71C219-C091-DA44-9BF3-93603303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84CD3-FD1F-084D-A180-5EC116F0F3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742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97E0EC-E941-F945-9593-967549D6F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F7AAF1F-F224-BF46-9DEE-58E9218B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3AACB6C-941A-2D40-B060-E69B2E5F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E3843BE-6D5E-E647-8097-6652B7FB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1442-71AA-764F-B8C4-0319898C73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2239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885FCA-B84B-0E46-A161-8D847820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F03D4AF-D447-6A4E-A281-A5B3B2D6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66B650-564B-4149-A48E-4D797D26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C2CF8-264E-C64D-85CB-0AAFA0C6A0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7434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76F4AF-D209-2540-AD79-815CE6E58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116F02-B30C-7C42-B97C-FE62D8CEF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7D51D3-32A7-6249-8F5F-923FE6D9D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574FF6C-08F2-9342-906E-71B3AD86A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1C97FC-4AF8-DA4C-88A6-204C70D3F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652109-10B2-314F-A0A5-DCD1E352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43EC1-E0FF-124D-8FBE-BA113ADBFD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38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317619-1248-1241-813F-DF58E7661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F66F2E0-A193-EE4E-B5B1-8E9D1B4F1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925CAE9-B1EB-AC4F-AA70-8117B244D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80E8E1-1380-E946-820D-CAA7AC72D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6864C6-C42F-574D-B738-F4FE9B9F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230050-AB78-A446-825B-691D771D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968C4-449C-B342-92B9-D6688E0FA90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732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3FE088A-9B35-E94E-9004-A497788DD95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19A9EF7-5D8E-1940-82E4-0AF32DF7176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65435FC-D425-924D-AAEC-0C59893CA93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3ECA28D-21DA-4147-8CAD-2B99FA074A0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228BCA76-CBD4-5C4C-918B-E69732DE704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6896F0AD-C6B4-0C4B-B706-90448343D10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BFA94453-B156-C34A-A7D8-7A8FA96C4C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1A890F74-5B87-D243-8A40-CFD0C683F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854E1838-A9C3-7E40-AC2B-35CA6013A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C21097CC-0036-B042-A363-F39FB75C85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EB7EA01-3009-A048-AAFB-55FF753DDA3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C8B4E4F-22EC-854D-B584-5277BA0BBD4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8D3C3-71BC-3E40-8C75-F9FC782F4C8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509E4D0-42AE-E245-AFBB-4F660EE6EA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Untyped Lambda</a:t>
            </a:r>
            <a:r>
              <a:rPr lang="zh-CN" altLang="en-US" dirty="0"/>
              <a:t> </a:t>
            </a:r>
            <a:r>
              <a:rPr lang="en-US" altLang="zh-CN" dirty="0"/>
              <a:t>Calculus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BBEE831-F42A-B041-9434-84E906EAD7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772400" cy="1752600"/>
          </a:xfrm>
        </p:spPr>
        <p:txBody>
          <a:bodyPr/>
          <a:lstStyle/>
          <a:p>
            <a:r>
              <a:rPr lang="en-US" altLang="zh-CN" sz="3600" dirty="0"/>
              <a:t>Principle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altLang="zh-CN" sz="3600" dirty="0"/>
              <a:t>Programming</a:t>
            </a:r>
            <a:r>
              <a:rPr lang="zh-CN" altLang="en-US" sz="3600" dirty="0"/>
              <a:t> </a:t>
            </a:r>
            <a:r>
              <a:rPr lang="en-US" altLang="zh-CN" sz="3600" dirty="0"/>
              <a:t>Languages</a:t>
            </a:r>
          </a:p>
          <a:p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Substitution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5534C90-5553-8244-9F07-75CDDCFA9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350" y="2209800"/>
            <a:ext cx="7607300" cy="165100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66F8DAF3-F4B7-214B-8E23-1C76E647AF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350" y="4394200"/>
            <a:ext cx="7620000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75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5E64C69-940C-1F4C-80EB-1CCA12316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" y="2286000"/>
            <a:ext cx="9144000" cy="319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300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2514600"/>
            <a:ext cx="5638800" cy="1462087"/>
          </a:xfrm>
        </p:spPr>
        <p:txBody>
          <a:bodyPr/>
          <a:lstStyle/>
          <a:p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Lambda</a:t>
            </a:r>
            <a:r>
              <a:rPr lang="zh-CN" altLang="en-US" dirty="0"/>
              <a:t> </a:t>
            </a:r>
            <a:r>
              <a:rPr lang="en-US" altLang="zh-CN" dirty="0"/>
              <a:t>Calculus</a:t>
            </a:r>
          </a:p>
        </p:txBody>
      </p:sp>
    </p:spTree>
    <p:extLst>
      <p:ext uri="{BB962C8B-B14F-4D97-AF65-F5344CB8AC3E}">
        <p14:creationId xmlns:p14="http://schemas.microsoft.com/office/powerpoint/2010/main" val="71249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Multi-arguments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lang="en-US" altLang="zh-CN" dirty="0">
                <a:solidFill>
                  <a:srgbClr val="0432FF"/>
                </a:solidFill>
              </a:rPr>
              <a:t>(x,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y).x</a:t>
            </a:r>
            <a:r>
              <a:rPr lang="zh-CN" altLang="en-US" dirty="0">
                <a:solidFill>
                  <a:srgbClr val="0432FF"/>
                </a:solidFill>
              </a:rPr>
              <a:t>    </a:t>
            </a:r>
            <a:r>
              <a:rPr lang="en-US" altLang="zh-CN" dirty="0">
                <a:solidFill>
                  <a:srgbClr val="0432FF"/>
                </a:solidFill>
              </a:rPr>
              <a:t>--&gt;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x.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y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endParaRPr lang="en-US" altLang="zh-CN" dirty="0">
              <a:solidFill>
                <a:srgbClr val="0432FF"/>
              </a:solidFill>
            </a:endParaRPr>
          </a:p>
          <a:p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(l</a:t>
            </a:r>
            <a:r>
              <a:rPr lang="en-US" altLang="zh-CN" dirty="0">
                <a:solidFill>
                  <a:srgbClr val="0432FF"/>
                </a:solidFill>
              </a:rPr>
              <a:t>(x,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y).x)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(3,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4)</a:t>
            </a:r>
            <a:r>
              <a:rPr lang="zh-CN" altLang="en-US" dirty="0">
                <a:solidFill>
                  <a:srgbClr val="0432FF"/>
                </a:solidFill>
              </a:rPr>
              <a:t>  </a:t>
            </a:r>
            <a:r>
              <a:rPr lang="en-US" altLang="zh-CN" dirty="0">
                <a:solidFill>
                  <a:srgbClr val="0432FF"/>
                </a:solidFill>
              </a:rPr>
              <a:t>--&gt;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x.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y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x)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3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4</a:t>
            </a:r>
          </a:p>
          <a:p>
            <a:endParaRPr kumimoji="1" lang="en-US" altLang="zh-CN" dirty="0">
              <a:solidFill>
                <a:srgbClr val="0432FF"/>
              </a:solidFill>
            </a:endParaRPr>
          </a:p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left</a:t>
            </a:r>
            <a:r>
              <a:rPr kumimoji="1" lang="zh-CN" altLang="en-US" dirty="0"/>
              <a:t> </a:t>
            </a:r>
            <a:r>
              <a:rPr kumimoji="1" lang="en-US" altLang="zh-CN" dirty="0"/>
              <a:t>ones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called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un-curry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forms</a:t>
            </a:r>
          </a:p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right</a:t>
            </a:r>
            <a:r>
              <a:rPr kumimoji="1" lang="zh-CN" altLang="en-US" dirty="0"/>
              <a:t> </a:t>
            </a:r>
            <a:r>
              <a:rPr kumimoji="1" lang="en-US" altLang="zh-CN" dirty="0"/>
              <a:t>ones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called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curry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forms</a:t>
            </a:r>
          </a:p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conversion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from</a:t>
            </a:r>
            <a:r>
              <a:rPr kumimoji="1" lang="zh-CN" altLang="en-US" dirty="0"/>
              <a:t> </a:t>
            </a:r>
            <a:r>
              <a:rPr kumimoji="1" lang="en-US" altLang="zh-CN" dirty="0"/>
              <a:t>left</a:t>
            </a:r>
            <a:r>
              <a:rPr kumimoji="1" lang="zh-CN" altLang="en-US" dirty="0"/>
              <a:t> </a:t>
            </a:r>
            <a:r>
              <a:rPr kumimoji="1" lang="en-US" altLang="zh-CN" dirty="0"/>
              <a:t>ones</a:t>
            </a:r>
            <a:r>
              <a:rPr kumimoji="1" lang="zh-CN" altLang="en-US" dirty="0"/>
              <a:t> </a:t>
            </a:r>
            <a:r>
              <a:rPr kumimoji="1" lang="en-US" altLang="zh-CN" dirty="0"/>
              <a:t>into</a:t>
            </a:r>
            <a:r>
              <a:rPr kumimoji="1" lang="zh-CN" altLang="en-US" dirty="0"/>
              <a:t> </a:t>
            </a:r>
            <a:r>
              <a:rPr kumimoji="1" lang="en-US" altLang="zh-CN" dirty="0"/>
              <a:t>right</a:t>
            </a:r>
            <a:r>
              <a:rPr kumimoji="1" lang="zh-CN" altLang="en-US" dirty="0"/>
              <a:t> </a:t>
            </a:r>
            <a:r>
              <a:rPr kumimoji="1" lang="en-US" altLang="zh-CN" dirty="0"/>
              <a:t>ones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called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currying</a:t>
            </a:r>
            <a:r>
              <a:rPr kumimoji="1" lang="zh-CN" altLang="en-US" dirty="0"/>
              <a:t> 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honor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H.</a:t>
            </a:r>
            <a:r>
              <a:rPr kumimoji="1" lang="zh-CN" altLang="en-US" dirty="0"/>
              <a:t> </a:t>
            </a:r>
            <a:r>
              <a:rPr kumimoji="1" lang="en-US" altLang="zh-CN" dirty="0"/>
              <a:t>Curry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4958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Boolean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true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x.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y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endParaRPr lang="en-US" altLang="zh-CN" dirty="0">
              <a:solidFill>
                <a:srgbClr val="0432FF"/>
              </a:solidFill>
            </a:endParaRPr>
          </a:p>
          <a:p>
            <a:r>
              <a:rPr lang="en-US" altLang="zh-CN" dirty="0"/>
              <a:t>false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x.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y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y</a:t>
            </a:r>
          </a:p>
          <a:p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=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x.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y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z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y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z</a:t>
            </a:r>
          </a:p>
          <a:p>
            <a:endParaRPr lang="en-US" altLang="zh-CN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0432FF"/>
                </a:solidFill>
              </a:rPr>
              <a:t>if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true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x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y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endParaRPr lang="en-US" altLang="zh-CN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0432FF"/>
                </a:solidFill>
              </a:rPr>
              <a:t>--&gt;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x.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y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z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y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z</a:t>
            </a:r>
            <a:r>
              <a:rPr lang="en-US" altLang="zh-CN" dirty="0">
                <a:solidFill>
                  <a:srgbClr val="0432FF"/>
                </a:solidFill>
              </a:rPr>
              <a:t>)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x.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y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lang="en-US" altLang="zh-CN" dirty="0">
                <a:solidFill>
                  <a:srgbClr val="0432FF"/>
                </a:solidFill>
              </a:rPr>
              <a:t>)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x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y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rgbClr val="0432FF"/>
                </a:solidFill>
              </a:rPr>
              <a:t>--&gt;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x.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y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lang="en-US" altLang="zh-CN" dirty="0">
                <a:solidFill>
                  <a:srgbClr val="0432FF"/>
                </a:solidFill>
              </a:rPr>
              <a:t>)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x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y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rgbClr val="0432FF"/>
                </a:solidFill>
              </a:rPr>
              <a:t>--&gt;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90611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Pair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pair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f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l</a:t>
            </a:r>
            <a:r>
              <a:rPr kumimoji="1" lang="en-US" altLang="zh-CN" dirty="0">
                <a:solidFill>
                  <a:srgbClr val="0432FF"/>
                </a:solidFill>
              </a:rPr>
              <a:t>s.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p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p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f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endParaRPr lang="en-US" altLang="zh-CN" dirty="0">
              <a:solidFill>
                <a:srgbClr val="0432FF"/>
              </a:solidFill>
            </a:endParaRPr>
          </a:p>
          <a:p>
            <a:r>
              <a:rPr lang="en-US" altLang="zh-CN" dirty="0" err="1"/>
              <a:t>fst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p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p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true</a:t>
            </a:r>
          </a:p>
          <a:p>
            <a:r>
              <a:rPr kumimoji="1" lang="en-US" altLang="zh-CN" dirty="0" err="1"/>
              <a:t>snd</a:t>
            </a:r>
            <a:r>
              <a:rPr kumimoji="1" lang="zh-CN" altLang="en-US" dirty="0"/>
              <a:t> </a:t>
            </a:r>
            <a:r>
              <a:rPr kumimoji="1" lang="en-US" altLang="zh-CN" dirty="0"/>
              <a:t>=</a:t>
            </a:r>
            <a:r>
              <a:rPr kumimoji="1" lang="zh-CN" altLang="en-US" dirty="0"/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p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p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false</a:t>
            </a:r>
          </a:p>
          <a:p>
            <a:endParaRPr lang="en-US" altLang="zh-CN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altLang="zh-CN" dirty="0" err="1">
                <a:solidFill>
                  <a:srgbClr val="0432FF"/>
                </a:solidFill>
              </a:rPr>
              <a:t>fst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(pair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x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y)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432FF"/>
                </a:solidFill>
              </a:rPr>
              <a:t>--&gt;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…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rgbClr val="0432FF"/>
                </a:solidFill>
              </a:rPr>
              <a:t>--&gt;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51822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Church</a:t>
            </a:r>
            <a:r>
              <a:rPr lang="zh-CN" altLang="en-US" dirty="0"/>
              <a:t> </a:t>
            </a:r>
            <a:r>
              <a:rPr lang="en-US" altLang="zh-CN" dirty="0"/>
              <a:t>numerals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0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s.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z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z</a:t>
            </a:r>
            <a:endParaRPr lang="en-US" altLang="zh-CN" dirty="0">
              <a:solidFill>
                <a:srgbClr val="0432FF"/>
              </a:solidFill>
            </a:endParaRPr>
          </a:p>
          <a:p>
            <a:r>
              <a:rPr lang="en-US" altLang="zh-CN" dirty="0"/>
              <a:t>1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s.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z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z</a:t>
            </a:r>
            <a:endParaRPr lang="en-US" altLang="zh-CN" dirty="0">
              <a:solidFill>
                <a:srgbClr val="0432FF"/>
              </a:solidFill>
            </a:endParaRPr>
          </a:p>
          <a:p>
            <a:r>
              <a:rPr lang="en-US" altLang="zh-CN" dirty="0"/>
              <a:t>2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s.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z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z)</a:t>
            </a:r>
          </a:p>
          <a:p>
            <a:endParaRPr kumimoji="1" lang="en-US" altLang="zh-CN" dirty="0">
              <a:solidFill>
                <a:srgbClr val="0432FF"/>
              </a:solidFill>
            </a:endParaRPr>
          </a:p>
          <a:p>
            <a:r>
              <a:rPr lang="en-US" altLang="zh-CN" dirty="0" err="1"/>
              <a:t>succ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n.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l</a:t>
            </a:r>
            <a:r>
              <a:rPr kumimoji="1" lang="en-US" altLang="zh-CN" dirty="0">
                <a:solidFill>
                  <a:srgbClr val="0432FF"/>
                </a:solidFill>
              </a:rPr>
              <a:t>s.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z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(n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z)</a:t>
            </a:r>
          </a:p>
          <a:p>
            <a:endParaRPr kumimoji="1" lang="en-US" altLang="zh-CN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altLang="zh-CN" dirty="0" err="1">
                <a:solidFill>
                  <a:srgbClr val="0432FF"/>
                </a:solidFill>
              </a:rPr>
              <a:t>succ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0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endParaRPr lang="en-US" altLang="zh-CN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0432FF"/>
                </a:solidFill>
              </a:rPr>
              <a:t>--&gt;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…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-&gt;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443001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Church</a:t>
            </a:r>
            <a:r>
              <a:rPr lang="zh-CN" altLang="en-US" dirty="0"/>
              <a:t> </a:t>
            </a:r>
            <a:r>
              <a:rPr lang="en-US" altLang="zh-CN" dirty="0"/>
              <a:t>numerals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m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l</a:t>
            </a:r>
            <a:r>
              <a:rPr kumimoji="1" lang="en-US" altLang="zh-CN" dirty="0">
                <a:solidFill>
                  <a:srgbClr val="0432FF"/>
                </a:solidFill>
              </a:rPr>
              <a:t>n.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l</a:t>
            </a:r>
            <a:r>
              <a:rPr kumimoji="1" lang="en-US" altLang="zh-CN" dirty="0">
                <a:solidFill>
                  <a:srgbClr val="0432FF"/>
                </a:solidFill>
              </a:rPr>
              <a:t>s.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z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m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(n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z)</a:t>
            </a:r>
          </a:p>
          <a:p>
            <a:endParaRPr lang="en-US" altLang="zh-CN" dirty="0">
              <a:solidFill>
                <a:srgbClr val="0432FF"/>
              </a:solidFill>
            </a:endParaRPr>
          </a:p>
          <a:p>
            <a:r>
              <a:rPr lang="en-US" altLang="zh-CN" dirty="0"/>
              <a:t>1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s.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z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z</a:t>
            </a:r>
            <a:endParaRPr lang="en-US" altLang="zh-CN" dirty="0">
              <a:solidFill>
                <a:srgbClr val="0432FF"/>
              </a:solidFill>
            </a:endParaRPr>
          </a:p>
          <a:p>
            <a:r>
              <a:rPr lang="en-US" altLang="zh-CN" dirty="0"/>
              <a:t>2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s.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z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z)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432FF"/>
                </a:solidFill>
              </a:rPr>
              <a:t>+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1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2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432FF"/>
                </a:solidFill>
              </a:rPr>
              <a:t>--&gt;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m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l</a:t>
            </a:r>
            <a:r>
              <a:rPr kumimoji="1" lang="en-US" altLang="zh-CN" dirty="0">
                <a:solidFill>
                  <a:srgbClr val="0432FF"/>
                </a:solidFill>
              </a:rPr>
              <a:t>n.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l</a:t>
            </a:r>
            <a:r>
              <a:rPr kumimoji="1" lang="en-US" altLang="zh-CN" dirty="0">
                <a:solidFill>
                  <a:srgbClr val="0432FF"/>
                </a:solidFill>
              </a:rPr>
              <a:t>s.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z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m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(n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z))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1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2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432FF"/>
                </a:solidFill>
              </a:rPr>
              <a:t>--&gt;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…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endParaRPr lang="en-US" altLang="zh-CN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0432FF"/>
                </a:solidFill>
              </a:rPr>
              <a:t>--&gt;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19927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Divergence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8C0B0E1-1CB3-8340-A719-5F4237B4A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omega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(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x.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x)</a:t>
            </a:r>
            <a:r>
              <a:rPr lang="en-US" altLang="zh-CN" dirty="0">
                <a:solidFill>
                  <a:srgbClr val="0432FF"/>
                </a:solidFill>
              </a:rPr>
              <a:t> (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x.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x)</a:t>
            </a:r>
          </a:p>
          <a:p>
            <a:pPr marL="0" indent="0">
              <a:buNone/>
            </a:pPr>
            <a:endParaRPr lang="en-US" altLang="zh-CN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0432FF"/>
                </a:solidFill>
              </a:rPr>
              <a:t>omega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omega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432FF"/>
                </a:solidFill>
              </a:rPr>
              <a:t>--&gt;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x.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x)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x.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x)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432FF"/>
                </a:solidFill>
              </a:rPr>
              <a:t>--&gt;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…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endParaRPr lang="en-US" altLang="zh-CN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rgbClr val="0432FF"/>
                </a:solidFill>
              </a:rPr>
              <a:t>--&gt;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>
                <a:solidFill>
                  <a:srgbClr val="0432FF"/>
                </a:solidFill>
              </a:rPr>
              <a:t>(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x.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x)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(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</a:rPr>
              <a:t>x.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x)</a:t>
            </a:r>
          </a:p>
          <a:p>
            <a:pPr marL="0" indent="0">
              <a:buNone/>
            </a:pPr>
            <a:r>
              <a:rPr kumimoji="1" lang="en-US" altLang="zh-CN" dirty="0">
                <a:solidFill>
                  <a:srgbClr val="0432FF"/>
                </a:solidFill>
              </a:rPr>
              <a:t>--&gt;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38127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A7BC32-210A-B647-A3FC-FBFCA80F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A1BAFE-BD59-DA43-AA9F-E62E3841C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syntax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operational</a:t>
            </a:r>
            <a:r>
              <a:rPr kumimoji="1" lang="zh-CN" altLang="en-US" dirty="0"/>
              <a:t> </a:t>
            </a:r>
            <a:r>
              <a:rPr kumimoji="1" lang="en-US" altLang="zh-CN" dirty="0"/>
              <a:t>semantics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lambda</a:t>
            </a:r>
            <a:r>
              <a:rPr kumimoji="1" lang="zh-CN" altLang="en-US" dirty="0"/>
              <a:t> </a:t>
            </a:r>
            <a:r>
              <a:rPr kumimoji="1" lang="en-US" altLang="zh-CN"/>
              <a:t>calculus</a:t>
            </a:r>
            <a:endParaRPr kumimoji="1" lang="en-US" altLang="zh-CN" dirty="0"/>
          </a:p>
          <a:p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basic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programming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languages</a:t>
            </a:r>
          </a:p>
          <a:p>
            <a:pPr lvl="1"/>
            <a:r>
              <a:rPr kumimoji="1" lang="en-US" altLang="zh-CN" dirty="0"/>
              <a:t>although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syntax</a:t>
            </a:r>
            <a:r>
              <a:rPr kumimoji="1" lang="zh-CN" altLang="en-US" dirty="0"/>
              <a:t> </a:t>
            </a:r>
            <a:r>
              <a:rPr kumimoji="1" lang="en-US" altLang="zh-CN" dirty="0"/>
              <a:t>sugar</a:t>
            </a:r>
            <a:r>
              <a:rPr kumimoji="1" lang="zh-CN" altLang="en-US" dirty="0"/>
              <a:t> </a:t>
            </a:r>
            <a:r>
              <a:rPr kumimoji="1" lang="en-US" altLang="zh-CN" dirty="0"/>
              <a:t>are</a:t>
            </a:r>
            <a:r>
              <a:rPr kumimoji="1" lang="zh-CN" altLang="en-US" dirty="0"/>
              <a:t> </a:t>
            </a:r>
            <a:r>
              <a:rPr kumimoji="1" lang="en-US" altLang="zh-CN" dirty="0"/>
              <a:t>needed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practice</a:t>
            </a:r>
          </a:p>
          <a:p>
            <a:pPr lvl="1"/>
            <a:endParaRPr kumimoji="1" lang="en-US" altLang="zh-CN" dirty="0"/>
          </a:p>
          <a:p>
            <a:pPr lvl="1"/>
            <a:endParaRPr kumimoji="1" lang="zh-CN" alt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00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1CA736-5F22-7843-B455-315A7ACA2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Diophantine Equation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B3F088-63F7-0A4C-9C0D-6FB81EDE7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Diophantine</a:t>
            </a:r>
            <a:r>
              <a:rPr lang="zh-CN" altLang="en-US" dirty="0"/>
              <a:t> </a:t>
            </a:r>
            <a:r>
              <a:rPr lang="en-US" altLang="zh-CN" dirty="0"/>
              <a:t>(3th</a:t>
            </a:r>
            <a:r>
              <a:rPr lang="zh-CN" altLang="en-US" dirty="0"/>
              <a:t> </a:t>
            </a:r>
            <a:r>
              <a:rPr lang="en-US" altLang="zh-CN" dirty="0"/>
              <a:t>century,</a:t>
            </a:r>
            <a:r>
              <a:rPr lang="zh-CN" altLang="en-US" dirty="0"/>
              <a:t> </a:t>
            </a:r>
            <a:r>
              <a:rPr lang="en-US" altLang="zh-CN" dirty="0"/>
              <a:t>Greece)</a:t>
            </a:r>
          </a:p>
          <a:p>
            <a:pPr marL="0" indent="0" algn="ctr">
              <a:buNone/>
            </a:pPr>
            <a:r>
              <a:rPr kumimoji="1" lang="zh-CN" altLang="en-US" dirty="0">
                <a:solidFill>
                  <a:srgbClr val="0432FF"/>
                </a:solidFill>
              </a:rPr>
              <a:t>       </a:t>
            </a:r>
            <a:r>
              <a:rPr kumimoji="1" lang="en-US" altLang="zh-CN" dirty="0">
                <a:solidFill>
                  <a:srgbClr val="0432FF"/>
                </a:solidFill>
              </a:rPr>
              <a:t>a</a:t>
            </a:r>
            <a:r>
              <a:rPr kumimoji="1" lang="en-US" altLang="zh-CN" baseline="-25000" dirty="0">
                <a:solidFill>
                  <a:srgbClr val="0432FF"/>
                </a:solidFill>
              </a:rPr>
              <a:t>1</a:t>
            </a:r>
            <a:r>
              <a:rPr kumimoji="1" lang="zh-CN" altLang="en-US" dirty="0">
                <a:solidFill>
                  <a:srgbClr val="0432FF"/>
                </a:solidFill>
              </a:rPr>
              <a:t>*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en-US" altLang="zh-CN" baseline="30000" dirty="0">
                <a:solidFill>
                  <a:srgbClr val="0432FF"/>
                </a:solidFill>
              </a:rPr>
              <a:t>b1</a:t>
            </a:r>
            <a:r>
              <a:rPr kumimoji="1" lang="en-US" altLang="zh-CN" dirty="0">
                <a:solidFill>
                  <a:srgbClr val="0432FF"/>
                </a:solidFill>
              </a:rPr>
              <a:t>+…+a</a:t>
            </a:r>
            <a:r>
              <a:rPr kumimoji="1" lang="en-US" altLang="zh-CN" baseline="-25000" dirty="0">
                <a:solidFill>
                  <a:srgbClr val="0432FF"/>
                </a:solidFill>
              </a:rPr>
              <a:t>n</a:t>
            </a:r>
            <a:r>
              <a:rPr kumimoji="1" lang="zh-CN" altLang="en-US" dirty="0">
                <a:solidFill>
                  <a:srgbClr val="0432FF"/>
                </a:solidFill>
              </a:rPr>
              <a:t>*</a:t>
            </a:r>
            <a:r>
              <a:rPr kumimoji="1" lang="en-US" altLang="zh-CN" dirty="0" err="1">
                <a:solidFill>
                  <a:srgbClr val="0432FF"/>
                </a:solidFill>
              </a:rPr>
              <a:t>x</a:t>
            </a:r>
            <a:r>
              <a:rPr kumimoji="1" lang="en-US" altLang="zh-CN" baseline="30000" dirty="0" err="1">
                <a:solidFill>
                  <a:srgbClr val="0432FF"/>
                </a:solidFill>
              </a:rPr>
              <a:t>bn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=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c</a:t>
            </a:r>
          </a:p>
          <a:p>
            <a:pPr marL="0" indent="0">
              <a:buNone/>
            </a:pPr>
            <a:r>
              <a:rPr kumimoji="1" lang="en-US" altLang="zh-CN" dirty="0"/>
              <a:t>where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a,</a:t>
            </a:r>
            <a:r>
              <a:rPr kumimoji="1" lang="zh-CN" altLang="en-US" dirty="0"/>
              <a:t> </a:t>
            </a:r>
            <a:r>
              <a:rPr kumimoji="1" lang="en-US" altLang="zh-CN" dirty="0"/>
              <a:t>b,</a:t>
            </a:r>
            <a:r>
              <a:rPr kumimoji="1" lang="zh-CN" altLang="en-US" dirty="0"/>
              <a:t> </a:t>
            </a:r>
            <a:r>
              <a:rPr kumimoji="1" lang="en-US" altLang="zh-CN" dirty="0"/>
              <a:t>c\in</a:t>
            </a:r>
            <a:r>
              <a:rPr kumimoji="1" lang="zh-CN" altLang="en-US" dirty="0"/>
              <a:t> </a:t>
            </a:r>
            <a:r>
              <a:rPr kumimoji="1" lang="en-US" altLang="zh-CN" dirty="0"/>
              <a:t>Z.</a:t>
            </a:r>
          </a:p>
          <a:p>
            <a:r>
              <a:rPr kumimoji="1" lang="en-US" altLang="zh-CN" dirty="0"/>
              <a:t>E.g.:</a:t>
            </a:r>
          </a:p>
          <a:p>
            <a:pPr lvl="1"/>
            <a:r>
              <a:rPr kumimoji="1" lang="en-US" altLang="zh-CN" dirty="0"/>
              <a:t>2x</a:t>
            </a:r>
            <a:r>
              <a:rPr kumimoji="1" lang="zh-CN" altLang="en-US" dirty="0"/>
              <a:t> </a:t>
            </a:r>
            <a:r>
              <a:rPr kumimoji="1" lang="en-US" altLang="zh-CN" dirty="0"/>
              <a:t>-</a:t>
            </a:r>
            <a:r>
              <a:rPr kumimoji="1" lang="zh-CN" altLang="en-US" dirty="0"/>
              <a:t> </a:t>
            </a:r>
            <a:r>
              <a:rPr kumimoji="1" lang="en-US" altLang="zh-CN" dirty="0"/>
              <a:t>3y</a:t>
            </a:r>
            <a:r>
              <a:rPr kumimoji="1" lang="zh-CN" altLang="en-US" dirty="0"/>
              <a:t> </a:t>
            </a:r>
            <a:r>
              <a:rPr kumimoji="1" lang="en-US" altLang="zh-CN" dirty="0"/>
              <a:t>=</a:t>
            </a:r>
            <a:r>
              <a:rPr kumimoji="1" lang="zh-CN" altLang="en-US" dirty="0"/>
              <a:t> </a:t>
            </a:r>
            <a:r>
              <a:rPr kumimoji="1" lang="en-US" altLang="zh-CN" dirty="0"/>
              <a:t>5</a:t>
            </a:r>
          </a:p>
          <a:p>
            <a:pPr lvl="1"/>
            <a:r>
              <a:rPr kumimoji="1" lang="en-US" altLang="zh-CN" dirty="0"/>
              <a:t>x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+y</a:t>
            </a:r>
            <a:r>
              <a:rPr kumimoji="1" lang="en-US" altLang="zh-CN" baseline="30000" dirty="0"/>
              <a:t>2</a:t>
            </a:r>
            <a:r>
              <a:rPr kumimoji="1" lang="en-US" altLang="zh-CN" dirty="0"/>
              <a:t>=z</a:t>
            </a:r>
            <a:r>
              <a:rPr kumimoji="1" lang="en-US" altLang="zh-CN" baseline="30000" dirty="0"/>
              <a:t>2</a:t>
            </a:r>
          </a:p>
          <a:p>
            <a:pPr lvl="1"/>
            <a:r>
              <a:rPr kumimoji="1" lang="en-US" altLang="zh-CN" dirty="0" err="1"/>
              <a:t>x</a:t>
            </a:r>
            <a:r>
              <a:rPr kumimoji="1" lang="en-US" altLang="zh-CN" baseline="30000" dirty="0" err="1"/>
              <a:t>n</a:t>
            </a:r>
            <a:r>
              <a:rPr kumimoji="1" lang="en-US" altLang="zh-CN" dirty="0" err="1"/>
              <a:t>+y</a:t>
            </a:r>
            <a:r>
              <a:rPr kumimoji="1" lang="en-US" altLang="zh-CN" baseline="30000" dirty="0" err="1"/>
              <a:t>n</a:t>
            </a:r>
            <a:r>
              <a:rPr kumimoji="1" lang="en-US" altLang="zh-CN" dirty="0"/>
              <a:t>=</a:t>
            </a:r>
            <a:r>
              <a:rPr kumimoji="1" lang="en-US" altLang="zh-CN" dirty="0" err="1"/>
              <a:t>z</a:t>
            </a:r>
            <a:r>
              <a:rPr kumimoji="1" lang="en-US" altLang="zh-CN" baseline="30000" dirty="0" err="1"/>
              <a:t>n</a:t>
            </a:r>
            <a:r>
              <a:rPr kumimoji="1" lang="zh-CN" altLang="en-US" baseline="30000" dirty="0"/>
              <a:t>  </a:t>
            </a:r>
            <a:r>
              <a:rPr kumimoji="1" lang="en-US" altLang="zh-CN" dirty="0"/>
              <a:t>(Fermat’s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last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theorem)</a:t>
            </a:r>
            <a:endParaRPr kumimoji="1" lang="en-US" altLang="zh-CN" baseline="30000" dirty="0"/>
          </a:p>
        </p:txBody>
      </p:sp>
    </p:spTree>
    <p:extLst>
      <p:ext uri="{BB962C8B-B14F-4D97-AF65-F5344CB8AC3E}">
        <p14:creationId xmlns:p14="http://schemas.microsoft.com/office/powerpoint/2010/main" val="2727554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1CA736-5F22-7843-B455-315A7ACA2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Hilbert’s</a:t>
            </a:r>
            <a:r>
              <a:rPr lang="zh-CN" altLang="en-US" dirty="0"/>
              <a:t> </a:t>
            </a:r>
            <a:r>
              <a:rPr lang="en-US" altLang="zh-CN" dirty="0"/>
              <a:t>10</a:t>
            </a:r>
            <a:r>
              <a:rPr lang="en-US" altLang="zh-CN" baseline="30000" dirty="0"/>
              <a:t>th</a:t>
            </a:r>
            <a:r>
              <a:rPr lang="zh-CN" altLang="en-US" dirty="0"/>
              <a:t> </a:t>
            </a:r>
            <a:r>
              <a:rPr lang="en-US" altLang="zh-CN" dirty="0"/>
              <a:t>problem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B3F088-63F7-0A4C-9C0D-6FB81EDE7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[1900]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design</a:t>
            </a:r>
            <a:r>
              <a:rPr lang="zh-CN" altLang="en-US" dirty="0"/>
              <a:t> </a:t>
            </a:r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algorithm,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determine</a:t>
            </a:r>
            <a:r>
              <a:rPr lang="zh-CN" altLang="en-US" dirty="0"/>
              <a:t> </a:t>
            </a:r>
            <a:r>
              <a:rPr lang="en-US" altLang="zh-CN" dirty="0"/>
              <a:t>whether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Diophantine</a:t>
            </a:r>
            <a:r>
              <a:rPr lang="zh-CN" altLang="en-US" dirty="0"/>
              <a:t> </a:t>
            </a:r>
            <a:r>
              <a:rPr lang="en-US" altLang="zh-CN" dirty="0"/>
              <a:t>equation</a:t>
            </a:r>
            <a:r>
              <a:rPr lang="zh-CN" altLang="en-US" dirty="0"/>
              <a:t> </a:t>
            </a:r>
            <a:r>
              <a:rPr lang="en-US" altLang="zh-CN" dirty="0"/>
              <a:t>has</a:t>
            </a:r>
            <a:r>
              <a:rPr lang="zh-CN" altLang="en-US" dirty="0"/>
              <a:t> </a:t>
            </a:r>
            <a:r>
              <a:rPr lang="en-US" altLang="zh-CN" dirty="0"/>
              <a:t>solutions</a:t>
            </a:r>
            <a:r>
              <a:rPr kumimoji="1" lang="en-US" altLang="zh-CN" dirty="0"/>
              <a:t>?</a:t>
            </a:r>
          </a:p>
          <a:p>
            <a:r>
              <a:rPr kumimoji="1" lang="en-US" altLang="zh-CN" dirty="0"/>
              <a:t>[1970]</a:t>
            </a:r>
            <a:r>
              <a:rPr kumimoji="1" lang="zh-CN" altLang="en-US" dirty="0"/>
              <a:t> </a:t>
            </a:r>
            <a:r>
              <a:rPr lang="en-US" altLang="zh-CN" dirty="0" err="1"/>
              <a:t>Matiyasevich‘s</a:t>
            </a:r>
            <a:r>
              <a:rPr lang="en-US" altLang="zh-CN" dirty="0"/>
              <a:t> theorem:</a:t>
            </a:r>
            <a:r>
              <a:rPr lang="zh-CN" altLang="en-US" dirty="0"/>
              <a:t> </a:t>
            </a:r>
            <a:r>
              <a:rPr lang="en-US" altLang="zh-CN" dirty="0"/>
              <a:t>No</a:t>
            </a:r>
            <a:r>
              <a:rPr lang="zh-CN" altLang="en-US" dirty="0"/>
              <a:t> </a:t>
            </a:r>
            <a:r>
              <a:rPr lang="en-US" altLang="zh-CN" dirty="0"/>
              <a:t>such</a:t>
            </a:r>
            <a:r>
              <a:rPr lang="zh-CN" altLang="en-US" dirty="0"/>
              <a:t> </a:t>
            </a:r>
            <a:r>
              <a:rPr lang="en-US" altLang="zh-CN" dirty="0"/>
              <a:t>algorithms!</a:t>
            </a:r>
            <a:endParaRPr kumimoji="1" lang="en-US" altLang="zh-CN" baseline="30000" dirty="0"/>
          </a:p>
          <a:p>
            <a:pPr lvl="1"/>
            <a:r>
              <a:rPr kumimoji="1" lang="en-US" altLang="zh-CN" dirty="0"/>
              <a:t>Negative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results!</a:t>
            </a:r>
          </a:p>
          <a:p>
            <a:pPr lvl="1"/>
            <a:r>
              <a:rPr kumimoji="1" lang="en-US" altLang="zh-CN" dirty="0"/>
              <a:t>Undecidable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problem!</a:t>
            </a:r>
          </a:p>
        </p:txBody>
      </p:sp>
    </p:spTree>
    <p:extLst>
      <p:ext uri="{BB962C8B-B14F-4D97-AF65-F5344CB8AC3E}">
        <p14:creationId xmlns:p14="http://schemas.microsoft.com/office/powerpoint/2010/main" val="115365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1CA736-5F22-7843-B455-315A7ACA2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</a:t>
            </a:r>
            <a:r>
              <a:rPr lang="zh-CN" altLang="en-US" dirty="0"/>
              <a:t> </a:t>
            </a:r>
            <a:r>
              <a:rPr lang="en-US" altLang="zh-CN" dirty="0"/>
              <a:t>are</a:t>
            </a:r>
            <a:r>
              <a:rPr lang="zh-CN" altLang="en-US" dirty="0"/>
              <a:t> </a:t>
            </a:r>
            <a:r>
              <a:rPr lang="en-US" altLang="zh-CN" dirty="0"/>
              <a:t>computations?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B3F088-63F7-0A4C-9C0D-6FB81EDE7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[1930’]</a:t>
            </a:r>
            <a:r>
              <a:rPr lang="zh-CN" altLang="en-US" dirty="0"/>
              <a:t> </a:t>
            </a:r>
            <a:r>
              <a:rPr lang="en-US" altLang="zh-CN" dirty="0"/>
              <a:t>Turing</a:t>
            </a:r>
            <a:r>
              <a:rPr lang="zh-CN" altLang="en-US" dirty="0"/>
              <a:t> </a:t>
            </a:r>
            <a:r>
              <a:rPr lang="en-US" altLang="zh-CN" dirty="0"/>
              <a:t>machines</a:t>
            </a:r>
            <a:endParaRPr kumimoji="1" lang="en-US" altLang="zh-CN" dirty="0"/>
          </a:p>
          <a:p>
            <a:r>
              <a:rPr kumimoji="1" lang="en-US" altLang="zh-CN" dirty="0"/>
              <a:t>[1920’]</a:t>
            </a:r>
            <a:r>
              <a:rPr kumimoji="1"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lambda-calculus</a:t>
            </a:r>
          </a:p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Church-Turing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thesis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5063151-E585-5642-8B4A-BA43B16F0D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" t="-1199" r="-375" b="11899"/>
          <a:stretch/>
        </p:blipFill>
        <p:spPr bwMode="auto">
          <a:xfrm>
            <a:off x="5029200" y="3770869"/>
            <a:ext cx="4038600" cy="270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682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1CA736-5F22-7843-B455-315A7ACA2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Lambda</a:t>
            </a:r>
            <a:r>
              <a:rPr lang="zh-CN" altLang="en-US" dirty="0"/>
              <a:t> </a:t>
            </a:r>
            <a:r>
              <a:rPr lang="en-US" altLang="zh-CN" dirty="0"/>
              <a:t>calculus</a:t>
            </a:r>
            <a:r>
              <a:rPr lang="zh-CN" altLang="en-US" dirty="0"/>
              <a:t> </a:t>
            </a:r>
            <a:r>
              <a:rPr lang="en-US" altLang="zh-CN" dirty="0"/>
              <a:t>&amp;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language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B3F088-63F7-0A4C-9C0D-6FB81EDE7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[1950’]</a:t>
            </a:r>
            <a:r>
              <a:rPr kumimoji="1" lang="zh-CN" altLang="en-US" dirty="0"/>
              <a:t> </a:t>
            </a:r>
            <a:r>
              <a:rPr lang="en-US" altLang="zh-CN" dirty="0"/>
              <a:t>LISP</a:t>
            </a:r>
            <a:r>
              <a:rPr lang="zh-CN" altLang="en-US" dirty="0"/>
              <a:t> </a:t>
            </a:r>
            <a:r>
              <a:rPr lang="en-US" altLang="zh-CN" dirty="0"/>
              <a:t>language,</a:t>
            </a:r>
            <a:r>
              <a:rPr lang="zh-CN" altLang="en-US" dirty="0"/>
              <a:t> </a:t>
            </a:r>
            <a:r>
              <a:rPr lang="en-US" altLang="zh-CN" dirty="0"/>
              <a:t>J.</a:t>
            </a:r>
            <a:r>
              <a:rPr lang="zh-CN" altLang="en-US" dirty="0"/>
              <a:t> </a:t>
            </a:r>
            <a:r>
              <a:rPr lang="en-US" altLang="zh-CN" dirty="0" err="1"/>
              <a:t>MacCarthy</a:t>
            </a:r>
            <a:endParaRPr kumimoji="1" lang="en-US" altLang="zh-CN" baseline="30000" dirty="0"/>
          </a:p>
          <a:p>
            <a:pPr lvl="1"/>
            <a:r>
              <a:rPr kumimoji="1" lang="en-US" altLang="zh-CN" dirty="0"/>
              <a:t>ML,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OCaml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F#,</a:t>
            </a:r>
            <a:r>
              <a:rPr kumimoji="1" lang="zh-CN" altLang="en-US" dirty="0"/>
              <a:t> </a:t>
            </a:r>
            <a:r>
              <a:rPr kumimoji="1" lang="en-US" altLang="zh-CN" dirty="0"/>
              <a:t>…</a:t>
            </a:r>
          </a:p>
          <a:p>
            <a:pPr lvl="1"/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various</a:t>
            </a:r>
            <a:r>
              <a:rPr kumimoji="1" lang="zh-CN" altLang="en-US" dirty="0"/>
              <a:t> </a:t>
            </a:r>
            <a:r>
              <a:rPr kumimoji="1" lang="en-US" altLang="zh-CN" dirty="0"/>
              <a:t>lambda</a:t>
            </a:r>
            <a:r>
              <a:rPr kumimoji="1" lang="zh-CN" altLang="en-US" dirty="0"/>
              <a:t> </a:t>
            </a:r>
            <a:r>
              <a:rPr kumimoji="1" lang="en-US" altLang="zh-CN" dirty="0"/>
              <a:t>features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nearly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</a:t>
            </a:r>
            <a:r>
              <a:rPr kumimoji="1" lang="zh-CN" altLang="en-US" dirty="0"/>
              <a:t>  </a:t>
            </a:r>
            <a:r>
              <a:rPr kumimoji="1" lang="en-US" altLang="zh-CN" dirty="0"/>
              <a:t>languages</a:t>
            </a:r>
          </a:p>
          <a:p>
            <a:r>
              <a:rPr lang="en-US" altLang="zh-CN" dirty="0"/>
              <a:t>[1960’]</a:t>
            </a:r>
            <a:r>
              <a:rPr lang="zh-CN" altLang="en-US" dirty="0"/>
              <a:t> </a:t>
            </a:r>
            <a:r>
              <a:rPr lang="en-US" altLang="zh-CN" dirty="0"/>
              <a:t>Landin,</a:t>
            </a:r>
            <a:r>
              <a:rPr lang="zh-CN" altLang="en-US" dirty="0"/>
              <a:t> </a:t>
            </a:r>
            <a:r>
              <a:rPr lang="en-US" altLang="zh-CN" i="1" dirty="0"/>
              <a:t>The</a:t>
            </a:r>
            <a:r>
              <a:rPr lang="zh-CN" altLang="en-US" i="1" dirty="0"/>
              <a:t> </a:t>
            </a:r>
            <a:r>
              <a:rPr lang="en-US" altLang="zh-CN" i="1" dirty="0"/>
              <a:t>next</a:t>
            </a:r>
            <a:r>
              <a:rPr lang="zh-CN" altLang="en-US" i="1" dirty="0"/>
              <a:t> </a:t>
            </a:r>
            <a:r>
              <a:rPr lang="en-US" altLang="zh-CN" i="1" dirty="0"/>
              <a:t>700</a:t>
            </a:r>
            <a:r>
              <a:rPr lang="zh-CN" altLang="en-US" i="1" dirty="0"/>
              <a:t> </a:t>
            </a:r>
            <a:r>
              <a:rPr lang="en-US" altLang="zh-CN" i="1" dirty="0"/>
              <a:t>programming</a:t>
            </a:r>
            <a:r>
              <a:rPr lang="zh-CN" altLang="en-US" i="1" dirty="0"/>
              <a:t> </a:t>
            </a:r>
            <a:r>
              <a:rPr lang="en-US" altLang="zh-CN" i="1" dirty="0"/>
              <a:t>languages</a:t>
            </a:r>
          </a:p>
          <a:p>
            <a:r>
              <a:rPr kumimoji="1" lang="en-US" altLang="zh-CN" dirty="0"/>
              <a:t>[1970’]</a:t>
            </a:r>
            <a:r>
              <a:rPr kumimoji="1" lang="zh-CN" altLang="en-US" dirty="0"/>
              <a:t> </a:t>
            </a:r>
            <a:r>
              <a:rPr kumimoji="1" lang="en-US" altLang="zh-CN" dirty="0"/>
              <a:t>GL.</a:t>
            </a:r>
            <a:r>
              <a:rPr kumimoji="1" lang="zh-CN" altLang="en-US" dirty="0"/>
              <a:t> </a:t>
            </a:r>
            <a:r>
              <a:rPr kumimoji="1" lang="en-US" altLang="zh-CN" dirty="0"/>
              <a:t>Steele,</a:t>
            </a:r>
            <a:r>
              <a:rPr kumimoji="1" lang="zh-CN" altLang="en-US" dirty="0"/>
              <a:t> </a:t>
            </a:r>
            <a:r>
              <a:rPr kumimoji="1" lang="en-US" altLang="zh-CN" i="1" dirty="0"/>
              <a:t>Lambda,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the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ultimate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GOTO</a:t>
            </a:r>
          </a:p>
          <a:p>
            <a:pPr lvl="1"/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5146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05200" y="2514600"/>
            <a:ext cx="4419600" cy="1462087"/>
          </a:xfrm>
        </p:spPr>
        <p:txBody>
          <a:bodyPr/>
          <a:lstStyle/>
          <a:p>
            <a:r>
              <a:rPr lang="en-US" altLang="zh-CN" dirty="0"/>
              <a:t>Syntax</a:t>
            </a:r>
          </a:p>
        </p:txBody>
      </p:sp>
    </p:spTree>
    <p:extLst>
      <p:ext uri="{BB962C8B-B14F-4D97-AF65-F5344CB8AC3E}">
        <p14:creationId xmlns:p14="http://schemas.microsoft.com/office/powerpoint/2010/main" val="3343693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1115455-8E98-ED44-AEBC-CB30F6EF1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2209800"/>
            <a:ext cx="7581900" cy="12700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2544DD9D-69A2-884C-A392-82CA2115A7A2}"/>
              </a:ext>
            </a:extLst>
          </p:cNvPr>
          <p:cNvSpPr txBox="1"/>
          <p:nvPr/>
        </p:nvSpPr>
        <p:spPr>
          <a:xfrm>
            <a:off x="914400" y="4038600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zh-CN" dirty="0"/>
              <a:t>Nameless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functions: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int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f(int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x){</a:t>
            </a:r>
          </a:p>
          <a:p>
            <a:r>
              <a:rPr kumimoji="1" lang="zh-CN" altLang="en-US" dirty="0">
                <a:solidFill>
                  <a:srgbClr val="0432FF"/>
                </a:solidFill>
              </a:rPr>
              <a:t>  </a:t>
            </a:r>
            <a:r>
              <a:rPr kumimoji="1" lang="en-US" altLang="zh-CN" dirty="0">
                <a:solidFill>
                  <a:srgbClr val="0432FF"/>
                </a:solidFill>
              </a:rPr>
              <a:t>return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x;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}</a:t>
            </a:r>
          </a:p>
          <a:p>
            <a:endParaRPr kumimoji="1" lang="en-US" altLang="zh-CN" dirty="0">
              <a:solidFill>
                <a:srgbClr val="0432FF"/>
              </a:solidFill>
            </a:endParaRPr>
          </a:p>
          <a:p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  <a:latin typeface="+mn-lt"/>
              </a:rPr>
              <a:t>x.x</a:t>
            </a:r>
            <a:endParaRPr kumimoji="1" lang="en-US" altLang="zh-CN" dirty="0">
              <a:solidFill>
                <a:srgbClr val="0432FF"/>
              </a:solidFill>
              <a:latin typeface="Symbol" pitchFamily="2" charset="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CFBF04E-55E9-B848-83C2-B0E45B74046E}"/>
              </a:ext>
            </a:extLst>
          </p:cNvPr>
          <p:cNvSpPr txBox="1"/>
          <p:nvPr/>
        </p:nvSpPr>
        <p:spPr>
          <a:xfrm>
            <a:off x="4267200" y="4038600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2.</a:t>
            </a:r>
            <a:r>
              <a:rPr kumimoji="1" lang="zh-CN" altLang="en-US" dirty="0"/>
              <a:t> </a:t>
            </a:r>
            <a:r>
              <a:rPr kumimoji="1" lang="en-US" altLang="zh-CN" dirty="0"/>
              <a:t>Functions</a:t>
            </a:r>
            <a:r>
              <a:rPr kumimoji="1" lang="zh-CN" altLang="en-US" dirty="0"/>
              <a:t> </a:t>
            </a:r>
            <a:r>
              <a:rPr kumimoji="1" lang="en-US" altLang="zh-CN" dirty="0"/>
              <a:t>nest: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int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f(int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x){</a:t>
            </a:r>
          </a:p>
          <a:p>
            <a:r>
              <a:rPr kumimoji="1" lang="zh-CN" altLang="en-US" dirty="0">
                <a:solidFill>
                  <a:srgbClr val="0432FF"/>
                </a:solidFill>
              </a:rPr>
              <a:t>  </a:t>
            </a:r>
            <a:r>
              <a:rPr kumimoji="1" lang="en-US" altLang="zh-CN" dirty="0">
                <a:solidFill>
                  <a:srgbClr val="0432FF"/>
                </a:solidFill>
              </a:rPr>
              <a:t>int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g(int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y){</a:t>
            </a:r>
          </a:p>
          <a:p>
            <a:r>
              <a:rPr kumimoji="1" lang="zh-CN" altLang="en-US" dirty="0">
                <a:solidFill>
                  <a:srgbClr val="0432FF"/>
                </a:solidFill>
              </a:rPr>
              <a:t>     </a:t>
            </a:r>
            <a:r>
              <a:rPr kumimoji="1" lang="en-US" altLang="zh-CN" dirty="0">
                <a:solidFill>
                  <a:srgbClr val="0432FF"/>
                </a:solidFill>
              </a:rPr>
              <a:t>return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x;</a:t>
            </a:r>
          </a:p>
          <a:p>
            <a:r>
              <a:rPr kumimoji="1" lang="zh-CN" altLang="en-US" dirty="0">
                <a:solidFill>
                  <a:srgbClr val="0432FF"/>
                </a:solidFill>
              </a:rPr>
              <a:t>  </a:t>
            </a:r>
            <a:r>
              <a:rPr kumimoji="1" lang="en-US" altLang="zh-CN" dirty="0">
                <a:solidFill>
                  <a:srgbClr val="0432FF"/>
                </a:solidFill>
              </a:rPr>
              <a:t>}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}</a:t>
            </a:r>
          </a:p>
          <a:p>
            <a:endParaRPr kumimoji="1" lang="en-US" altLang="zh-CN" dirty="0">
              <a:solidFill>
                <a:srgbClr val="0432FF"/>
              </a:solidFill>
            </a:endParaRPr>
          </a:p>
          <a:p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>
                <a:solidFill>
                  <a:srgbClr val="0432FF"/>
                </a:solidFill>
                <a:latin typeface="+mn-lt"/>
              </a:rPr>
              <a:t>x.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y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endParaRPr kumimoji="1" lang="en-US" altLang="zh-CN" dirty="0">
              <a:solidFill>
                <a:srgbClr val="0432FF"/>
              </a:solidFill>
              <a:latin typeface="Symbo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0209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1115455-8E98-ED44-AEBC-CB30F6EF1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2209800"/>
            <a:ext cx="7581900" cy="12700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2544DD9D-69A2-884C-A392-82CA2115A7A2}"/>
              </a:ext>
            </a:extLst>
          </p:cNvPr>
          <p:cNvSpPr txBox="1"/>
          <p:nvPr/>
        </p:nvSpPr>
        <p:spPr>
          <a:xfrm>
            <a:off x="914400" y="4038600"/>
            <a:ext cx="2743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zh-CN" dirty="0"/>
              <a:t>Function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invocations: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int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f(int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x){</a:t>
            </a:r>
          </a:p>
          <a:p>
            <a:r>
              <a:rPr kumimoji="1" lang="zh-CN" altLang="en-US" dirty="0">
                <a:solidFill>
                  <a:srgbClr val="0432FF"/>
                </a:solidFill>
              </a:rPr>
              <a:t>  </a:t>
            </a:r>
            <a:r>
              <a:rPr kumimoji="1" lang="en-US" altLang="zh-CN" dirty="0">
                <a:solidFill>
                  <a:srgbClr val="0432FF"/>
                </a:solidFill>
              </a:rPr>
              <a:t>return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x;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}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f(2);</a:t>
            </a:r>
          </a:p>
          <a:p>
            <a:endParaRPr kumimoji="1" lang="en-US" altLang="zh-CN" dirty="0">
              <a:solidFill>
                <a:srgbClr val="0432FF"/>
              </a:solidFill>
            </a:endParaRPr>
          </a:p>
          <a:p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(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  <a:latin typeface="+mn-lt"/>
              </a:rPr>
              <a:t>x.x</a:t>
            </a:r>
            <a:r>
              <a:rPr kumimoji="1" lang="en-US" altLang="zh-CN" dirty="0">
                <a:solidFill>
                  <a:srgbClr val="0432FF"/>
                </a:solidFill>
                <a:latin typeface="+mn-lt"/>
              </a:rPr>
              <a:t>)</a:t>
            </a:r>
            <a:r>
              <a:rPr kumimoji="1" lang="zh-CN" altLang="en-US" dirty="0">
                <a:solidFill>
                  <a:srgbClr val="0432FF"/>
                </a:solidFill>
                <a:latin typeface="+mn-lt"/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  <a:latin typeface="+mn-lt"/>
              </a:rPr>
              <a:t>2</a:t>
            </a:r>
          </a:p>
          <a:p>
            <a:r>
              <a:rPr kumimoji="1" lang="en-US" altLang="zh-CN" dirty="0">
                <a:solidFill>
                  <a:srgbClr val="0432FF"/>
                </a:solidFill>
                <a:latin typeface="+mn-lt"/>
                <a:sym typeface="Wingdings" pitchFamily="2" charset="2"/>
              </a:rPr>
              <a:t>==&gt;</a:t>
            </a:r>
            <a:r>
              <a:rPr kumimoji="1" lang="zh-CN" altLang="en-US" dirty="0">
                <a:solidFill>
                  <a:srgbClr val="0432FF"/>
                </a:solidFill>
                <a:latin typeface="+mn-lt"/>
                <a:sym typeface="Wingdings" pitchFamily="2" charset="2"/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  <a:latin typeface="+mn-lt"/>
                <a:sym typeface="Wingdings" pitchFamily="2" charset="2"/>
              </a:rPr>
              <a:t>2</a:t>
            </a:r>
            <a:endParaRPr kumimoji="1" lang="en-US" altLang="zh-CN" dirty="0">
              <a:solidFill>
                <a:srgbClr val="0432FF"/>
              </a:solidFill>
              <a:latin typeface="Symbol" pitchFamily="2" charset="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CFBF04E-55E9-B848-83C2-B0E45B74046E}"/>
              </a:ext>
            </a:extLst>
          </p:cNvPr>
          <p:cNvSpPr txBox="1"/>
          <p:nvPr/>
        </p:nvSpPr>
        <p:spPr>
          <a:xfrm>
            <a:off x="4267200" y="4038600"/>
            <a:ext cx="2743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432FF"/>
                </a:solidFill>
              </a:rPr>
              <a:t>int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f(int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x){</a:t>
            </a:r>
          </a:p>
          <a:p>
            <a:r>
              <a:rPr kumimoji="1" lang="zh-CN" altLang="en-US" dirty="0">
                <a:solidFill>
                  <a:srgbClr val="0432FF"/>
                </a:solidFill>
              </a:rPr>
              <a:t>  </a:t>
            </a:r>
            <a:r>
              <a:rPr kumimoji="1" lang="en-US" altLang="zh-CN" dirty="0">
                <a:solidFill>
                  <a:srgbClr val="0432FF"/>
                </a:solidFill>
              </a:rPr>
              <a:t>int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g(int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y){</a:t>
            </a:r>
          </a:p>
          <a:p>
            <a:r>
              <a:rPr kumimoji="1" lang="zh-CN" altLang="en-US" dirty="0">
                <a:solidFill>
                  <a:srgbClr val="0432FF"/>
                </a:solidFill>
              </a:rPr>
              <a:t>     </a:t>
            </a:r>
            <a:r>
              <a:rPr kumimoji="1" lang="en-US" altLang="zh-CN" dirty="0">
                <a:solidFill>
                  <a:srgbClr val="0432FF"/>
                </a:solidFill>
              </a:rPr>
              <a:t>return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x;</a:t>
            </a:r>
          </a:p>
          <a:p>
            <a:r>
              <a:rPr kumimoji="1" lang="zh-CN" altLang="en-US" dirty="0">
                <a:solidFill>
                  <a:srgbClr val="0432FF"/>
                </a:solidFill>
              </a:rPr>
              <a:t>  </a:t>
            </a:r>
            <a:r>
              <a:rPr kumimoji="1" lang="en-US" altLang="zh-CN" dirty="0">
                <a:solidFill>
                  <a:srgbClr val="0432FF"/>
                </a:solidFill>
              </a:rPr>
              <a:t>}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}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f(2)</a:t>
            </a:r>
          </a:p>
          <a:p>
            <a:endParaRPr kumimoji="1" lang="en-US" altLang="zh-CN" dirty="0">
              <a:solidFill>
                <a:srgbClr val="0432FF"/>
              </a:solidFill>
            </a:endParaRPr>
          </a:p>
          <a:p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(l</a:t>
            </a:r>
            <a:r>
              <a:rPr kumimoji="1" lang="en-US" altLang="zh-CN" dirty="0">
                <a:solidFill>
                  <a:srgbClr val="0432FF"/>
                </a:solidFill>
                <a:latin typeface="+mn-lt"/>
              </a:rPr>
              <a:t>x.</a:t>
            </a:r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y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x)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2</a:t>
            </a:r>
            <a:r>
              <a:rPr kumimoji="1" lang="zh-CN" altLang="en-US" dirty="0">
                <a:solidFill>
                  <a:srgbClr val="0432FF"/>
                </a:solidFill>
              </a:rPr>
              <a:t>  </a:t>
            </a:r>
            <a:endParaRPr kumimoji="1" lang="en-US" altLang="zh-CN" dirty="0">
              <a:solidFill>
                <a:srgbClr val="0432FF"/>
              </a:solidFill>
            </a:endParaRPr>
          </a:p>
          <a:p>
            <a:r>
              <a:rPr kumimoji="1" lang="en-US" altLang="zh-CN" dirty="0">
                <a:solidFill>
                  <a:srgbClr val="0432FF"/>
                </a:solidFill>
                <a:latin typeface="Symbol" pitchFamily="2" charset="2"/>
                <a:sym typeface="Wingdings" pitchFamily="2" charset="2"/>
              </a:rPr>
              <a:t>==&gt;</a:t>
            </a:r>
            <a:r>
              <a:rPr kumimoji="1" lang="zh-CN" altLang="en-US" dirty="0">
                <a:solidFill>
                  <a:srgbClr val="0432FF"/>
                </a:solidFill>
                <a:latin typeface="Symbol" pitchFamily="2" charset="2"/>
                <a:sym typeface="Wingdings" pitchFamily="2" charset="2"/>
              </a:rPr>
              <a:t> </a:t>
            </a:r>
            <a:r>
              <a:rPr kumimoji="1" lang="en-US" altLang="zh-CN" dirty="0" err="1">
                <a:solidFill>
                  <a:srgbClr val="0432FF"/>
                </a:solidFill>
                <a:latin typeface="Symbol" pitchFamily="2" charset="2"/>
              </a:rPr>
              <a:t>l</a:t>
            </a:r>
            <a:r>
              <a:rPr kumimoji="1" lang="en-US" altLang="zh-CN" dirty="0" err="1">
                <a:solidFill>
                  <a:srgbClr val="0432FF"/>
                </a:solidFill>
              </a:rPr>
              <a:t>y</a:t>
            </a:r>
            <a:r>
              <a:rPr kumimoji="1" lang="en-US" altLang="zh-CN" dirty="0">
                <a:solidFill>
                  <a:srgbClr val="0432FF"/>
                </a:solidFill>
              </a:rPr>
              <a:t>.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2</a:t>
            </a:r>
            <a:endParaRPr kumimoji="1" lang="en-US" altLang="zh-CN" dirty="0">
              <a:solidFill>
                <a:srgbClr val="0432FF"/>
              </a:solidFill>
              <a:latin typeface="Symbo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51644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B3D05ADA-3431-0E4F-9FCD-DCC14AF7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F317BDC-3762-EA4B-B853-0A6BAACB4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981200"/>
            <a:ext cx="3581400" cy="3810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C408741-2EAA-864F-8598-492FFEA83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527300"/>
            <a:ext cx="2324100" cy="9017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B0320705-7972-AF46-86DB-82F5E5B577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" y="4146550"/>
            <a:ext cx="2667000" cy="15494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AA4AFF1-B17E-E842-B8D1-F07DE2F5B9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5200" y="4203700"/>
            <a:ext cx="2857500" cy="143510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A03C4DD5-FC05-B040-AA3D-5740388B21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0070" y="4226838"/>
            <a:ext cx="2705100" cy="13081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AE27AB3D-E1C4-CF4C-BF5C-A23F6F2D5A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3600" y="2334103"/>
            <a:ext cx="2755900" cy="1320800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C3BDEA17-BFDA-154E-80C4-23DED44B7047}"/>
              </a:ext>
            </a:extLst>
          </p:cNvPr>
          <p:cNvSpPr txBox="1"/>
          <p:nvPr/>
        </p:nvSpPr>
        <p:spPr>
          <a:xfrm>
            <a:off x="6464300" y="3429000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432FF"/>
                </a:solidFill>
              </a:rPr>
              <a:t>Call-by-value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40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2055</TotalTime>
  <Words>646</Words>
  <Application>Microsoft Macintosh PowerPoint</Application>
  <PresentationFormat>全屏显示(4:3)</PresentationFormat>
  <Paragraphs>121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Arial</vt:lpstr>
      <vt:lpstr>Symbol</vt:lpstr>
      <vt:lpstr>Tahoma</vt:lpstr>
      <vt:lpstr>Wingdings</vt:lpstr>
      <vt:lpstr>Blends</vt:lpstr>
      <vt:lpstr>Untyped Lambda Calculus</vt:lpstr>
      <vt:lpstr>Diophantine Equation</vt:lpstr>
      <vt:lpstr>Hilbert’s 10th problem</vt:lpstr>
      <vt:lpstr>What are computations?</vt:lpstr>
      <vt:lpstr>Lambda calculus &amp; programming language</vt:lpstr>
      <vt:lpstr>Syntax</vt:lpstr>
      <vt:lpstr>Syntax</vt:lpstr>
      <vt:lpstr>Syntax</vt:lpstr>
      <vt:lpstr>Evaluation</vt:lpstr>
      <vt:lpstr>Substitution</vt:lpstr>
      <vt:lpstr>Evaluation</vt:lpstr>
      <vt:lpstr>Programming in Lambda Calculus</vt:lpstr>
      <vt:lpstr>Multi-arguments</vt:lpstr>
      <vt:lpstr>Boolean</vt:lpstr>
      <vt:lpstr>Pair</vt:lpstr>
      <vt:lpstr>Church numerals</vt:lpstr>
      <vt:lpstr>Church numerals</vt:lpstr>
      <vt:lpstr>Divergence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用户</cp:lastModifiedBy>
  <cp:revision>2141</cp:revision>
  <cp:lastPrinted>1601-01-01T00:00:00Z</cp:lastPrinted>
  <dcterms:created xsi:type="dcterms:W3CDTF">1601-01-01T00:00:00Z</dcterms:created>
  <dcterms:modified xsi:type="dcterms:W3CDTF">2022-03-06T06:48:47Z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