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1"/>
  </p:handoutMasterIdLst>
  <p:sldIdLst>
    <p:sldId id="256" r:id="rId2"/>
    <p:sldId id="327" r:id="rId3"/>
    <p:sldId id="337" r:id="rId4"/>
    <p:sldId id="310" r:id="rId5"/>
    <p:sldId id="306" r:id="rId6"/>
    <p:sldId id="338" r:id="rId7"/>
    <p:sldId id="316" r:id="rId8"/>
    <p:sldId id="339" r:id="rId9"/>
    <p:sldId id="335" r:id="rId10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De</a:t>
            </a:r>
            <a:r>
              <a:rPr lang="zh-CN" altLang="en-US" dirty="0"/>
              <a:t> </a:t>
            </a:r>
            <a:r>
              <a:rPr lang="en-US" altLang="zh-CN" dirty="0"/>
              <a:t>Bruijn</a:t>
            </a:r>
            <a:r>
              <a:rPr lang="zh-CN" altLang="en-US" dirty="0"/>
              <a:t> </a:t>
            </a:r>
            <a:r>
              <a:rPr lang="en-US" altLang="zh-CN" dirty="0"/>
              <a:t>Representation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514600"/>
            <a:ext cx="6172200" cy="1462087"/>
          </a:xfrm>
        </p:spPr>
        <p:txBody>
          <a:bodyPr/>
          <a:lstStyle/>
          <a:p>
            <a:r>
              <a:rPr lang="en-US" altLang="zh-CN" dirty="0"/>
              <a:t>Syntax and induction</a:t>
            </a:r>
          </a:p>
        </p:txBody>
      </p:sp>
    </p:spTree>
    <p:extLst>
      <p:ext uri="{BB962C8B-B14F-4D97-AF65-F5344CB8AC3E}">
        <p14:creationId xmlns:p14="http://schemas.microsoft.com/office/powerpoint/2010/main" val="334369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nameless</a:t>
            </a:r>
            <a:r>
              <a:rPr lang="zh-CN" altLang="en-US" dirty="0"/>
              <a:t> </a:t>
            </a:r>
            <a:r>
              <a:rPr lang="en-US" altLang="zh-CN" dirty="0"/>
              <a:t>representation?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1115455-8E98-ED44-AEBC-CB30F6EF1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828800"/>
            <a:ext cx="7581900" cy="1270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544DD9D-69A2-884C-A392-82CA2115A7A2}"/>
              </a:ext>
            </a:extLst>
          </p:cNvPr>
          <p:cNvSpPr txBox="1"/>
          <p:nvPr/>
        </p:nvSpPr>
        <p:spPr>
          <a:xfrm>
            <a:off x="457200" y="30988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x)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x)[x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55]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(x)[x</a:t>
            </a: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55]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4499591-A605-1A41-9E7F-68A50AC49328}"/>
              </a:ext>
            </a:extLst>
          </p:cNvPr>
          <p:cNvSpPr txBox="1"/>
          <p:nvPr/>
        </p:nvSpPr>
        <p:spPr>
          <a:xfrm>
            <a:off x="457200" y="4800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This</a:t>
            </a:r>
            <a:r>
              <a:rPr kumimoji="1" lang="zh-CN" altLang="en-US" dirty="0"/>
              <a:t> </a:t>
            </a:r>
            <a:r>
              <a:rPr kumimoji="1" lang="en-US" altLang="zh-CN" dirty="0"/>
              <a:t>string-string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equality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comparison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tooooo</a:t>
            </a:r>
            <a:r>
              <a:rPr kumimoji="1" lang="zh-CN" altLang="en-US" dirty="0"/>
              <a:t> </a:t>
            </a:r>
            <a:r>
              <a:rPr kumimoji="1" lang="en-US" altLang="zh-CN" dirty="0"/>
              <a:t>slow!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513464D-0833-D94A-B893-5C7AB21A5FEC}"/>
              </a:ext>
            </a:extLst>
          </p:cNvPr>
          <p:cNvSpPr txBox="1"/>
          <p:nvPr/>
        </p:nvSpPr>
        <p:spPr>
          <a:xfrm>
            <a:off x="4495800" y="3097481"/>
            <a:ext cx="411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idea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inner-most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outer-most:</a:t>
            </a:r>
          </a:p>
          <a:p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)[[]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55]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kumimoji="1" lang="en-US" altLang="zh-CN" sz="2000" b="1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[[]</a:t>
            </a:r>
            <a:r>
              <a:rPr kumimoji="1" lang="en-US" altLang="zh-CN" sz="2000" b="1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zh-CN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55]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baseline="30000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</a:t>
            </a:r>
          </a:p>
        </p:txBody>
      </p:sp>
    </p:spTree>
    <p:extLst>
      <p:ext uri="{BB962C8B-B14F-4D97-AF65-F5344CB8AC3E}">
        <p14:creationId xmlns:p14="http://schemas.microsoft.com/office/powerpoint/2010/main" val="102642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</a:t>
            </a:r>
            <a:r>
              <a:rPr lang="zh-CN" altLang="en-US" dirty="0"/>
              <a:t> </a:t>
            </a:r>
            <a:r>
              <a:rPr lang="en-US" altLang="zh-CN" dirty="0"/>
              <a:t>Bruijn:</a:t>
            </a:r>
            <a:r>
              <a:rPr lang="zh-CN" altLang="en-US" dirty="0"/>
              <a:t> </a:t>
            </a:r>
            <a:r>
              <a:rPr lang="en-US" altLang="zh-CN" dirty="0"/>
              <a:t>Syntax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59B1DF4-7CB9-DD4A-86AB-8DBE496664EE}"/>
              </a:ext>
            </a:extLst>
          </p:cNvPr>
          <p:cNvSpPr txBox="1"/>
          <p:nvPr/>
        </p:nvSpPr>
        <p:spPr>
          <a:xfrm>
            <a:off x="685800" y="22098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kumimoji="1" lang="en-US" altLang="zh-CN" sz="2000" b="1" i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</a:p>
          <a:p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1" lang="en-US" altLang="zh-CN" sz="2000" b="1" i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Abstraction</a:t>
            </a:r>
          </a:p>
          <a:p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1" lang="en-US" altLang="zh-CN" sz="2000" b="1" i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234B1F4-486E-7643-AAAD-FD08F34DB667}"/>
              </a:ext>
            </a:extLst>
          </p:cNvPr>
          <p:cNvSpPr txBox="1"/>
          <p:nvPr/>
        </p:nvSpPr>
        <p:spPr>
          <a:xfrm>
            <a:off x="661792" y="3505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1" lang="en-US" altLang="zh-CN" sz="20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1)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88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9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</a:t>
            </a:r>
            <a:r>
              <a:rPr lang="zh-CN" altLang="en-US" dirty="0"/>
              <a:t> </a:t>
            </a:r>
            <a:r>
              <a:rPr lang="en-US" altLang="zh-CN" dirty="0"/>
              <a:t>variables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kumimoji="1" lang="en-US" altLang="zh-CN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y.z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lvl="1"/>
            <a:r>
              <a:rPr lang="en-US" altLang="zh-CN" dirty="0"/>
              <a:t>z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free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Pretend</a:t>
            </a:r>
            <a:r>
              <a:rPr lang="zh-CN" altLang="en-US" dirty="0"/>
              <a:t> </a:t>
            </a:r>
            <a:r>
              <a:rPr lang="en-US" altLang="zh-CN" dirty="0"/>
              <a:t>there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fake</a:t>
            </a:r>
            <a:r>
              <a:rPr lang="zh-CN" altLang="en-US" dirty="0"/>
              <a:t> </a:t>
            </a:r>
            <a:r>
              <a:rPr lang="en-US" altLang="zh-CN" dirty="0"/>
              <a:t>lambdas</a:t>
            </a:r>
            <a:r>
              <a:rPr lang="zh-CN" altLang="en-US" dirty="0"/>
              <a:t> </a:t>
            </a:r>
            <a:r>
              <a:rPr lang="en-US" altLang="zh-CN" dirty="0"/>
              <a:t>(called</a:t>
            </a:r>
            <a:r>
              <a:rPr lang="zh-CN" altLang="en-US" dirty="0"/>
              <a:t> </a:t>
            </a:r>
            <a:r>
              <a:rPr lang="en-US" altLang="zh-CN" dirty="0"/>
              <a:t>naming</a:t>
            </a:r>
            <a:r>
              <a:rPr lang="zh-CN" altLang="en-US" dirty="0"/>
              <a:t> </a:t>
            </a:r>
            <a:r>
              <a:rPr lang="en-US" altLang="zh-CN" dirty="0"/>
              <a:t>context)</a:t>
            </a:r>
          </a:p>
          <a:p>
            <a:pPr lvl="1"/>
            <a:r>
              <a:rPr kumimoji="1" lang="en-US" altLang="zh-CN" sz="3200" b="1" dirty="0" err="1">
                <a:solidFill>
                  <a:srgbClr val="FF0000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en-US" altLang="zh-CN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1" lang="en-US" altLang="zh-CN" sz="3200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2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kumimoji="1" lang="en-US" altLang="zh-CN" sz="3200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2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y.z</a:t>
            </a:r>
            <a:r>
              <a:rPr kumimoji="1" lang="zh-CN" altLang="en-US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lvl="1"/>
            <a:r>
              <a:rPr kumimoji="1" lang="en-US" altLang="zh-CN" sz="3200" dirty="0">
                <a:solidFill>
                  <a:srgbClr val="FF0000"/>
                </a:solidFill>
                <a:cs typeface="Courier New" panose="02070309020205020404" pitchFamily="49" charset="0"/>
              </a:rPr>
              <a:t>[…,</a:t>
            </a:r>
            <a:r>
              <a:rPr kumimoji="1" lang="zh-CN" altLang="en-US" sz="3200" dirty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kumimoji="1" lang="en-US" altLang="zh-CN" sz="3200" dirty="0">
                <a:solidFill>
                  <a:srgbClr val="FF0000"/>
                </a:solidFill>
                <a:cs typeface="Courier New" panose="02070309020205020404" pitchFamily="49" charset="0"/>
              </a:rPr>
              <a:t>z-&gt;0]</a:t>
            </a:r>
            <a:r>
              <a:rPr kumimoji="1" lang="en-US" altLang="zh-CN" sz="3200" b="1" dirty="0">
                <a:solidFill>
                  <a:srgbClr val="FF0000"/>
                </a:solidFill>
                <a:cs typeface="Courier New" panose="02070309020205020404" pitchFamily="49" charset="0"/>
              </a:rPr>
              <a:t>,</a:t>
            </a:r>
            <a:r>
              <a:rPr kumimoji="1" lang="zh-CN" altLang="en-US" sz="3200" b="1" dirty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kumimoji="1" lang="en-US" altLang="zh-CN" sz="32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1" lang="en-US" altLang="zh-CN" sz="32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.2</a:t>
            </a:r>
            <a:r>
              <a:rPr kumimoji="1" lang="zh-CN" altLang="en-US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zh-CN" altLang="en-US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/>
            <a:endParaRPr lang="en-US" altLang="zh-CN" sz="32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0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3600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x.x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y)[y|-&gt;</a:t>
            </a:r>
            <a:r>
              <a:rPr kumimoji="1" lang="en-US" altLang="zh-CN" sz="3600" b="1" dirty="0" err="1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x.x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z]</a:t>
            </a:r>
          </a:p>
          <a:p>
            <a:pPr marL="0" indent="0">
              <a:buNone/>
            </a:pPr>
            <a:endParaRPr kumimoji="1" lang="en-US" altLang="zh-CN" sz="36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3600" dirty="0">
                <a:solidFill>
                  <a:srgbClr val="FF0000"/>
                </a:solidFill>
                <a:cs typeface="Courier New" panose="02070309020205020404" pitchFamily="49" charset="0"/>
              </a:rPr>
              <a:t>[y-&gt;1,</a:t>
            </a:r>
            <a:r>
              <a:rPr kumimoji="1" lang="zh-CN" altLang="en-US" sz="3600" dirty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kumimoji="1" lang="en-US" altLang="zh-CN" sz="3600" dirty="0">
                <a:solidFill>
                  <a:srgbClr val="FF0000"/>
                </a:solidFill>
                <a:cs typeface="Courier New" panose="02070309020205020404" pitchFamily="49" charset="0"/>
              </a:rPr>
              <a:t>z-&gt;0]</a:t>
            </a:r>
            <a:r>
              <a:rPr kumimoji="1" lang="en-US" altLang="zh-CN" sz="3600" b="1" dirty="0">
                <a:solidFill>
                  <a:srgbClr val="FF0000"/>
                </a:solidFill>
                <a:cs typeface="Courier New" panose="02070309020205020404" pitchFamily="49" charset="0"/>
              </a:rPr>
              <a:t>,</a:t>
            </a:r>
            <a:r>
              <a:rPr kumimoji="1" lang="zh-CN" altLang="en-US" sz="3600" b="1" dirty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36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.0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1)[0|-&gt;</a:t>
            </a:r>
            <a:r>
              <a:rPr kumimoji="1" lang="en-US" altLang="zh-CN" sz="36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.0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2]</a:t>
            </a:r>
          </a:p>
          <a:p>
            <a:pPr marL="0" indent="0">
              <a:buNone/>
            </a:pP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.(0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1)[</a:t>
            </a:r>
            <a:r>
              <a:rPr kumimoji="1" lang="en-US" altLang="zh-CN" sz="3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|-&gt;</a:t>
            </a:r>
            <a:r>
              <a:rPr kumimoji="1" lang="en-US" altLang="zh-CN" sz="36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.0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.0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(1)[</a:t>
            </a:r>
            <a:r>
              <a:rPr kumimoji="1" lang="en-US" altLang="zh-CN" sz="3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|-&gt;</a:t>
            </a:r>
            <a:r>
              <a:rPr kumimoji="1" lang="en-US" altLang="zh-CN" sz="36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.0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36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  </a:t>
            </a:r>
            <a:r>
              <a:rPr kumimoji="1" lang="en-US" altLang="zh-CN" sz="36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.0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3600" b="1" dirty="0">
                <a:solidFill>
                  <a:srgbClr val="0432FF"/>
                </a:solidFill>
                <a:latin typeface="Symbol" pitchFamily="2" charset="2"/>
                <a:cs typeface="Courier New" panose="02070309020205020404" pitchFamily="49" charset="0"/>
              </a:rPr>
              <a:t>l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.0</a:t>
            </a:r>
            <a:r>
              <a:rPr kumimoji="1" lang="zh-CN" altLang="en-US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3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1" lang="en-US" altLang="zh-CN" sz="36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kumimoji="1" lang="en-US" altLang="zh-CN" sz="36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41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846ACB2-CC3B-9E43-BDEF-F0B4D65A1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25700"/>
            <a:ext cx="8150506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7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3851BAA-F768-FA47-8084-7CEB77AE7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79" y="2362200"/>
            <a:ext cx="8979242" cy="65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9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De</a:t>
            </a:r>
            <a:r>
              <a:rPr kumimoji="1" lang="zh-CN" altLang="en-US" dirty="0"/>
              <a:t> </a:t>
            </a:r>
            <a:r>
              <a:rPr kumimoji="1" lang="en-US" altLang="zh-CN" dirty="0"/>
              <a:t>Bruijn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Representation</a:t>
            </a:r>
          </a:p>
          <a:p>
            <a:pPr lvl="1"/>
            <a:r>
              <a:rPr kumimoji="1" lang="en-US" altLang="zh-CN" dirty="0"/>
              <a:t>nameless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lambda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calculus</a:t>
            </a:r>
          </a:p>
          <a:p>
            <a:r>
              <a:rPr kumimoji="1" lang="en-US" altLang="zh-CN" dirty="0"/>
              <a:t>Make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alpha-equivalence</a:t>
            </a:r>
            <a:r>
              <a:rPr kumimoji="1" lang="zh-CN" altLang="en-US" dirty="0"/>
              <a:t> </a:t>
            </a:r>
            <a:r>
              <a:rPr kumimoji="1" lang="en-US" altLang="zh-CN"/>
              <a:t>explicit</a:t>
            </a:r>
            <a:endParaRPr kumimoji="1" lang="en-US" altLang="zh-CN" dirty="0"/>
          </a:p>
          <a:p>
            <a:pPr lvl="1"/>
            <a:endParaRPr kumimoji="1" lang="en-US" altLang="zh-CN" dirty="0"/>
          </a:p>
          <a:p>
            <a:pPr lvl="1"/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0986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1824</TotalTime>
  <Words>285</Words>
  <Application>Microsoft Macintosh PowerPoint</Application>
  <PresentationFormat>全屏显示(4:3)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</vt:lpstr>
      <vt:lpstr>Courier New</vt:lpstr>
      <vt:lpstr>Symbol</vt:lpstr>
      <vt:lpstr>Tahoma</vt:lpstr>
      <vt:lpstr>Wingdings</vt:lpstr>
      <vt:lpstr>Blends</vt:lpstr>
      <vt:lpstr>De Bruijn Representation</vt:lpstr>
      <vt:lpstr>Syntax and induction</vt:lpstr>
      <vt:lpstr>Why nameless representation?</vt:lpstr>
      <vt:lpstr>De Bruijn: Syntax</vt:lpstr>
      <vt:lpstr>Free variables</vt:lpstr>
      <vt:lpstr>Substitution</vt:lpstr>
      <vt:lpstr>Substitution</vt:lpstr>
      <vt:lpstr>Evaluation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2047</cp:revision>
  <cp:lastPrinted>1601-01-01T00:00:00Z</cp:lastPrinted>
  <dcterms:created xsi:type="dcterms:W3CDTF">1601-01-01T00:00:00Z</dcterms:created>
  <dcterms:modified xsi:type="dcterms:W3CDTF">2022-03-06T07:56:41Z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