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handoutMasterIdLst>
    <p:handoutMasterId r:id="rId35"/>
  </p:handoutMasterIdLst>
  <p:sldIdLst>
    <p:sldId id="256" r:id="rId2"/>
    <p:sldId id="358" r:id="rId3"/>
    <p:sldId id="365" r:id="rId4"/>
    <p:sldId id="353" r:id="rId5"/>
    <p:sldId id="349" r:id="rId6"/>
    <p:sldId id="378" r:id="rId7"/>
    <p:sldId id="369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02" r:id="rId32"/>
    <p:sldId id="403" r:id="rId33"/>
    <p:sldId id="372" r:id="rId34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>
      <p:cViewPr varScale="1">
        <p:scale>
          <a:sx n="102" d="100"/>
          <a:sy n="102" d="100"/>
        </p:scale>
        <p:origin x="192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54" y="-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53A3E3E-C903-2343-9461-D17B8D7A7E8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A075025-0D63-E64A-9A81-C2C737BEB44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0B24856D-BF01-F645-A456-EFBA10AF0F2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65AEC21-B882-124D-A8BE-B355C508A89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anose="020B0604020202020204" pitchFamily="34" charset="0"/>
              </a:defRPr>
            </a:lvl1pPr>
          </a:lstStyle>
          <a:p>
            <a:fld id="{0F68B817-E233-424D-BAD2-8A9E5BFA5B5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>
            <a:extLst>
              <a:ext uri="{FF2B5EF4-FFF2-40B4-BE49-F238E27FC236}">
                <a16:creationId xmlns:a16="http://schemas.microsoft.com/office/drawing/2014/main" id="{D7A70B5D-780A-3942-A354-14A0AA03280D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0243" name="Group 3">
              <a:extLst>
                <a:ext uri="{FF2B5EF4-FFF2-40B4-BE49-F238E27FC236}">
                  <a16:creationId xmlns:a16="http://schemas.microsoft.com/office/drawing/2014/main" id="{AE04AC0A-5074-D34B-ABEC-667006D794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0244" name="Rectangle 4">
                <a:extLst>
                  <a:ext uri="{FF2B5EF4-FFF2-40B4-BE49-F238E27FC236}">
                    <a16:creationId xmlns:a16="http://schemas.microsoft.com/office/drawing/2014/main" id="{21AC3179-26FF-B745-8D39-9AFD73AA5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45" name="Rectangle 5">
                <a:extLst>
                  <a:ext uri="{FF2B5EF4-FFF2-40B4-BE49-F238E27FC236}">
                    <a16:creationId xmlns:a16="http://schemas.microsoft.com/office/drawing/2014/main" id="{58E99DBA-A43F-FF40-B0E3-28A727890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246" name="Group 6">
              <a:extLst>
                <a:ext uri="{FF2B5EF4-FFF2-40B4-BE49-F238E27FC236}">
                  <a16:creationId xmlns:a16="http://schemas.microsoft.com/office/drawing/2014/main" id="{CCDE27EE-3393-8346-8BF4-74C4E08B7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247" name="Rectangle 7">
                <a:extLst>
                  <a:ext uri="{FF2B5EF4-FFF2-40B4-BE49-F238E27FC236}">
                    <a16:creationId xmlns:a16="http://schemas.microsoft.com/office/drawing/2014/main" id="{741DB36D-ECCD-1D41-8A90-6CF2598AA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48" name="Rectangle 8">
                <a:extLst>
                  <a:ext uri="{FF2B5EF4-FFF2-40B4-BE49-F238E27FC236}">
                    <a16:creationId xmlns:a16="http://schemas.microsoft.com/office/drawing/2014/main" id="{5061B37C-02D4-AF4C-A0CE-D405B44D1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0249" name="Rectangle 9">
              <a:extLst>
                <a:ext uri="{FF2B5EF4-FFF2-40B4-BE49-F238E27FC236}">
                  <a16:creationId xmlns:a16="http://schemas.microsoft.com/office/drawing/2014/main" id="{1B3DFE3B-5D6D-A44A-B9E3-69259F59C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50" name="Rectangle 10">
              <a:extLst>
                <a:ext uri="{FF2B5EF4-FFF2-40B4-BE49-F238E27FC236}">
                  <a16:creationId xmlns:a16="http://schemas.microsoft.com/office/drawing/2014/main" id="{9CA05350-0FF9-D747-BAAE-BB50FAA3D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51" name="Rectangle 11">
              <a:extLst>
                <a:ext uri="{FF2B5EF4-FFF2-40B4-BE49-F238E27FC236}">
                  <a16:creationId xmlns:a16="http://schemas.microsoft.com/office/drawing/2014/main" id="{B143F3D0-92FF-0043-AC05-9512E042F3F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252" name="Rectangle 12">
            <a:extLst>
              <a:ext uri="{FF2B5EF4-FFF2-40B4-BE49-F238E27FC236}">
                <a16:creationId xmlns:a16="http://schemas.microsoft.com/office/drawing/2014/main" id="{5DDE1152-56F0-8F4C-A54D-AE9681C2CD3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10253" name="Rectangle 13">
            <a:extLst>
              <a:ext uri="{FF2B5EF4-FFF2-40B4-BE49-F238E27FC236}">
                <a16:creationId xmlns:a16="http://schemas.microsoft.com/office/drawing/2014/main" id="{077846F5-0355-604E-BF2D-53D9338AB5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10254" name="Rectangle 14">
            <a:extLst>
              <a:ext uri="{FF2B5EF4-FFF2-40B4-BE49-F238E27FC236}">
                <a16:creationId xmlns:a16="http://schemas.microsoft.com/office/drawing/2014/main" id="{3D949DCF-BEB4-AA44-933E-4FB988602C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0255" name="Rectangle 15">
            <a:extLst>
              <a:ext uri="{FF2B5EF4-FFF2-40B4-BE49-F238E27FC236}">
                <a16:creationId xmlns:a16="http://schemas.microsoft.com/office/drawing/2014/main" id="{148357A1-77F5-7845-8A16-F1F359F61F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0256" name="Rectangle 16">
            <a:extLst>
              <a:ext uri="{FF2B5EF4-FFF2-40B4-BE49-F238E27FC236}">
                <a16:creationId xmlns:a16="http://schemas.microsoft.com/office/drawing/2014/main" id="{7FC1685A-667E-6349-8E15-B4AFF57A81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D05AF8F-CC8B-CE4D-8E4E-0946430EB77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2D8FD-2E35-8C45-8FAE-9D56B583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C577BE3-983C-C14C-B5B5-D18FB718B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B1B293-A32D-C642-B1AE-AA53A3928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A65018-A984-E946-ADE8-67AFBC79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A81C39-165E-5348-8B50-00915A14A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7B04E-1747-6E4A-9BF6-94029E512EF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191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892CDD7-CC2C-9744-A5EE-B3543CB520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FD4D69-F43C-A441-B3CE-BBF93A83F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E04BCC-6041-0141-9018-3057D8BE4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AA3F46-7ADF-A445-97A0-EA3267C42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9626F4-A82C-4A47-BD26-13483CE1D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A6308-3F37-DE4F-ACEB-C2CFB64370F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684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52B7C8-BBF8-F242-9071-54EFF1DA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B226BC-4235-504C-B04E-EB632D9A2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AB89B6-1309-DA45-A8B1-15977E30D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F0CB5B-ED1B-FF4A-9559-8E0BEFD7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8B81DB-A4DC-974E-928F-14673796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540E9-F464-B742-865C-DD7702B9F3C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159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AF8CC2-D402-1B45-A2AB-E88EEF11B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83A153-D86D-624E-B3AA-1E074BA0F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5C5AD2-3D50-CB48-B76F-AE872390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21331C-BB0B-F946-9654-07363E804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5BEDF7-C82E-E346-9057-B4972ADA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E9F18-42C2-EB42-B7EE-309F088CD39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057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B0E62D-E804-AE45-B733-B7DBB3BD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A7F36D-ED5D-2841-AE41-355861E52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723D1C8-D01D-1C42-8834-4D3407EE3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A35BE8-5D1C-4E45-AB28-761A39DB5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EE7540-65E8-7F4C-8631-ABC6ED4B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607BFA-02B1-A54C-B28E-0082865A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B74E7-ACA5-654A-9ECF-C52E8998D7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253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B1D599-1B8C-3F4F-98E5-681C1BC6A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1A4448-905E-FE42-80F8-32F61296B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FF1AE3F-7EF1-BB46-B31B-1EABA9AC5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BAA89E-E853-8E4E-A44E-A1C8BF3EA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1898FA-7F0A-854F-B853-23F6604BF4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E36E9D0-F9FF-AB4F-B14A-E6FE62948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6429CEF-F84E-424C-80C2-DA56A6E3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D71C219-C091-DA44-9BF3-93603303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84CD3-FD1F-084D-A180-5EC116F0F37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742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97E0EC-E941-F945-9593-967549D6F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F7AAF1F-F224-BF46-9DEE-58E9218BE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AACB6C-941A-2D40-B060-E69B2E5F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3843BE-6D5E-E647-8097-6652B7FB5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A1442-71AA-764F-B8C4-0319898C734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239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7885FCA-B84B-0E46-A161-8D847820F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03D4AF-D447-6A4E-A281-A5B3B2D6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6B650-564B-4149-A48E-4D797D26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C2CF8-264E-C64D-85CB-0AAFA0C6A09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434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76F4AF-D209-2540-AD79-815CE6E5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116F02-B30C-7C42-B97C-FE62D8CEF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17D51D3-32A7-6249-8F5F-923FE6D9D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574FF6C-08F2-9342-906E-71B3AD86A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1C97FC-4AF8-DA4C-88A6-204C70D3F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52109-10B2-314F-A0A5-DCD1E352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43EC1-E0FF-124D-8FBE-BA113ADBFDD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138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17619-1248-1241-813F-DF58E766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66F2E0-A193-EE4E-B5B1-8E9D1B4F1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25CAE9-B1EB-AC4F-AA70-8117B244D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80E8E1-1380-E946-820D-CAA7AC72D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6864C6-C42F-574D-B738-F4FE9B9F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230050-AB78-A446-825B-691D771D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968C4-449C-B342-92B9-D6688E0FA9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732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3FE088A-9B35-E94E-9004-A497788DD95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zh-CN" altLang="zh-CN" sz="240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19A9EF7-5D8E-1940-82E4-0AF32DF7176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zh-CN" altLang="zh-CN" sz="2400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265435FC-D425-924D-AAEC-0C59893CA93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zh-CN" altLang="zh-CN" sz="2400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E3ECA28D-21DA-4147-8CAD-2B99FA074A0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zh-CN" altLang="zh-CN" sz="2400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228BCA76-CBD4-5C4C-918B-E69732DE704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zh-CN" altLang="zh-CN" sz="2400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6896F0AD-C6B4-0C4B-B706-90448343D1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zh-CN" altLang="zh-CN" sz="2400"/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BFA94453-B156-C34A-A7D8-7A8FA96C4C4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zh-CN" altLang="zh-CN" sz="2400"/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1A890F74-5B87-D243-8A40-CFD0C683F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854E1838-A9C3-7E40-AC2B-35CA6013A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C21097CC-0036-B042-A363-F39FB75C85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8EB7EA01-3009-A048-AAFB-55FF753DDA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9C8B4E4F-22EC-854D-B584-5277BA0BBD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F8D3C3-71BC-3E40-8C75-F9FC782F4C8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509E4D0-42AE-E245-AFBB-4F660EE6EA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Simply Extensions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BBEE831-F42A-B041-9434-84E906EAD7A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7772400" cy="1752600"/>
          </a:xfrm>
        </p:spPr>
        <p:txBody>
          <a:bodyPr/>
          <a:lstStyle/>
          <a:p>
            <a:r>
              <a:rPr lang="en-US" altLang="zh-CN" sz="3600" dirty="0"/>
              <a:t>Principle</a:t>
            </a:r>
            <a:r>
              <a:rPr lang="zh-CN" altLang="en-US" sz="3600" dirty="0"/>
              <a:t> </a:t>
            </a:r>
            <a:r>
              <a:rPr lang="en-US" altLang="zh-CN" sz="3600" dirty="0"/>
              <a:t>of</a:t>
            </a:r>
            <a:r>
              <a:rPr lang="zh-CN" altLang="en-US" sz="3600" dirty="0"/>
              <a:t> </a:t>
            </a:r>
            <a:r>
              <a:rPr lang="en-US" altLang="zh-CN" sz="3600" dirty="0"/>
              <a:t>Programming</a:t>
            </a:r>
            <a:r>
              <a:rPr lang="zh-CN" altLang="en-US" sz="3600" dirty="0"/>
              <a:t> </a:t>
            </a:r>
            <a:r>
              <a:rPr lang="en-US" altLang="zh-CN" sz="3600" dirty="0"/>
              <a:t>Languages</a:t>
            </a:r>
          </a:p>
          <a:p>
            <a:r>
              <a:rPr lang="en-US" altLang="zh-CN" sz="2800" dirty="0" err="1"/>
              <a:t>Baojian</a:t>
            </a:r>
            <a:r>
              <a:rPr lang="en-US" altLang="zh-CN" sz="2800" dirty="0"/>
              <a:t> Hua</a:t>
            </a:r>
          </a:p>
          <a:p>
            <a:r>
              <a:rPr lang="en-US" altLang="zh-CN" sz="2400" dirty="0" err="1"/>
              <a:t>bjhua@ustc.edu.cn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D05ADA-3431-0E4F-9FCD-DCC14AF7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Sequencing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005774-D501-194D-862D-7AF235931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406650"/>
            <a:ext cx="74295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72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D05ADA-3431-0E4F-9FCD-DCC14AF7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Wildcard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DBD2E70-F3D6-AE4B-B221-2EF1377DD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75" y="2057400"/>
            <a:ext cx="8741819" cy="35814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5F45D89-BB5E-FA4F-9674-EE5739F47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683" y="5660721"/>
            <a:ext cx="2768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04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D05ADA-3431-0E4F-9FCD-DCC14AF7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2514600"/>
            <a:ext cx="4419600" cy="1462087"/>
          </a:xfrm>
        </p:spPr>
        <p:txBody>
          <a:bodyPr/>
          <a:lstStyle/>
          <a:p>
            <a:r>
              <a:rPr lang="en-US" altLang="zh-CN" dirty="0"/>
              <a:t>Ascription</a:t>
            </a:r>
          </a:p>
        </p:txBody>
      </p:sp>
    </p:spTree>
    <p:extLst>
      <p:ext uri="{BB962C8B-B14F-4D97-AF65-F5344CB8AC3E}">
        <p14:creationId xmlns:p14="http://schemas.microsoft.com/office/powerpoint/2010/main" val="895963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D05ADA-3431-0E4F-9FCD-DCC14AF7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Ascription</a:t>
            </a: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7A158C-B993-0E4A-8E8D-BF35C8104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39" y="2286000"/>
            <a:ext cx="841972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5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D05ADA-3431-0E4F-9FCD-DCC14AF7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2514600"/>
            <a:ext cx="4419600" cy="1462087"/>
          </a:xfrm>
        </p:spPr>
        <p:txBody>
          <a:bodyPr/>
          <a:lstStyle/>
          <a:p>
            <a:r>
              <a:rPr lang="en-US" altLang="zh-CN" dirty="0"/>
              <a:t>Let</a:t>
            </a:r>
            <a:r>
              <a:rPr lang="zh-CN" altLang="en-US" dirty="0"/>
              <a:t> </a:t>
            </a:r>
            <a:r>
              <a:rPr lang="en-US" altLang="zh-CN" dirty="0"/>
              <a:t>Binding</a:t>
            </a:r>
          </a:p>
        </p:txBody>
      </p:sp>
    </p:spTree>
    <p:extLst>
      <p:ext uri="{BB962C8B-B14F-4D97-AF65-F5344CB8AC3E}">
        <p14:creationId xmlns:p14="http://schemas.microsoft.com/office/powerpoint/2010/main" val="1766664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D05ADA-3431-0E4F-9FCD-DCC14AF7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Let</a:t>
            </a:r>
            <a:r>
              <a:rPr kumimoji="1" lang="zh-CN" altLang="en-US" dirty="0"/>
              <a:t> </a:t>
            </a:r>
            <a:r>
              <a:rPr kumimoji="1" lang="en-US" altLang="zh-CN" dirty="0"/>
              <a:t>Binding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63A5C8B-A6AD-D94A-A0D6-F794E18AB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8335"/>
            <a:ext cx="9144000" cy="310133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67C31AB-9957-E54D-AAB9-D44FE4797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5410200"/>
            <a:ext cx="37338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17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D05ADA-3431-0E4F-9FCD-DCC14AF7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2514600"/>
            <a:ext cx="4419600" cy="1462087"/>
          </a:xfrm>
        </p:spPr>
        <p:txBody>
          <a:bodyPr/>
          <a:lstStyle/>
          <a:p>
            <a:r>
              <a:rPr lang="en-US" altLang="zh-CN" dirty="0"/>
              <a:t>Pair</a:t>
            </a:r>
          </a:p>
        </p:txBody>
      </p:sp>
    </p:spTree>
    <p:extLst>
      <p:ext uri="{BB962C8B-B14F-4D97-AF65-F5344CB8AC3E}">
        <p14:creationId xmlns:p14="http://schemas.microsoft.com/office/powerpoint/2010/main" val="3635993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D05ADA-3431-0E4F-9FCD-DCC14AF7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Pair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E0C6D76-730A-2947-BA7A-C7603FC0E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222" y="1676400"/>
            <a:ext cx="7424468" cy="499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25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B3AD-CBA6-A344-BBC1-0907D04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Examples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0B1B73C-493E-CE4A-8122-3C148FFA5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05000"/>
            <a:ext cx="5194300" cy="12573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A1BA371-9D24-3E4E-9FDA-B937D5421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714" y="3810000"/>
            <a:ext cx="4610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9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D05ADA-3431-0E4F-9FCD-DCC14AF7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Tuple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1A65C26-2622-3E48-A7EE-4EC562A75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12" y="1828800"/>
            <a:ext cx="8312063" cy="445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7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B3AD-CBA6-A344-BBC1-0907D04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Recap: Lambda calculus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4F7066-BE39-2A46-B1AE-E33B5DD6A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2209800"/>
            <a:ext cx="75819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67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D05ADA-3431-0E4F-9FCD-DCC14AF7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Records</a:t>
            </a: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158DAA5-D1AA-8747-8EA7-318E96F4C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16" y="1828800"/>
            <a:ext cx="8656529" cy="460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5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D05ADA-3431-0E4F-9FCD-DCC14AF7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2514600"/>
            <a:ext cx="4419600" cy="1462087"/>
          </a:xfrm>
        </p:spPr>
        <p:txBody>
          <a:bodyPr/>
          <a:lstStyle/>
          <a:p>
            <a:r>
              <a:rPr lang="en-US" altLang="zh-CN" dirty="0"/>
              <a:t>Sum</a:t>
            </a:r>
          </a:p>
        </p:txBody>
      </p:sp>
    </p:spTree>
    <p:extLst>
      <p:ext uri="{BB962C8B-B14F-4D97-AF65-F5344CB8AC3E}">
        <p14:creationId xmlns:p14="http://schemas.microsoft.com/office/powerpoint/2010/main" val="2235620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D05ADA-3431-0E4F-9FCD-DCC14AF7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</a:t>
            </a:r>
            <a:br>
              <a:rPr kumimoji="1" lang="en-US" altLang="zh-CN" dirty="0"/>
            </a:b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4FE9120-FE00-3341-9E11-C5BFA6083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295" y="1005072"/>
            <a:ext cx="7594321" cy="56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20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B3AD-CBA6-A344-BBC1-0907D04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Examples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AFA320C-C484-8F47-96C5-3466F5437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4665206"/>
            <a:ext cx="2819400" cy="1092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475DA07-1345-AF4F-BE90-846D80C7F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3542278"/>
            <a:ext cx="5537200" cy="762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49EA748-4930-3E46-8147-1BB79A65D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377" y="2766556"/>
            <a:ext cx="3797300" cy="5207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58E86CB-D24C-A044-8A22-193A97E30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924050"/>
            <a:ext cx="5321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88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D05ADA-3431-0E4F-9FCD-DCC14AF7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Variant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48275DC-DE6F-144E-8C9F-D446D386E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05000"/>
            <a:ext cx="8310177" cy="469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12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D05ADA-3431-0E4F-9FCD-DCC14AF7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Options</a:t>
            </a: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4C53C6-4FC1-304D-9837-638875E84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219" y="5721850"/>
            <a:ext cx="2946400" cy="9017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FBD8E3B-CC78-F140-93A0-642B7CD11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3796408"/>
            <a:ext cx="5321300" cy="16891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908E612-20D9-524E-B974-4614EB3D7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978671"/>
            <a:ext cx="5575300" cy="8001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CEAFBF9-D694-5A4E-8729-7284917CB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2541934"/>
            <a:ext cx="2870200" cy="4191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1FA172E-C5A3-6A49-B152-EFC8E5D1A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2025217"/>
            <a:ext cx="4038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48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D05ADA-3431-0E4F-9FCD-DCC14AF7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Enumeration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192D5DD-BC4E-A846-984D-16C381CA6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425" y="3733800"/>
            <a:ext cx="6134100" cy="15621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A9CDA2C-4A41-5D42-B195-B4319E5B7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125" y="2307869"/>
            <a:ext cx="58547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39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D05ADA-3431-0E4F-9FCD-DCC14AF7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Single-Field</a:t>
            </a:r>
            <a:r>
              <a:rPr kumimoji="1" lang="zh-CN" altLang="en-US" dirty="0"/>
              <a:t> </a:t>
            </a:r>
            <a:r>
              <a:rPr kumimoji="1" lang="en-US" altLang="zh-CN" dirty="0"/>
              <a:t>Variants</a:t>
            </a: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4F3C701-194F-594A-B6C6-55FD11972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218" y="2847236"/>
            <a:ext cx="5918200" cy="15494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94E9EE5-97FD-7F44-87BA-233CA64F8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905000"/>
            <a:ext cx="3657600" cy="7366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75B9D56-534F-6240-AB6A-295A4A6C8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350" y="4602272"/>
            <a:ext cx="61087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8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D05ADA-3431-0E4F-9FCD-DCC14AF7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Variants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Datatype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8B69577-F830-FB4C-A9F8-3E68A4639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2200275"/>
            <a:ext cx="2425700" cy="11176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210349B-C6B6-654C-934F-ABAFBB0D35D6}"/>
              </a:ext>
            </a:extLst>
          </p:cNvPr>
          <p:cNvSpPr txBox="1"/>
          <p:nvPr/>
        </p:nvSpPr>
        <p:spPr>
          <a:xfrm>
            <a:off x="533400" y="375920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differences:</a:t>
            </a:r>
          </a:p>
          <a:p>
            <a:pPr marL="342900" indent="-342900">
              <a:buAutoNum type="arabicPeriod"/>
            </a:pPr>
            <a:r>
              <a:rPr kumimoji="1" lang="en-US" altLang="zh-CN" dirty="0"/>
              <a:t>datatypes</a:t>
            </a:r>
            <a:r>
              <a:rPr kumimoji="1" lang="zh-CN" altLang="en-US" dirty="0"/>
              <a:t> </a:t>
            </a:r>
            <a:r>
              <a:rPr kumimoji="1" lang="en-US" altLang="zh-CN" dirty="0"/>
              <a:t>don’t</a:t>
            </a:r>
            <a:r>
              <a:rPr kumimoji="1" lang="zh-CN" altLang="en-US" dirty="0"/>
              <a:t> </a:t>
            </a:r>
            <a:r>
              <a:rPr kumimoji="1" lang="en-US" altLang="zh-CN" dirty="0"/>
              <a:t>need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explicit</a:t>
            </a:r>
            <a:r>
              <a:rPr kumimoji="1" lang="zh-CN" altLang="en-US" dirty="0"/>
              <a:t> </a:t>
            </a:r>
            <a:r>
              <a:rPr kumimoji="1" lang="en-US" altLang="zh-CN" dirty="0"/>
              <a:t>type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annotations;</a:t>
            </a:r>
          </a:p>
          <a:p>
            <a:pPr marL="342900" indent="-342900">
              <a:buAutoNum type="arabicPeriod"/>
            </a:pPr>
            <a:r>
              <a:rPr kumimoji="1" lang="en-US" altLang="zh-CN" dirty="0"/>
              <a:t>datatypes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recursive;</a:t>
            </a:r>
          </a:p>
          <a:p>
            <a:pPr marL="342900" indent="-342900">
              <a:buAutoNum type="arabicPeriod"/>
            </a:pPr>
            <a:r>
              <a:rPr kumimoji="1" lang="en-US" altLang="zh-CN" dirty="0"/>
              <a:t>datatypes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polymorphic.</a:t>
            </a:r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666D79A-28B1-1F4F-8883-2AF9CE715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089150"/>
            <a:ext cx="5410200" cy="20256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94B8CA-887A-744B-A1FE-7CC94B05C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461001"/>
            <a:ext cx="4127500" cy="7366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449208-37A4-BC49-B2A2-967378A8B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5461001"/>
            <a:ext cx="4127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89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D05ADA-3431-0E4F-9FCD-DCC14AF7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2514600"/>
            <a:ext cx="4419600" cy="1462087"/>
          </a:xfrm>
        </p:spPr>
        <p:txBody>
          <a:bodyPr/>
          <a:lstStyle/>
          <a:p>
            <a:r>
              <a:rPr lang="en-US" altLang="zh-CN" dirty="0"/>
              <a:t>General</a:t>
            </a:r>
            <a:br>
              <a:rPr lang="en-US" altLang="zh-CN" dirty="0"/>
            </a:br>
            <a:r>
              <a:rPr lang="en-US" altLang="zh-CN" dirty="0"/>
              <a:t>Recursion</a:t>
            </a:r>
          </a:p>
        </p:txBody>
      </p:sp>
    </p:spTree>
    <p:extLst>
      <p:ext uri="{BB962C8B-B14F-4D97-AF65-F5344CB8AC3E}">
        <p14:creationId xmlns:p14="http://schemas.microsoft.com/office/powerpoint/2010/main" val="215622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B3AD-CBA6-A344-BBC1-0907D04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Extensions?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430582-3BAE-5047-80CD-27EF0AEB5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Good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theoretic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study</a:t>
            </a:r>
          </a:p>
          <a:p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bad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realistic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programming</a:t>
            </a:r>
          </a:p>
          <a:p>
            <a:pPr lvl="1"/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need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extend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basic</a:t>
            </a:r>
            <a:r>
              <a:rPr kumimoji="1" lang="zh-CN" altLang="en-US" dirty="0"/>
              <a:t> </a:t>
            </a:r>
            <a:r>
              <a:rPr kumimoji="1" lang="en-US" altLang="zh-CN" dirty="0"/>
              <a:t>structures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derived</a:t>
            </a:r>
            <a:r>
              <a:rPr kumimoji="1" lang="zh-CN" altLang="en-US" dirty="0">
                <a:solidFill>
                  <a:srgbClr val="0432FF"/>
                </a:solidFill>
              </a:rPr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forms</a:t>
            </a:r>
          </a:p>
          <a:p>
            <a:pPr lvl="1"/>
            <a:r>
              <a:rPr kumimoji="1" lang="en-US" altLang="zh-CN" dirty="0"/>
              <a:t>often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called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syntax</a:t>
            </a:r>
            <a:r>
              <a:rPr kumimoji="1" lang="zh-CN" altLang="en-US" dirty="0">
                <a:solidFill>
                  <a:srgbClr val="0432FF"/>
                </a:solidFill>
              </a:rPr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sugar</a:t>
            </a:r>
          </a:p>
        </p:txBody>
      </p:sp>
    </p:spTree>
    <p:extLst>
      <p:ext uri="{BB962C8B-B14F-4D97-AF65-F5344CB8AC3E}">
        <p14:creationId xmlns:p14="http://schemas.microsoft.com/office/powerpoint/2010/main" val="3924618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D05ADA-3431-0E4F-9FCD-DCC14AF7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General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Recursion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22A38DF-75B3-A141-BFF4-6A2885EA8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8" y="2133600"/>
            <a:ext cx="9144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09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D05ADA-3431-0E4F-9FCD-DCC14AF7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2514600"/>
            <a:ext cx="4419600" cy="1462087"/>
          </a:xfrm>
        </p:spPr>
        <p:txBody>
          <a:bodyPr/>
          <a:lstStyle/>
          <a:p>
            <a:r>
              <a:rPr lang="en-US" altLang="zh-CN" dirty="0"/>
              <a:t>List</a:t>
            </a:r>
          </a:p>
        </p:txBody>
      </p:sp>
    </p:spTree>
    <p:extLst>
      <p:ext uri="{BB962C8B-B14F-4D97-AF65-F5344CB8AC3E}">
        <p14:creationId xmlns:p14="http://schemas.microsoft.com/office/powerpoint/2010/main" val="1244034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D05ADA-3431-0E4F-9FCD-DCC14AF7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93037" cy="1462087"/>
          </a:xfrm>
        </p:spPr>
        <p:txBody>
          <a:bodyPr/>
          <a:lstStyle/>
          <a:p>
            <a:r>
              <a:rPr kumimoji="1" lang="en-US" altLang="zh-CN" dirty="0"/>
              <a:t>List</a:t>
            </a:r>
            <a:br>
              <a:rPr kumimoji="1" lang="en-US" altLang="zh-CN" dirty="0"/>
            </a:b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FACA804-950B-D044-BF13-5F139B223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0800"/>
            <a:ext cx="73279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96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A7BC32-210A-B647-A3FC-FBFCA80FC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A1BAFE-BD59-DA43-AA9F-E62E3841C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Simple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extensions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lambda</a:t>
            </a:r>
          </a:p>
          <a:p>
            <a:pPr lvl="1"/>
            <a:r>
              <a:rPr kumimoji="1" lang="en-US" altLang="zh-CN" dirty="0"/>
              <a:t>syntax</a:t>
            </a:r>
            <a:r>
              <a:rPr kumimoji="1" lang="zh-CN" altLang="en-US" dirty="0"/>
              <a:t> </a:t>
            </a:r>
            <a:r>
              <a:rPr kumimoji="1" lang="en-US" altLang="zh-CN" dirty="0"/>
              <a:t>sugars</a:t>
            </a:r>
          </a:p>
          <a:p>
            <a:r>
              <a:rPr kumimoji="1" lang="en-US" altLang="zh-CN" dirty="0"/>
              <a:t>Forms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language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common</a:t>
            </a:r>
            <a:r>
              <a:rPr kumimoji="1" lang="zh-CN" altLang="en-US" dirty="0"/>
              <a:t> </a:t>
            </a:r>
            <a:r>
              <a:rPr kumimoji="1" lang="en-US" altLang="zh-CN" dirty="0"/>
              <a:t>languages</a:t>
            </a:r>
            <a:r>
              <a:rPr kumimoji="1" lang="zh-CN" altLang="en-US" dirty="0"/>
              <a:t> </a:t>
            </a:r>
            <a:r>
              <a:rPr kumimoji="1" lang="en-US" altLang="zh-CN" dirty="0"/>
              <a:t>such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OCaml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without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modules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(to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discussed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later)</a:t>
            </a:r>
          </a:p>
          <a:p>
            <a:pPr lvl="1"/>
            <a:endParaRPr kumimoji="1" lang="zh-CN" alt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8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D05ADA-3431-0E4F-9FCD-DCC14AF7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2514600"/>
            <a:ext cx="4419600" cy="1462087"/>
          </a:xfrm>
        </p:spPr>
        <p:txBody>
          <a:bodyPr/>
          <a:lstStyle/>
          <a:p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Types</a:t>
            </a:r>
          </a:p>
        </p:txBody>
      </p:sp>
    </p:spTree>
    <p:extLst>
      <p:ext uri="{BB962C8B-B14F-4D97-AF65-F5344CB8AC3E}">
        <p14:creationId xmlns:p14="http://schemas.microsoft.com/office/powerpoint/2010/main" val="162967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D05ADA-3431-0E4F-9FCD-DCC14AF7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Base</a:t>
            </a:r>
            <a:r>
              <a:rPr kumimoji="1" lang="zh-CN" altLang="en-US" dirty="0"/>
              <a:t> </a:t>
            </a:r>
            <a:r>
              <a:rPr kumimoji="1" lang="en-US" altLang="zh-CN" dirty="0"/>
              <a:t>Types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05E94F-37DB-1F4B-97E1-CB8F37D67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200400"/>
            <a:ext cx="5029200" cy="2286000"/>
          </a:xfrm>
          <a:prstGeom prst="rect">
            <a:avLst/>
          </a:prstGeom>
        </p:spPr>
      </p:pic>
      <p:sp>
        <p:nvSpPr>
          <p:cNvPr id="9" name="内容占位符 2">
            <a:extLst>
              <a:ext uri="{FF2B5EF4-FFF2-40B4-BE49-F238E27FC236}">
                <a16:creationId xmlns:a16="http://schemas.microsoft.com/office/drawing/2014/main" id="{CE3F5499-BBB3-4641-A12C-2B9459174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1716087"/>
          </a:xfrm>
        </p:spPr>
        <p:txBody>
          <a:bodyPr/>
          <a:lstStyle/>
          <a:p>
            <a:r>
              <a:rPr kumimoji="1" lang="en-US" altLang="zh-CN" dirty="0"/>
              <a:t>Uninterpreted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abstract</a:t>
            </a:r>
            <a:r>
              <a:rPr kumimoji="1" lang="zh-CN" altLang="en-US" dirty="0"/>
              <a:t> </a:t>
            </a:r>
            <a:r>
              <a:rPr kumimoji="1" lang="en-US" altLang="zh-CN" dirty="0"/>
              <a:t>types:</a:t>
            </a:r>
          </a:p>
          <a:p>
            <a:endParaRPr kumimoji="1" lang="en-US" altLang="zh-CN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7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4B3AD-CBA6-A344-BBC1-0907D04A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Types</a:t>
            </a:r>
            <a:endParaRPr kumimoji="1"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49D6FB8A-4635-6B46-BA14-EEC1B94E8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r>
              <a:rPr kumimoji="1" lang="en-US" altLang="zh-CN" dirty="0"/>
              <a:t>Examples: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1A52526-6140-B84F-A219-A46B21F84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819400"/>
            <a:ext cx="2171700" cy="7239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1F059B4-CF44-2D4C-B02B-9D6FD962D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420" y="3884613"/>
            <a:ext cx="2362200" cy="9652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3207E32-466C-C044-8C04-F5CB93D2A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5156289"/>
            <a:ext cx="30353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8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D05ADA-3431-0E4F-9FCD-DCC14AF7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2514600"/>
            <a:ext cx="4419600" cy="1462087"/>
          </a:xfrm>
        </p:spPr>
        <p:txBody>
          <a:bodyPr/>
          <a:lstStyle/>
          <a:p>
            <a:r>
              <a:rPr lang="en-US" altLang="zh-CN" dirty="0"/>
              <a:t>Unit</a:t>
            </a:r>
            <a:r>
              <a:rPr lang="zh-CN" altLang="en-US" dirty="0"/>
              <a:t> </a:t>
            </a:r>
            <a:r>
              <a:rPr lang="en-US" altLang="zh-CN" dirty="0"/>
              <a:t>type</a:t>
            </a:r>
          </a:p>
        </p:txBody>
      </p:sp>
    </p:spTree>
    <p:extLst>
      <p:ext uri="{BB962C8B-B14F-4D97-AF65-F5344CB8AC3E}">
        <p14:creationId xmlns:p14="http://schemas.microsoft.com/office/powerpoint/2010/main" val="4209143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D05ADA-3431-0E4F-9FCD-DCC14AF7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Unit</a:t>
            </a:r>
            <a:r>
              <a:rPr kumimoji="1" lang="zh-CN" altLang="en-US" dirty="0"/>
              <a:t> </a:t>
            </a:r>
            <a:r>
              <a:rPr kumimoji="1" lang="en-US" altLang="zh-CN" dirty="0"/>
              <a:t>Types</a:t>
            </a:r>
            <a:endParaRPr lang="en-US" altLang="zh-CN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CE3F5499-BBB3-4641-A12C-2B9459174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1716087"/>
          </a:xfrm>
        </p:spPr>
        <p:txBody>
          <a:bodyPr/>
          <a:lstStyle/>
          <a:p>
            <a:r>
              <a:rPr kumimoji="1" lang="en-US" altLang="zh-CN" dirty="0"/>
              <a:t>Stands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empty</a:t>
            </a:r>
            <a:r>
              <a:rPr kumimoji="1" lang="zh-CN" altLang="en-US" dirty="0"/>
              <a:t> </a:t>
            </a:r>
            <a:r>
              <a:rPr kumimoji="1" lang="en-US" altLang="zh-CN" dirty="0"/>
              <a:t>values:</a:t>
            </a:r>
          </a:p>
          <a:p>
            <a:endParaRPr kumimoji="1" lang="en-US" altLang="zh-CN" dirty="0">
              <a:solidFill>
                <a:srgbClr val="0432FF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01BD660-B85F-8547-ACEA-5F9CC47B2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81" y="2514600"/>
            <a:ext cx="874181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8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3D05ADA-3431-0E4F-9FCD-DCC14AF7A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2514600"/>
            <a:ext cx="4419600" cy="1462087"/>
          </a:xfrm>
        </p:spPr>
        <p:txBody>
          <a:bodyPr/>
          <a:lstStyle/>
          <a:p>
            <a:r>
              <a:rPr lang="en-US" altLang="zh-CN" dirty="0"/>
              <a:t>Sequencing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br>
              <a:rPr lang="en-US" altLang="zh-CN" dirty="0"/>
            </a:br>
            <a:r>
              <a:rPr lang="en-US" altLang="zh-CN" dirty="0"/>
              <a:t>Wildcard</a:t>
            </a:r>
          </a:p>
        </p:txBody>
      </p:sp>
    </p:spTree>
    <p:extLst>
      <p:ext uri="{BB962C8B-B14F-4D97-AF65-F5344CB8AC3E}">
        <p14:creationId xmlns:p14="http://schemas.microsoft.com/office/powerpoint/2010/main" val="300540797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2875</TotalTime>
  <Words>146</Words>
  <Application>Microsoft Macintosh PowerPoint</Application>
  <PresentationFormat>全屏显示(4:3)</PresentationFormat>
  <Paragraphs>51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7" baseType="lpstr">
      <vt:lpstr>Arial</vt:lpstr>
      <vt:lpstr>Tahoma</vt:lpstr>
      <vt:lpstr>Wingdings</vt:lpstr>
      <vt:lpstr>Blends</vt:lpstr>
      <vt:lpstr>Simply Extensions</vt:lpstr>
      <vt:lpstr>Recap: Lambda calculus</vt:lpstr>
      <vt:lpstr>Extensions?</vt:lpstr>
      <vt:lpstr>Base Types</vt:lpstr>
      <vt:lpstr>Base Types</vt:lpstr>
      <vt:lpstr>Base Types</vt:lpstr>
      <vt:lpstr>Unit type</vt:lpstr>
      <vt:lpstr>Unit Types</vt:lpstr>
      <vt:lpstr>Sequencing &amp; Wildcard</vt:lpstr>
      <vt:lpstr>Sequencing</vt:lpstr>
      <vt:lpstr>Wildcard</vt:lpstr>
      <vt:lpstr>Ascription</vt:lpstr>
      <vt:lpstr>Ascription</vt:lpstr>
      <vt:lpstr>Let Binding</vt:lpstr>
      <vt:lpstr>Let Binding</vt:lpstr>
      <vt:lpstr>Pair</vt:lpstr>
      <vt:lpstr>Pair</vt:lpstr>
      <vt:lpstr>Examples</vt:lpstr>
      <vt:lpstr>Tuple</vt:lpstr>
      <vt:lpstr>Records</vt:lpstr>
      <vt:lpstr>Sum</vt:lpstr>
      <vt:lpstr>Sum </vt:lpstr>
      <vt:lpstr>Examples</vt:lpstr>
      <vt:lpstr>Variant</vt:lpstr>
      <vt:lpstr>Options</vt:lpstr>
      <vt:lpstr>Enumeration</vt:lpstr>
      <vt:lpstr>Single-Field Variants</vt:lpstr>
      <vt:lpstr>Variants and Datatype</vt:lpstr>
      <vt:lpstr>General Recursion</vt:lpstr>
      <vt:lpstr>General Recursion</vt:lpstr>
      <vt:lpstr>List</vt:lpstr>
      <vt:lpstr>List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Baojian Hua</dc:creator>
  <cp:lastModifiedBy>Microsoft Office 用户</cp:lastModifiedBy>
  <cp:revision>2791</cp:revision>
  <cp:lastPrinted>1601-01-01T00:00:00Z</cp:lastPrinted>
  <dcterms:created xsi:type="dcterms:W3CDTF">1601-01-01T00:00:00Z</dcterms:created>
  <dcterms:modified xsi:type="dcterms:W3CDTF">2022-04-10T12:26:02Z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