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9" r:id="rId1"/>
  </p:sldMasterIdLst>
  <p:handoutMasterIdLst>
    <p:handoutMasterId r:id="rId17"/>
  </p:handoutMasterIdLst>
  <p:sldIdLst>
    <p:sldId id="256" r:id="rId2"/>
    <p:sldId id="358" r:id="rId3"/>
    <p:sldId id="367" r:id="rId4"/>
    <p:sldId id="378" r:id="rId5"/>
    <p:sldId id="349" r:id="rId6"/>
    <p:sldId id="379" r:id="rId7"/>
    <p:sldId id="380" r:id="rId8"/>
    <p:sldId id="381" r:id="rId9"/>
    <p:sldId id="368" r:id="rId10"/>
    <p:sldId id="383" r:id="rId11"/>
    <p:sldId id="350" r:id="rId12"/>
    <p:sldId id="384" r:id="rId13"/>
    <p:sldId id="385" r:id="rId14"/>
    <p:sldId id="386" r:id="rId15"/>
    <p:sldId id="372" r:id="rId16"/>
  </p:sldIdLst>
  <p:sldSz cx="9144000" cy="6858000" type="screen4x3"/>
  <p:notesSz cx="7099300" cy="10234613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432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40"/>
  </p:normalViewPr>
  <p:slideViewPr>
    <p:cSldViewPr>
      <p:cViewPr varScale="1">
        <p:scale>
          <a:sx n="102" d="100"/>
          <a:sy n="102" d="100"/>
        </p:scale>
        <p:origin x="1920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1854" y="-96"/>
      </p:cViewPr>
      <p:guideLst>
        <p:guide orient="horz" pos="3224"/>
        <p:guide pos="2236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A53A3E3E-C903-2343-9461-D17B8D7A7E8F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>
              <a:defRPr sz="1300">
                <a:latin typeface="Arial" panose="020B0604020202020204" pitchFamily="34" charset="0"/>
              </a:defRPr>
            </a:lvl1pPr>
          </a:lstStyle>
          <a:p>
            <a:endParaRPr lang="en-US" altLang="zh-CN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5A075025-0D63-E64A-9A81-C2C737BEB449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latin typeface="Arial" panose="020B0604020202020204" pitchFamily="34" charset="0"/>
              </a:defRPr>
            </a:lvl1pPr>
          </a:lstStyle>
          <a:p>
            <a:endParaRPr lang="en-US" altLang="zh-CN"/>
          </a:p>
        </p:txBody>
      </p:sp>
      <p:sp>
        <p:nvSpPr>
          <p:cNvPr id="6148" name="Rectangle 4">
            <a:extLst>
              <a:ext uri="{FF2B5EF4-FFF2-40B4-BE49-F238E27FC236}">
                <a16:creationId xmlns:a16="http://schemas.microsoft.com/office/drawing/2014/main" id="{0B24856D-BF01-F645-A456-EFBA10AF0F29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>
              <a:defRPr sz="1300">
                <a:latin typeface="Arial" panose="020B0604020202020204" pitchFamily="34" charset="0"/>
              </a:defRPr>
            </a:lvl1pPr>
          </a:lstStyle>
          <a:p>
            <a:endParaRPr lang="en-US" altLang="zh-CN"/>
          </a:p>
        </p:txBody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A65AEC21-B882-124D-A8BE-B355C508A895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latin typeface="Arial" panose="020B0604020202020204" pitchFamily="34" charset="0"/>
              </a:defRPr>
            </a:lvl1pPr>
          </a:lstStyle>
          <a:p>
            <a:fld id="{0F68B817-E233-424D-BAD2-8A9E5BFA5B5A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42" name="Group 2">
            <a:extLst>
              <a:ext uri="{FF2B5EF4-FFF2-40B4-BE49-F238E27FC236}">
                <a16:creationId xmlns:a16="http://schemas.microsoft.com/office/drawing/2014/main" id="{D7A70B5D-780A-3942-A354-14A0AA03280D}"/>
              </a:ext>
            </a:extLst>
          </p:cNvPr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10243" name="Group 3">
              <a:extLst>
                <a:ext uri="{FF2B5EF4-FFF2-40B4-BE49-F238E27FC236}">
                  <a16:creationId xmlns:a16="http://schemas.microsoft.com/office/drawing/2014/main" id="{AE04AC0A-5074-D34B-ABEC-667006D7944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0244" name="Rectangle 4">
                <a:extLst>
                  <a:ext uri="{FF2B5EF4-FFF2-40B4-BE49-F238E27FC236}">
                    <a16:creationId xmlns:a16="http://schemas.microsoft.com/office/drawing/2014/main" id="{21AC3179-26FF-B745-8D39-9AFD73AA50D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0245" name="Rectangle 5">
                <a:extLst>
                  <a:ext uri="{FF2B5EF4-FFF2-40B4-BE49-F238E27FC236}">
                    <a16:creationId xmlns:a16="http://schemas.microsoft.com/office/drawing/2014/main" id="{58E99DBA-A43F-FF40-B0E3-28A727890CE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grpSp>
          <p:nvGrpSpPr>
            <p:cNvPr id="10246" name="Group 6">
              <a:extLst>
                <a:ext uri="{FF2B5EF4-FFF2-40B4-BE49-F238E27FC236}">
                  <a16:creationId xmlns:a16="http://schemas.microsoft.com/office/drawing/2014/main" id="{CCDE27EE-3393-8346-8BF4-74C4E08B73C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247" name="Rectangle 7">
                <a:extLst>
                  <a:ext uri="{FF2B5EF4-FFF2-40B4-BE49-F238E27FC236}">
                    <a16:creationId xmlns:a16="http://schemas.microsoft.com/office/drawing/2014/main" id="{741DB36D-ECCD-1D41-8A90-6CF2598AAA5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0248" name="Rectangle 8">
                <a:extLst>
                  <a:ext uri="{FF2B5EF4-FFF2-40B4-BE49-F238E27FC236}">
                    <a16:creationId xmlns:a16="http://schemas.microsoft.com/office/drawing/2014/main" id="{5061B37C-02D4-AF4C-A0CE-D405B44D1B7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sp>
          <p:nvSpPr>
            <p:cNvPr id="10249" name="Rectangle 9">
              <a:extLst>
                <a:ext uri="{FF2B5EF4-FFF2-40B4-BE49-F238E27FC236}">
                  <a16:creationId xmlns:a16="http://schemas.microsoft.com/office/drawing/2014/main" id="{1B3DFE3B-5D6D-A44A-B9E3-69259F59C9B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0250" name="Rectangle 10">
              <a:extLst>
                <a:ext uri="{FF2B5EF4-FFF2-40B4-BE49-F238E27FC236}">
                  <a16:creationId xmlns:a16="http://schemas.microsoft.com/office/drawing/2014/main" id="{9CA05350-0FF9-D747-BAAE-BB50FAA3D0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0251" name="Rectangle 11">
              <a:extLst>
                <a:ext uri="{FF2B5EF4-FFF2-40B4-BE49-F238E27FC236}">
                  <a16:creationId xmlns:a16="http://schemas.microsoft.com/office/drawing/2014/main" id="{B143F3D0-92FF-0043-AC05-9512E042F3F6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10252" name="Rectangle 12">
            <a:extLst>
              <a:ext uri="{FF2B5EF4-FFF2-40B4-BE49-F238E27FC236}">
                <a16:creationId xmlns:a16="http://schemas.microsoft.com/office/drawing/2014/main" id="{5DDE1152-56F0-8F4C-A54D-AE9681C2CD37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zh-CN" altLang="en-US" noProof="0"/>
              <a:t>单击此处编辑母版标题样式</a:t>
            </a:r>
          </a:p>
        </p:txBody>
      </p:sp>
      <p:sp>
        <p:nvSpPr>
          <p:cNvPr id="10253" name="Rectangle 13">
            <a:extLst>
              <a:ext uri="{FF2B5EF4-FFF2-40B4-BE49-F238E27FC236}">
                <a16:creationId xmlns:a16="http://schemas.microsoft.com/office/drawing/2014/main" id="{077846F5-0355-604E-BF2D-53D9338AB5C0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zh-CN" altLang="en-US" noProof="0"/>
              <a:t>单击此处编辑母版副标题样式</a:t>
            </a:r>
          </a:p>
        </p:txBody>
      </p:sp>
      <p:sp>
        <p:nvSpPr>
          <p:cNvPr id="10254" name="Rectangle 14">
            <a:extLst>
              <a:ext uri="{FF2B5EF4-FFF2-40B4-BE49-F238E27FC236}">
                <a16:creationId xmlns:a16="http://schemas.microsoft.com/office/drawing/2014/main" id="{3D949DCF-BEB4-AA44-933E-4FB988602C16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 altLang="zh-CN"/>
          </a:p>
        </p:txBody>
      </p:sp>
      <p:sp>
        <p:nvSpPr>
          <p:cNvPr id="10255" name="Rectangle 15">
            <a:extLst>
              <a:ext uri="{FF2B5EF4-FFF2-40B4-BE49-F238E27FC236}">
                <a16:creationId xmlns:a16="http://schemas.microsoft.com/office/drawing/2014/main" id="{148357A1-77F5-7845-8A16-F1F359F61F7C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 altLang="zh-CN"/>
          </a:p>
        </p:txBody>
      </p:sp>
      <p:sp>
        <p:nvSpPr>
          <p:cNvPr id="10256" name="Rectangle 16">
            <a:extLst>
              <a:ext uri="{FF2B5EF4-FFF2-40B4-BE49-F238E27FC236}">
                <a16:creationId xmlns:a16="http://schemas.microsoft.com/office/drawing/2014/main" id="{7FC1685A-667E-6349-8E15-B4AFF57A818F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7D05AF8F-CC8B-CE4D-8E4E-0946430EB779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752D8FD-2E35-8C45-8FAE-9D56B58391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AC577BE3-983C-C14C-B5B5-D18FB718B0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A2B1B293-A32D-C642-B1AE-AA53A39288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5CA65018-A984-E946-ADE8-67AFBC7948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75A81C39-165E-5348-8B50-00915A14A0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D7B04E-1747-6E4A-9BF6-94029E512EF3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0619113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1892CDD7-CC2C-9744-A5EE-B3543CB520D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BCFD4D69-F43C-A441-B3CE-BBF93A83F1D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67E04BCC-6041-0141-9018-3057D8BE40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15AA3F46-7ADF-A445-97A0-EA3267C426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749626F4-A82C-4A47-BD26-13483CE1D9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AA6308-3F37-DE4F-ACEB-C2CFB64370F6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7968479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952B7C8-BBF8-F242-9071-54EFF1DA63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3B226BC-4235-504C-B04E-EB632D9A2E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80AB89B6-1309-DA45-A8B1-15977E30D7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57F0CB5B-ED1B-FF4A-9559-8E0BEFD75D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828B81DB-A4DC-974E-928F-146737968B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8540E9-F464-B742-865C-DD7702B9F3CA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2515915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CAF8CC2-D402-1B45-A2AB-E88EEF11B7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7383A153-D86D-624E-B3AA-1E074BA0F8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695C5AD2-3D50-CB48-B76F-AE872390CC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9521331C-BB0B-F946-9654-07363E804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255BEDF7-C82E-E346-9057-B4972ADA3F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EE9F18-42C2-EB42-B7EE-309F088CD399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5305766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4B0E62D-E804-AE45-B733-B7DBB3BD23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9BA7F36D-ED5D-2841-AE41-355861E52B7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9723D1C8-D01D-1C42-8834-4D3407EE30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36A35BE8-5D1C-4E45-AB28-761A39DB56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A9EE7540-65E8-7F4C-8631-ABC6ED4BA0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BA607BFA-02B1-A54C-B28E-0082865A92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9B74E7-ACA5-654A-9ECF-C52E8998D719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2425315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0B1D599-1B8C-3F4F-98E5-681C1BC6AD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CB1A4448-905E-FE42-80F8-32F61296B4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7FF1AE3F-7EF1-BB46-B31B-1EABA9AC54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0CBAA89E-E853-8E4E-A44E-A1C8BF3EA32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DB1898FA-7F0A-854F-B853-23F6604BF42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AE36E9D0-F9FF-AB4F-B14A-E6FE62948C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26429CEF-F84E-424C-80C2-DA56A6E3E7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BD71C219-C091-DA44-9BF3-9360330364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F84CD3-FD1F-084D-A180-5EC116F0F37A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1574241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C97E0EC-E941-F945-9593-967549D6FE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4F7AAF1F-F224-BF46-9DEE-58E9218BEB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D3AACB6C-941A-2D40-B060-E69B2E5F17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4E3843BE-6D5E-E647-8097-6652B7FB5F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7A1442-71AA-764F-B8C4-0319898C7340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4223942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47885FCA-B84B-0E46-A161-8D847820F2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FF03D4AF-D447-6A4E-A281-A5B3B2D65B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DF66B650-564B-4149-A48E-4D797D26F5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8C2CF8-264E-C64D-85CB-0AAFA0C6A090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6743496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976F4AF-D209-2540-AD79-815CE6E58B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97116F02-B30C-7C42-B97C-FE62D8CEFA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617D51D3-32A7-6249-8F5F-923FE6D9D8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7574FF6C-08F2-9342-906E-71B3AD86A6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B61C97FC-4AF8-DA4C-88A6-204C70D3F5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33652109-10B2-314F-A0A5-DCD1E35247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143EC1-E0FF-124D-8FBE-BA113ADBFDDA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1713887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F317619-1248-1241-813F-DF58E76613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EF66F2E0-A193-EE4E-B5B1-8E9D1B4F1DB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9925CAE9-B1EB-AC4F-AA70-8117B244DC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1780E8E1-1380-E946-820D-CAA7AC72D2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1F6864C6-C42F-574D-B738-F4FE9B9FFB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4E230050-AB78-A446-825B-691D771DA8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B968C4-449C-B342-92B9-D6688E0FA90B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57324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A3FE088A-9B35-E94E-9004-A497788DD953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zh-CN" altLang="zh-CN" sz="2400"/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F19A9EF7-5D8E-1940-82E4-0AF32DF71767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zh-CN" altLang="zh-CN" sz="2400"/>
          </a:p>
        </p:txBody>
      </p:sp>
      <p:sp>
        <p:nvSpPr>
          <p:cNvPr id="9220" name="Rectangle 4">
            <a:extLst>
              <a:ext uri="{FF2B5EF4-FFF2-40B4-BE49-F238E27FC236}">
                <a16:creationId xmlns:a16="http://schemas.microsoft.com/office/drawing/2014/main" id="{265435FC-D425-924D-AAEC-0C59893CA93A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zh-CN" altLang="zh-CN" sz="2400"/>
          </a:p>
        </p:txBody>
      </p:sp>
      <p:sp>
        <p:nvSpPr>
          <p:cNvPr id="9221" name="Rectangle 5">
            <a:extLst>
              <a:ext uri="{FF2B5EF4-FFF2-40B4-BE49-F238E27FC236}">
                <a16:creationId xmlns:a16="http://schemas.microsoft.com/office/drawing/2014/main" id="{E3ECA28D-21DA-4147-8CAD-2B99FA074A0E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zh-CN" altLang="zh-CN" sz="2400"/>
          </a:p>
        </p:txBody>
      </p:sp>
      <p:sp>
        <p:nvSpPr>
          <p:cNvPr id="9222" name="Rectangle 6">
            <a:extLst>
              <a:ext uri="{FF2B5EF4-FFF2-40B4-BE49-F238E27FC236}">
                <a16:creationId xmlns:a16="http://schemas.microsoft.com/office/drawing/2014/main" id="{228BCA76-CBD4-5C4C-918B-E69732DE7040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zh-CN" altLang="zh-CN" sz="2400"/>
          </a:p>
        </p:txBody>
      </p:sp>
      <p:sp>
        <p:nvSpPr>
          <p:cNvPr id="9223" name="Rectangle 7">
            <a:extLst>
              <a:ext uri="{FF2B5EF4-FFF2-40B4-BE49-F238E27FC236}">
                <a16:creationId xmlns:a16="http://schemas.microsoft.com/office/drawing/2014/main" id="{6896F0AD-C6B4-0C4B-B706-90448343D104}"/>
              </a:ext>
            </a:extLst>
          </p:cNvPr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zh-CN" altLang="zh-CN" sz="2400"/>
          </a:p>
        </p:txBody>
      </p:sp>
      <p:sp>
        <p:nvSpPr>
          <p:cNvPr id="9224" name="Rectangle 8">
            <a:extLst>
              <a:ext uri="{FF2B5EF4-FFF2-40B4-BE49-F238E27FC236}">
                <a16:creationId xmlns:a16="http://schemas.microsoft.com/office/drawing/2014/main" id="{BFA94453-B156-C34A-A7D8-7A8FA96C4C4F}"/>
              </a:ext>
            </a:extLst>
          </p:cNvPr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zh-CN" altLang="zh-CN" sz="2400"/>
          </a:p>
        </p:txBody>
      </p:sp>
      <p:sp>
        <p:nvSpPr>
          <p:cNvPr id="9225" name="Rectangle 9">
            <a:extLst>
              <a:ext uri="{FF2B5EF4-FFF2-40B4-BE49-F238E27FC236}">
                <a16:creationId xmlns:a16="http://schemas.microsoft.com/office/drawing/2014/main" id="{1A890F74-5B87-D243-8A40-CFD0C683F94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9226" name="Rectangle 10">
            <a:extLst>
              <a:ext uri="{FF2B5EF4-FFF2-40B4-BE49-F238E27FC236}">
                <a16:creationId xmlns:a16="http://schemas.microsoft.com/office/drawing/2014/main" id="{854E1838-A9C3-7E40-AC2B-35CA6013AD4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9227" name="Rectangle 11">
            <a:extLst>
              <a:ext uri="{FF2B5EF4-FFF2-40B4-BE49-F238E27FC236}">
                <a16:creationId xmlns:a16="http://schemas.microsoft.com/office/drawing/2014/main" id="{C21097CC-0036-B042-A363-F39FB75C85F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zh-CN"/>
          </a:p>
        </p:txBody>
      </p:sp>
      <p:sp>
        <p:nvSpPr>
          <p:cNvPr id="9228" name="Rectangle 12">
            <a:extLst>
              <a:ext uri="{FF2B5EF4-FFF2-40B4-BE49-F238E27FC236}">
                <a16:creationId xmlns:a16="http://schemas.microsoft.com/office/drawing/2014/main" id="{8EB7EA01-3009-A048-AAFB-55FF753DDA3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zh-CN"/>
          </a:p>
        </p:txBody>
      </p:sp>
      <p:sp>
        <p:nvSpPr>
          <p:cNvPr id="9229" name="Rectangle 13">
            <a:extLst>
              <a:ext uri="{FF2B5EF4-FFF2-40B4-BE49-F238E27FC236}">
                <a16:creationId xmlns:a16="http://schemas.microsoft.com/office/drawing/2014/main" id="{9C8B4E4F-22EC-854D-B584-5277BA0BBD49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3F8D3C3-71BC-3E40-8C75-F9FC782F4C80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  <a:ea typeface="宋体" panose="02010600030101010101" pitchFamily="2" charset="-122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  <a:ea typeface="宋体" panose="02010600030101010101" pitchFamily="2" charset="-122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  <a:ea typeface="宋体" panose="02010600030101010101" pitchFamily="2" charset="-122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  <a:ea typeface="宋体" panose="02010600030101010101" pitchFamily="2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  <a:ea typeface="宋体" panose="02010600030101010101" pitchFamily="2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  <a:ea typeface="宋体" panose="02010600030101010101" pitchFamily="2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  <a:ea typeface="宋体" panose="02010600030101010101" pitchFamily="2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0509E4D0-42AE-E245-AFBB-4F660EE6EAE6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/>
              <a:t>References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9BBEE831-F42A-B041-9434-84E906EAD7A6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838200" y="3886200"/>
            <a:ext cx="7772400" cy="1752600"/>
          </a:xfrm>
        </p:spPr>
        <p:txBody>
          <a:bodyPr/>
          <a:lstStyle/>
          <a:p>
            <a:r>
              <a:rPr lang="en-US" altLang="zh-CN" sz="3600" dirty="0"/>
              <a:t>Principle</a:t>
            </a:r>
            <a:r>
              <a:rPr lang="zh-CN" altLang="en-US" sz="3600" dirty="0"/>
              <a:t> </a:t>
            </a:r>
            <a:r>
              <a:rPr lang="en-US" altLang="zh-CN" sz="3600" dirty="0"/>
              <a:t>of</a:t>
            </a:r>
            <a:r>
              <a:rPr lang="zh-CN" altLang="en-US" sz="3600" dirty="0"/>
              <a:t> </a:t>
            </a:r>
            <a:r>
              <a:rPr lang="en-US" altLang="zh-CN" sz="3600" dirty="0"/>
              <a:t>Programming</a:t>
            </a:r>
            <a:r>
              <a:rPr lang="zh-CN" altLang="en-US" sz="3600" dirty="0"/>
              <a:t> </a:t>
            </a:r>
            <a:r>
              <a:rPr lang="en-US" altLang="zh-CN" sz="3600" dirty="0"/>
              <a:t>Languages</a:t>
            </a:r>
          </a:p>
          <a:p>
            <a:r>
              <a:rPr lang="en-US" altLang="zh-CN" sz="2800" dirty="0" err="1"/>
              <a:t>Baojian</a:t>
            </a:r>
            <a:r>
              <a:rPr lang="en-US" altLang="zh-CN" sz="2800" dirty="0"/>
              <a:t> Hua</a:t>
            </a:r>
          </a:p>
          <a:p>
            <a:r>
              <a:rPr lang="en-US" altLang="zh-CN" sz="2400" dirty="0" err="1"/>
              <a:t>bjhua@ustc.edu.cn</a:t>
            </a:r>
            <a:endParaRPr lang="en-US" altLang="zh-CN" sz="2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>
            <a:extLst>
              <a:ext uri="{FF2B5EF4-FFF2-40B4-BE49-F238E27FC236}">
                <a16:creationId xmlns:a16="http://schemas.microsoft.com/office/drawing/2014/main" id="{B3D05ADA-3431-0E4F-9FCD-DCC14AF7A9B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Evaluations</a:t>
            </a:r>
            <a:endParaRPr lang="en-US" altLang="zh-CN" dirty="0"/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500EBB6D-AE5A-2E42-80D9-28B1978A12F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00" y="2141951"/>
            <a:ext cx="4229100" cy="3733800"/>
          </a:xfrm>
          <a:prstGeom prst="rect">
            <a:avLst/>
          </a:prstGeom>
        </p:spPr>
      </p:pic>
      <p:pic>
        <p:nvPicPr>
          <p:cNvPr id="6" name="图片 5">
            <a:extLst>
              <a:ext uri="{FF2B5EF4-FFF2-40B4-BE49-F238E27FC236}">
                <a16:creationId xmlns:a16="http://schemas.microsoft.com/office/drawing/2014/main" id="{47AA77E0-4869-2E45-A8BF-ED353F88F86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02765" y="2133600"/>
            <a:ext cx="4076700" cy="3975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21970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>
            <a:extLst>
              <a:ext uri="{FF2B5EF4-FFF2-40B4-BE49-F238E27FC236}">
                <a16:creationId xmlns:a16="http://schemas.microsoft.com/office/drawing/2014/main" id="{B3D05ADA-3431-0E4F-9FCD-DCC14AF7A9B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Evaluation,</a:t>
            </a:r>
            <a:r>
              <a:rPr kumimoji="1" lang="zh-CN" altLang="en-US" dirty="0"/>
              <a:t> </a:t>
            </a:r>
            <a:r>
              <a:rPr kumimoji="1" lang="en-US" altLang="zh-CN" dirty="0" err="1"/>
              <a:t>cont</a:t>
            </a:r>
            <a:r>
              <a:rPr kumimoji="1" lang="en-US" altLang="zh-CN" dirty="0"/>
              <a:t>’</a:t>
            </a:r>
            <a:endParaRPr lang="en-US" altLang="zh-CN" dirty="0"/>
          </a:p>
        </p:txBody>
      </p:sp>
      <p:pic>
        <p:nvPicPr>
          <p:cNvPr id="3" name="图片 2">
            <a:extLst>
              <a:ext uri="{FF2B5EF4-FFF2-40B4-BE49-F238E27FC236}">
                <a16:creationId xmlns:a16="http://schemas.microsoft.com/office/drawing/2014/main" id="{F8AC1202-7232-4A4E-9363-4A96D0B7061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51965" y="2362200"/>
            <a:ext cx="4127500" cy="3390900"/>
          </a:xfrm>
          <a:prstGeom prst="rect">
            <a:avLst/>
          </a:prstGeom>
        </p:spPr>
      </p:pic>
      <p:pic>
        <p:nvPicPr>
          <p:cNvPr id="6" name="图片 5">
            <a:extLst>
              <a:ext uri="{FF2B5EF4-FFF2-40B4-BE49-F238E27FC236}">
                <a16:creationId xmlns:a16="http://schemas.microsoft.com/office/drawing/2014/main" id="{784EDBC3-0D26-A34F-ABFC-E4A3B8E53F2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" y="2286000"/>
            <a:ext cx="4114800" cy="3543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03069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>
            <a:extLst>
              <a:ext uri="{FF2B5EF4-FFF2-40B4-BE49-F238E27FC236}">
                <a16:creationId xmlns:a16="http://schemas.microsoft.com/office/drawing/2014/main" id="{B3D05ADA-3431-0E4F-9FCD-DCC14AF7A9B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Evaluation,</a:t>
            </a:r>
            <a:r>
              <a:rPr kumimoji="1" lang="zh-CN" altLang="en-US" dirty="0"/>
              <a:t> </a:t>
            </a:r>
            <a:r>
              <a:rPr kumimoji="1" lang="en-US" altLang="zh-CN" dirty="0" err="1"/>
              <a:t>cont</a:t>
            </a:r>
            <a:r>
              <a:rPr kumimoji="1" lang="en-US" altLang="zh-CN" dirty="0"/>
              <a:t>’</a:t>
            </a:r>
            <a:endParaRPr lang="en-US" altLang="zh-CN" dirty="0"/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4694952B-0E76-A447-ACB7-C46481F6B3F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4350" y="2489200"/>
            <a:ext cx="8115300" cy="307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79460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>
            <a:extLst>
              <a:ext uri="{FF2B5EF4-FFF2-40B4-BE49-F238E27FC236}">
                <a16:creationId xmlns:a16="http://schemas.microsoft.com/office/drawing/2014/main" id="{B3D05ADA-3431-0E4F-9FCD-DCC14AF7A9B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505200" y="2514600"/>
            <a:ext cx="4419600" cy="1462087"/>
          </a:xfrm>
        </p:spPr>
        <p:txBody>
          <a:bodyPr/>
          <a:lstStyle/>
          <a:p>
            <a:r>
              <a:rPr lang="en-US" altLang="zh-CN" dirty="0"/>
              <a:t>Type</a:t>
            </a:r>
            <a:r>
              <a:rPr lang="zh-CN" altLang="en-US" dirty="0"/>
              <a:t> </a:t>
            </a:r>
            <a:r>
              <a:rPr lang="en-US" altLang="zh-CN" dirty="0"/>
              <a:t>Safety</a:t>
            </a:r>
          </a:p>
        </p:txBody>
      </p:sp>
    </p:spTree>
    <p:extLst>
      <p:ext uri="{BB962C8B-B14F-4D97-AF65-F5344CB8AC3E}">
        <p14:creationId xmlns:p14="http://schemas.microsoft.com/office/powerpoint/2010/main" val="28381392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>
            <a:extLst>
              <a:ext uri="{FF2B5EF4-FFF2-40B4-BE49-F238E27FC236}">
                <a16:creationId xmlns:a16="http://schemas.microsoft.com/office/drawing/2014/main" id="{B3D05ADA-3431-0E4F-9FCD-DCC14AF7A9B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Type</a:t>
            </a:r>
            <a:r>
              <a:rPr kumimoji="1" lang="zh-CN" altLang="en-US" dirty="0"/>
              <a:t> </a:t>
            </a:r>
            <a:r>
              <a:rPr kumimoji="1" lang="en-US" altLang="zh-CN" dirty="0"/>
              <a:t>safety</a:t>
            </a:r>
            <a:endParaRPr lang="en-US" altLang="zh-CN" dirty="0"/>
          </a:p>
        </p:txBody>
      </p:sp>
      <p:pic>
        <p:nvPicPr>
          <p:cNvPr id="3" name="图片 2">
            <a:extLst>
              <a:ext uri="{FF2B5EF4-FFF2-40B4-BE49-F238E27FC236}">
                <a16:creationId xmlns:a16="http://schemas.microsoft.com/office/drawing/2014/main" id="{37F5437F-2B99-7242-85B6-2D62C6EF2F6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5400" y="1905000"/>
            <a:ext cx="3009900" cy="2374900"/>
          </a:xfrm>
          <a:prstGeom prst="rect">
            <a:avLst/>
          </a:prstGeom>
        </p:spPr>
      </p:pic>
      <p:pic>
        <p:nvPicPr>
          <p:cNvPr id="6" name="图片 5">
            <a:extLst>
              <a:ext uri="{FF2B5EF4-FFF2-40B4-BE49-F238E27FC236}">
                <a16:creationId xmlns:a16="http://schemas.microsoft.com/office/drawing/2014/main" id="{236B9347-CB1A-344E-81C0-A1368FF36B8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55700" y="4876800"/>
            <a:ext cx="6832600" cy="95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26042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1A7BC32-210A-B647-A3FC-FBFCA80FC6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Summary</a:t>
            </a:r>
            <a:endParaRPr kumimoji="1"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55A1BAFE-BD59-DA43-AA9F-E62E3841C0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zh-CN" dirty="0"/>
              <a:t>Reference</a:t>
            </a:r>
            <a:r>
              <a:rPr kumimoji="1" lang="zh-CN" altLang="en-US" dirty="0"/>
              <a:t> </a:t>
            </a:r>
            <a:r>
              <a:rPr kumimoji="1" lang="en-US" altLang="zh-CN" dirty="0"/>
              <a:t>is</a:t>
            </a:r>
            <a:r>
              <a:rPr kumimoji="1" lang="zh-CN" altLang="en-US" dirty="0"/>
              <a:t> </a:t>
            </a:r>
            <a:r>
              <a:rPr kumimoji="1" lang="en-US" altLang="zh-CN" dirty="0"/>
              <a:t>a</a:t>
            </a:r>
            <a:r>
              <a:rPr kumimoji="1" lang="zh-CN" altLang="en-US" dirty="0"/>
              <a:t> </a:t>
            </a:r>
            <a:r>
              <a:rPr kumimoji="1" lang="en-US" altLang="zh-CN" dirty="0"/>
              <a:t>loophole</a:t>
            </a:r>
            <a:r>
              <a:rPr kumimoji="1" lang="zh-CN" altLang="en-US" dirty="0"/>
              <a:t> </a:t>
            </a:r>
            <a:r>
              <a:rPr kumimoji="1" lang="en-US" altLang="zh-CN" dirty="0"/>
              <a:t>for</a:t>
            </a:r>
            <a:r>
              <a:rPr kumimoji="1" lang="zh-CN" altLang="en-US" dirty="0"/>
              <a:t> </a:t>
            </a:r>
            <a:r>
              <a:rPr kumimoji="1" lang="en-US" altLang="zh-CN" dirty="0"/>
              <a:t>pure</a:t>
            </a:r>
            <a:r>
              <a:rPr kumimoji="1" lang="zh-CN" altLang="en-US" dirty="0"/>
              <a:t> </a:t>
            </a:r>
            <a:r>
              <a:rPr kumimoji="1" lang="en-US" altLang="zh-CN" dirty="0"/>
              <a:t>functional</a:t>
            </a:r>
            <a:r>
              <a:rPr kumimoji="1" lang="zh-CN" altLang="en-US" dirty="0"/>
              <a:t> </a:t>
            </a:r>
            <a:r>
              <a:rPr kumimoji="1" lang="en-US" altLang="zh-CN" dirty="0"/>
              <a:t>programming</a:t>
            </a:r>
          </a:p>
          <a:p>
            <a:pPr lvl="1"/>
            <a:r>
              <a:rPr kumimoji="1" lang="en-US" altLang="zh-CN" dirty="0"/>
              <a:t>to support imperative programming (assignment)</a:t>
            </a:r>
          </a:p>
          <a:p>
            <a:r>
              <a:rPr kumimoji="1" lang="en-US" altLang="zh-CN" dirty="0"/>
              <a:t>Evaluation:</a:t>
            </a:r>
          </a:p>
          <a:p>
            <a:pPr lvl="1"/>
            <a:r>
              <a:rPr kumimoji="1" lang="en-US" altLang="zh-CN" dirty="0"/>
              <a:t>introduce a</a:t>
            </a:r>
            <a:r>
              <a:rPr kumimoji="1" lang="zh-CN" altLang="en-US" dirty="0"/>
              <a:t> </a:t>
            </a:r>
            <a:r>
              <a:rPr kumimoji="1" lang="en-US" altLang="zh-CN" dirty="0"/>
              <a:t>virtual</a:t>
            </a:r>
            <a:r>
              <a:rPr kumimoji="1" lang="zh-CN" altLang="en-US" dirty="0"/>
              <a:t> </a:t>
            </a:r>
            <a:r>
              <a:rPr kumimoji="1" lang="en-US" altLang="zh-CN" dirty="0"/>
              <a:t>store</a:t>
            </a:r>
          </a:p>
          <a:p>
            <a:r>
              <a:rPr kumimoji="1" lang="en-US" altLang="zh-CN" dirty="0"/>
              <a:t>Typing:</a:t>
            </a:r>
            <a:endParaRPr kumimoji="1" lang="en-US" altLang="zh-CN" dirty="0">
              <a:solidFill>
                <a:srgbClr val="0432FF"/>
              </a:solidFill>
            </a:endParaRPr>
          </a:p>
          <a:p>
            <a:pPr lvl="1"/>
            <a:r>
              <a:rPr kumimoji="1" lang="en-US" altLang="zh-CN" dirty="0"/>
              <a:t>store typing</a:t>
            </a:r>
          </a:p>
        </p:txBody>
      </p:sp>
    </p:spTree>
    <p:extLst>
      <p:ext uri="{BB962C8B-B14F-4D97-AF65-F5344CB8AC3E}">
        <p14:creationId xmlns:p14="http://schemas.microsoft.com/office/powerpoint/2010/main" val="20417849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A64B3AD-CBA6-A344-BBC1-0907D04A36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Recap: Lambda calculus</a:t>
            </a:r>
            <a:endParaRPr kumimoji="1" lang="zh-CN" altLang="en-US" dirty="0"/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DE4F7066-BE39-2A46-B1AE-E33B5DD6A4E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1050" y="2209800"/>
            <a:ext cx="7581900" cy="127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53678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A64B3AD-CBA6-A344-BBC1-0907D04A36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Functional</a:t>
            </a:r>
            <a:r>
              <a:rPr kumimoji="1" lang="zh-CN" altLang="en-US" dirty="0"/>
              <a:t> </a:t>
            </a:r>
            <a:r>
              <a:rPr kumimoji="1" lang="en-US" altLang="zh-CN" dirty="0"/>
              <a:t>programming?</a:t>
            </a:r>
            <a:endParaRPr kumimoji="1"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01430582-3BAE-5047-80CD-27EF0AEB5D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zh-CN" dirty="0">
                <a:solidFill>
                  <a:srgbClr val="0432FF"/>
                </a:solidFill>
              </a:rPr>
              <a:t>Immutable</a:t>
            </a:r>
            <a:r>
              <a:rPr kumimoji="1" lang="zh-CN" altLang="en-US" dirty="0"/>
              <a:t> </a:t>
            </a:r>
            <a:r>
              <a:rPr kumimoji="1" lang="en-US" altLang="zh-CN" dirty="0"/>
              <a:t>variables:</a:t>
            </a:r>
          </a:p>
          <a:p>
            <a:pPr lvl="1"/>
            <a:r>
              <a:rPr kumimoji="1" lang="en-US" altLang="zh-CN" dirty="0">
                <a:solidFill>
                  <a:srgbClr val="0432FF"/>
                </a:solidFill>
              </a:rPr>
              <a:t>let</a:t>
            </a:r>
            <a:r>
              <a:rPr kumimoji="1" lang="zh-CN" altLang="en-US" dirty="0">
                <a:solidFill>
                  <a:srgbClr val="0432FF"/>
                </a:solidFill>
              </a:rPr>
              <a:t> </a:t>
            </a:r>
            <a:r>
              <a:rPr kumimoji="1" lang="en-US" altLang="zh-CN" dirty="0">
                <a:solidFill>
                  <a:srgbClr val="0432FF"/>
                </a:solidFill>
              </a:rPr>
              <a:t>x</a:t>
            </a:r>
            <a:r>
              <a:rPr kumimoji="1" lang="zh-CN" altLang="en-US" dirty="0">
                <a:solidFill>
                  <a:srgbClr val="0432FF"/>
                </a:solidFill>
              </a:rPr>
              <a:t> </a:t>
            </a:r>
            <a:r>
              <a:rPr kumimoji="1" lang="en-US" altLang="zh-CN" dirty="0">
                <a:solidFill>
                  <a:srgbClr val="0432FF"/>
                </a:solidFill>
              </a:rPr>
              <a:t>=</a:t>
            </a:r>
            <a:r>
              <a:rPr kumimoji="1" lang="zh-CN" altLang="en-US" dirty="0">
                <a:solidFill>
                  <a:srgbClr val="0432FF"/>
                </a:solidFill>
              </a:rPr>
              <a:t> </a:t>
            </a:r>
            <a:r>
              <a:rPr kumimoji="1" lang="en-US" altLang="zh-CN" dirty="0">
                <a:solidFill>
                  <a:srgbClr val="0432FF"/>
                </a:solidFill>
              </a:rPr>
              <a:t>1</a:t>
            </a:r>
            <a:r>
              <a:rPr kumimoji="1" lang="zh-CN" altLang="en-US" dirty="0">
                <a:solidFill>
                  <a:srgbClr val="0432FF"/>
                </a:solidFill>
              </a:rPr>
              <a:t> </a:t>
            </a:r>
            <a:endParaRPr kumimoji="1" lang="en-US" altLang="zh-CN" dirty="0">
              <a:solidFill>
                <a:srgbClr val="0432FF"/>
              </a:solidFill>
            </a:endParaRPr>
          </a:p>
          <a:p>
            <a:pPr marL="457200" lvl="1" indent="0">
              <a:buNone/>
            </a:pPr>
            <a:r>
              <a:rPr kumimoji="1" lang="en-US" altLang="zh-CN" dirty="0">
                <a:solidFill>
                  <a:srgbClr val="0432FF"/>
                </a:solidFill>
              </a:rPr>
              <a:t>   in</a:t>
            </a:r>
            <a:r>
              <a:rPr kumimoji="1" lang="zh-CN" altLang="en-US" dirty="0">
                <a:solidFill>
                  <a:srgbClr val="0432FF"/>
                </a:solidFill>
              </a:rPr>
              <a:t> </a:t>
            </a:r>
            <a:r>
              <a:rPr kumimoji="1" lang="en-US" altLang="zh-CN" dirty="0" err="1">
                <a:solidFill>
                  <a:srgbClr val="0432FF"/>
                </a:solidFill>
              </a:rPr>
              <a:t>x+x</a:t>
            </a:r>
            <a:r>
              <a:rPr kumimoji="1" lang="zh-CN" altLang="en-US" dirty="0">
                <a:solidFill>
                  <a:srgbClr val="0432FF"/>
                </a:solidFill>
              </a:rPr>
              <a:t> </a:t>
            </a:r>
            <a:r>
              <a:rPr kumimoji="1" lang="en-US" altLang="zh-CN" dirty="0">
                <a:solidFill>
                  <a:srgbClr val="0432FF"/>
                </a:solidFill>
              </a:rPr>
              <a:t>;</a:t>
            </a:r>
          </a:p>
          <a:p>
            <a:r>
              <a:rPr kumimoji="1" lang="en-US" altLang="zh-CN" dirty="0"/>
              <a:t>Mutable</a:t>
            </a:r>
            <a:r>
              <a:rPr kumimoji="1" lang="zh-CN" altLang="en-US" dirty="0"/>
              <a:t> </a:t>
            </a:r>
            <a:r>
              <a:rPr kumimoji="1" lang="en-US" altLang="zh-CN" dirty="0"/>
              <a:t>variables:</a:t>
            </a:r>
          </a:p>
          <a:p>
            <a:pPr lvl="1"/>
            <a:r>
              <a:rPr kumimoji="1" lang="en-US" altLang="zh-CN" dirty="0">
                <a:solidFill>
                  <a:srgbClr val="0432FF"/>
                </a:solidFill>
              </a:rPr>
              <a:t>x</a:t>
            </a:r>
            <a:r>
              <a:rPr kumimoji="1" lang="zh-CN" altLang="en-US" dirty="0">
                <a:solidFill>
                  <a:srgbClr val="0432FF"/>
                </a:solidFill>
              </a:rPr>
              <a:t> </a:t>
            </a:r>
            <a:r>
              <a:rPr kumimoji="1" lang="en-US" altLang="zh-CN" dirty="0">
                <a:solidFill>
                  <a:srgbClr val="0432FF"/>
                </a:solidFill>
              </a:rPr>
              <a:t>=</a:t>
            </a:r>
            <a:r>
              <a:rPr kumimoji="1" lang="zh-CN" altLang="en-US" dirty="0">
                <a:solidFill>
                  <a:srgbClr val="0432FF"/>
                </a:solidFill>
              </a:rPr>
              <a:t> </a:t>
            </a:r>
            <a:r>
              <a:rPr kumimoji="1" lang="en-US" altLang="zh-CN" dirty="0">
                <a:solidFill>
                  <a:srgbClr val="0432FF"/>
                </a:solidFill>
              </a:rPr>
              <a:t>1;</a:t>
            </a:r>
          </a:p>
          <a:p>
            <a:pPr lvl="1"/>
            <a:r>
              <a:rPr kumimoji="1" lang="en-US" altLang="zh-CN" dirty="0">
                <a:solidFill>
                  <a:srgbClr val="0432FF"/>
                </a:solidFill>
              </a:rPr>
              <a:t>x++;</a:t>
            </a:r>
          </a:p>
          <a:p>
            <a:pPr lvl="1"/>
            <a:endParaRPr kumimoji="1" lang="en-US" altLang="zh-CN" dirty="0">
              <a:solidFill>
                <a:srgbClr val="0432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03956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>
            <a:extLst>
              <a:ext uri="{FF2B5EF4-FFF2-40B4-BE49-F238E27FC236}">
                <a16:creationId xmlns:a16="http://schemas.microsoft.com/office/drawing/2014/main" id="{B3D05ADA-3431-0E4F-9FCD-DCC14AF7A9B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505200" y="2514600"/>
            <a:ext cx="4419600" cy="1462087"/>
          </a:xfrm>
        </p:spPr>
        <p:txBody>
          <a:bodyPr/>
          <a:lstStyle/>
          <a:p>
            <a:r>
              <a:rPr lang="en-US" altLang="zh-CN" dirty="0"/>
              <a:t>Basic</a:t>
            </a:r>
            <a:r>
              <a:rPr lang="zh-CN" altLang="en-US" dirty="0"/>
              <a:t> </a:t>
            </a:r>
            <a:r>
              <a:rPr lang="en-US" altLang="zh-CN" dirty="0"/>
              <a:t>Syntax</a:t>
            </a:r>
          </a:p>
        </p:txBody>
      </p:sp>
    </p:spTree>
    <p:extLst>
      <p:ext uri="{BB962C8B-B14F-4D97-AF65-F5344CB8AC3E}">
        <p14:creationId xmlns:p14="http://schemas.microsoft.com/office/powerpoint/2010/main" val="11168437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>
            <a:extLst>
              <a:ext uri="{FF2B5EF4-FFF2-40B4-BE49-F238E27FC236}">
                <a16:creationId xmlns:a16="http://schemas.microsoft.com/office/drawing/2014/main" id="{B3D05ADA-3431-0E4F-9FCD-DCC14AF7A9B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Basics</a:t>
            </a:r>
            <a:endParaRPr lang="en-US" altLang="zh-CN" dirty="0"/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9F9E114C-832C-2649-A0DF-89E6EFD9DF0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600" y="3048782"/>
            <a:ext cx="1524000" cy="800100"/>
          </a:xfrm>
          <a:prstGeom prst="rect">
            <a:avLst/>
          </a:prstGeom>
        </p:spPr>
      </p:pic>
      <p:pic>
        <p:nvPicPr>
          <p:cNvPr id="6" name="图片 5">
            <a:extLst>
              <a:ext uri="{FF2B5EF4-FFF2-40B4-BE49-F238E27FC236}">
                <a16:creationId xmlns:a16="http://schemas.microsoft.com/office/drawing/2014/main" id="{D9DF00C1-4F60-D344-98C7-D7CBCE529F6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47800" y="1982026"/>
            <a:ext cx="1676400" cy="774700"/>
          </a:xfrm>
          <a:prstGeom prst="rect">
            <a:avLst/>
          </a:prstGeom>
        </p:spPr>
      </p:pic>
      <p:pic>
        <p:nvPicPr>
          <p:cNvPr id="8" name="图片 7">
            <a:extLst>
              <a:ext uri="{FF2B5EF4-FFF2-40B4-BE49-F238E27FC236}">
                <a16:creationId xmlns:a16="http://schemas.microsoft.com/office/drawing/2014/main" id="{A5B807FA-D71F-924E-89FD-03C2CEB0E8A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13981" y="5159892"/>
            <a:ext cx="1562100" cy="711200"/>
          </a:xfrm>
          <a:prstGeom prst="rect">
            <a:avLst/>
          </a:prstGeom>
        </p:spPr>
      </p:pic>
      <p:pic>
        <p:nvPicPr>
          <p:cNvPr id="10" name="图片 9">
            <a:extLst>
              <a:ext uri="{FF2B5EF4-FFF2-40B4-BE49-F238E27FC236}">
                <a16:creationId xmlns:a16="http://schemas.microsoft.com/office/drawing/2014/main" id="{99B66AE3-87D3-E749-B598-9838FD0CC6D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295400" y="4101275"/>
            <a:ext cx="1828800" cy="711200"/>
          </a:xfrm>
          <a:prstGeom prst="rect">
            <a:avLst/>
          </a:prstGeom>
        </p:spPr>
      </p:pic>
      <p:sp>
        <p:nvSpPr>
          <p:cNvPr id="12" name="文本框 11">
            <a:extLst>
              <a:ext uri="{FF2B5EF4-FFF2-40B4-BE49-F238E27FC236}">
                <a16:creationId xmlns:a16="http://schemas.microsoft.com/office/drawing/2014/main" id="{D1F2AE64-0443-0A43-83F7-13AAAE6DA882}"/>
              </a:ext>
            </a:extLst>
          </p:cNvPr>
          <p:cNvSpPr txBox="1"/>
          <p:nvPr/>
        </p:nvSpPr>
        <p:spPr>
          <a:xfrm>
            <a:off x="1219200" y="1719977"/>
            <a:ext cx="198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/>
              <a:t>creation:</a:t>
            </a:r>
          </a:p>
        </p:txBody>
      </p:sp>
      <p:sp>
        <p:nvSpPr>
          <p:cNvPr id="14" name="文本框 13">
            <a:extLst>
              <a:ext uri="{FF2B5EF4-FFF2-40B4-BE49-F238E27FC236}">
                <a16:creationId xmlns:a16="http://schemas.microsoft.com/office/drawing/2014/main" id="{977E3E44-7216-2344-880B-B1705A5DAB70}"/>
              </a:ext>
            </a:extLst>
          </p:cNvPr>
          <p:cNvSpPr txBox="1"/>
          <p:nvPr/>
        </p:nvSpPr>
        <p:spPr>
          <a:xfrm>
            <a:off x="1213981" y="2725960"/>
            <a:ext cx="198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/>
              <a:t>dereference:</a:t>
            </a:r>
          </a:p>
        </p:txBody>
      </p:sp>
      <p:sp>
        <p:nvSpPr>
          <p:cNvPr id="15" name="文本框 14">
            <a:extLst>
              <a:ext uri="{FF2B5EF4-FFF2-40B4-BE49-F238E27FC236}">
                <a16:creationId xmlns:a16="http://schemas.microsoft.com/office/drawing/2014/main" id="{A1C2853F-DEC7-1F47-B27E-5C18A19C08DC}"/>
              </a:ext>
            </a:extLst>
          </p:cNvPr>
          <p:cNvSpPr txBox="1"/>
          <p:nvPr/>
        </p:nvSpPr>
        <p:spPr>
          <a:xfrm>
            <a:off x="1143000" y="3818246"/>
            <a:ext cx="198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/>
              <a:t>assignment:</a:t>
            </a:r>
          </a:p>
        </p:txBody>
      </p:sp>
      <p:sp>
        <p:nvSpPr>
          <p:cNvPr id="16" name="文本框 15">
            <a:extLst>
              <a:ext uri="{FF2B5EF4-FFF2-40B4-BE49-F238E27FC236}">
                <a16:creationId xmlns:a16="http://schemas.microsoft.com/office/drawing/2014/main" id="{76EAD788-37A9-D04E-B24D-2A855DDFBB37}"/>
              </a:ext>
            </a:extLst>
          </p:cNvPr>
          <p:cNvSpPr txBox="1"/>
          <p:nvPr/>
        </p:nvSpPr>
        <p:spPr>
          <a:xfrm>
            <a:off x="1143000" y="4880202"/>
            <a:ext cx="198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/>
              <a:t>dereference:</a:t>
            </a:r>
          </a:p>
        </p:txBody>
      </p:sp>
      <p:sp>
        <p:nvSpPr>
          <p:cNvPr id="17" name="文本框 16">
            <a:extLst>
              <a:ext uri="{FF2B5EF4-FFF2-40B4-BE49-F238E27FC236}">
                <a16:creationId xmlns:a16="http://schemas.microsoft.com/office/drawing/2014/main" id="{DA060871-86A4-2746-8DC4-19053F8BBADF}"/>
              </a:ext>
            </a:extLst>
          </p:cNvPr>
          <p:cNvSpPr txBox="1"/>
          <p:nvPr/>
        </p:nvSpPr>
        <p:spPr>
          <a:xfrm>
            <a:off x="4419600" y="1904643"/>
            <a:ext cx="198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/>
              <a:t>sequencing:</a:t>
            </a:r>
          </a:p>
        </p:txBody>
      </p:sp>
      <p:pic>
        <p:nvPicPr>
          <p:cNvPr id="18" name="图片 17">
            <a:extLst>
              <a:ext uri="{FF2B5EF4-FFF2-40B4-BE49-F238E27FC236}">
                <a16:creationId xmlns:a16="http://schemas.microsoft.com/office/drawing/2014/main" id="{CA5752B4-E148-534C-BCC1-956FAEEE494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124200" y="3093550"/>
            <a:ext cx="6007100" cy="825500"/>
          </a:xfrm>
          <a:prstGeom prst="rect">
            <a:avLst/>
          </a:prstGeom>
        </p:spPr>
      </p:pic>
      <p:pic>
        <p:nvPicPr>
          <p:cNvPr id="20" name="图片 19">
            <a:extLst>
              <a:ext uri="{FF2B5EF4-FFF2-40B4-BE49-F238E27FC236}">
                <a16:creationId xmlns:a16="http://schemas.microsoft.com/office/drawing/2014/main" id="{783D1C92-52D4-6241-8013-CECE1E819A61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490581" y="2273975"/>
            <a:ext cx="2336800" cy="825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86771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>
            <a:extLst>
              <a:ext uri="{FF2B5EF4-FFF2-40B4-BE49-F238E27FC236}">
                <a16:creationId xmlns:a16="http://schemas.microsoft.com/office/drawing/2014/main" id="{B3D05ADA-3431-0E4F-9FCD-DCC14AF7A9B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Basics,</a:t>
            </a:r>
            <a:r>
              <a:rPr kumimoji="1" lang="zh-CN" altLang="en-US" dirty="0"/>
              <a:t> </a:t>
            </a:r>
            <a:r>
              <a:rPr kumimoji="1" lang="en-US" altLang="zh-CN" dirty="0" err="1"/>
              <a:t>cont</a:t>
            </a:r>
            <a:r>
              <a:rPr kumimoji="1" lang="en-US" altLang="zh-CN" dirty="0"/>
              <a:t>’</a:t>
            </a:r>
            <a:endParaRPr lang="en-US" altLang="zh-CN" dirty="0"/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id="{D1F2AE64-0443-0A43-83F7-13AAAE6DA882}"/>
              </a:ext>
            </a:extLst>
          </p:cNvPr>
          <p:cNvSpPr txBox="1"/>
          <p:nvPr/>
        </p:nvSpPr>
        <p:spPr>
          <a:xfrm>
            <a:off x="1219200" y="1719977"/>
            <a:ext cx="198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/>
              <a:t>aliasing:</a:t>
            </a:r>
          </a:p>
        </p:txBody>
      </p:sp>
      <p:sp>
        <p:nvSpPr>
          <p:cNvPr id="17" name="文本框 16">
            <a:extLst>
              <a:ext uri="{FF2B5EF4-FFF2-40B4-BE49-F238E27FC236}">
                <a16:creationId xmlns:a16="http://schemas.microsoft.com/office/drawing/2014/main" id="{DA060871-86A4-2746-8DC4-19053F8BBADF}"/>
              </a:ext>
            </a:extLst>
          </p:cNvPr>
          <p:cNvSpPr txBox="1"/>
          <p:nvPr/>
        </p:nvSpPr>
        <p:spPr>
          <a:xfrm>
            <a:off x="4419600" y="1904643"/>
            <a:ext cx="198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/>
              <a:t>sequencing:</a:t>
            </a:r>
          </a:p>
        </p:txBody>
      </p:sp>
      <p:pic>
        <p:nvPicPr>
          <p:cNvPr id="3" name="图片 2">
            <a:extLst>
              <a:ext uri="{FF2B5EF4-FFF2-40B4-BE49-F238E27FC236}">
                <a16:creationId xmlns:a16="http://schemas.microsoft.com/office/drawing/2014/main" id="{E914A415-E611-3143-B4CD-F640FDB1931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0938" y="4756165"/>
            <a:ext cx="1879600" cy="1155700"/>
          </a:xfrm>
          <a:prstGeom prst="rect">
            <a:avLst/>
          </a:prstGeom>
        </p:spPr>
      </p:pic>
      <p:pic>
        <p:nvPicPr>
          <p:cNvPr id="7" name="图片 6">
            <a:extLst>
              <a:ext uri="{FF2B5EF4-FFF2-40B4-BE49-F238E27FC236}">
                <a16:creationId xmlns:a16="http://schemas.microsoft.com/office/drawing/2014/main" id="{D5275752-B2F8-C34E-B94C-1C968F6FB74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50938" y="3651250"/>
            <a:ext cx="1651000" cy="711200"/>
          </a:xfrm>
          <a:prstGeom prst="rect">
            <a:avLst/>
          </a:prstGeom>
        </p:spPr>
      </p:pic>
      <p:pic>
        <p:nvPicPr>
          <p:cNvPr id="11" name="图片 10">
            <a:extLst>
              <a:ext uri="{FF2B5EF4-FFF2-40B4-BE49-F238E27FC236}">
                <a16:creationId xmlns:a16="http://schemas.microsoft.com/office/drawing/2014/main" id="{CF67E28D-3D92-A744-9D72-901B3901115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19200" y="2222500"/>
            <a:ext cx="1612900" cy="1206500"/>
          </a:xfrm>
          <a:prstGeom prst="rect">
            <a:avLst/>
          </a:prstGeom>
        </p:spPr>
      </p:pic>
      <p:pic>
        <p:nvPicPr>
          <p:cNvPr id="22" name="图片 21">
            <a:extLst>
              <a:ext uri="{FF2B5EF4-FFF2-40B4-BE49-F238E27FC236}">
                <a16:creationId xmlns:a16="http://schemas.microsoft.com/office/drawing/2014/main" id="{77F9C73A-E405-5643-A26C-C6388EB119F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419600" y="2502218"/>
            <a:ext cx="1435100" cy="762000"/>
          </a:xfrm>
          <a:prstGeom prst="rect">
            <a:avLst/>
          </a:prstGeom>
        </p:spPr>
      </p:pic>
      <p:pic>
        <p:nvPicPr>
          <p:cNvPr id="24" name="图片 23">
            <a:extLst>
              <a:ext uri="{FF2B5EF4-FFF2-40B4-BE49-F238E27FC236}">
                <a16:creationId xmlns:a16="http://schemas.microsoft.com/office/drawing/2014/main" id="{18B1B34E-3629-D548-85BB-DEF2C99AA58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419600" y="3647106"/>
            <a:ext cx="1917700" cy="68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61991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>
            <a:extLst>
              <a:ext uri="{FF2B5EF4-FFF2-40B4-BE49-F238E27FC236}">
                <a16:creationId xmlns:a16="http://schemas.microsoft.com/office/drawing/2014/main" id="{B3D05ADA-3431-0E4F-9FCD-DCC14AF7A9B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Basics,</a:t>
            </a:r>
            <a:r>
              <a:rPr kumimoji="1" lang="zh-CN" altLang="en-US" dirty="0"/>
              <a:t> </a:t>
            </a:r>
            <a:r>
              <a:rPr kumimoji="1" lang="en-US" altLang="zh-CN" dirty="0" err="1"/>
              <a:t>cont</a:t>
            </a:r>
            <a:r>
              <a:rPr kumimoji="1" lang="en-US" altLang="zh-CN" dirty="0"/>
              <a:t>’</a:t>
            </a:r>
            <a:endParaRPr lang="en-US" altLang="zh-CN" dirty="0"/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id="{D1F2AE64-0443-0A43-83F7-13AAAE6DA882}"/>
              </a:ext>
            </a:extLst>
          </p:cNvPr>
          <p:cNvSpPr txBox="1"/>
          <p:nvPr/>
        </p:nvSpPr>
        <p:spPr>
          <a:xfrm>
            <a:off x="1219199" y="1840468"/>
            <a:ext cx="51672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/>
              <a:t>object-oriented</a:t>
            </a:r>
            <a:r>
              <a:rPr kumimoji="1" lang="zh-CN" altLang="en-US" dirty="0"/>
              <a:t> </a:t>
            </a:r>
            <a:r>
              <a:rPr kumimoji="1" lang="en-US" altLang="zh-CN" dirty="0"/>
              <a:t>programming (OOP):</a:t>
            </a:r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32C2060E-FA7A-A643-9052-D44303921FF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3987" y="5181600"/>
            <a:ext cx="3467100" cy="812800"/>
          </a:xfrm>
          <a:prstGeom prst="rect">
            <a:avLst/>
          </a:prstGeom>
        </p:spPr>
      </p:pic>
      <p:pic>
        <p:nvPicPr>
          <p:cNvPr id="6" name="图片 5">
            <a:extLst>
              <a:ext uri="{FF2B5EF4-FFF2-40B4-BE49-F238E27FC236}">
                <a16:creationId xmlns:a16="http://schemas.microsoft.com/office/drawing/2014/main" id="{D6CD28E6-415A-B44C-9012-7D3177C4136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0600" y="3193892"/>
            <a:ext cx="4165600" cy="1574800"/>
          </a:xfrm>
          <a:prstGeom prst="rect">
            <a:avLst/>
          </a:prstGeom>
        </p:spPr>
      </p:pic>
      <p:pic>
        <p:nvPicPr>
          <p:cNvPr id="9" name="图片 8">
            <a:extLst>
              <a:ext uri="{FF2B5EF4-FFF2-40B4-BE49-F238E27FC236}">
                <a16:creationId xmlns:a16="http://schemas.microsoft.com/office/drawing/2014/main" id="{067EDD5E-9CFB-6B48-AC5F-622158E7220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93837" y="2194025"/>
            <a:ext cx="1663700" cy="78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76660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>
            <a:extLst>
              <a:ext uri="{FF2B5EF4-FFF2-40B4-BE49-F238E27FC236}">
                <a16:creationId xmlns:a16="http://schemas.microsoft.com/office/drawing/2014/main" id="{B3D05ADA-3431-0E4F-9FCD-DCC14AF7A9B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505200" y="2514600"/>
            <a:ext cx="4419600" cy="1462087"/>
          </a:xfrm>
        </p:spPr>
        <p:txBody>
          <a:bodyPr/>
          <a:lstStyle/>
          <a:p>
            <a:r>
              <a:rPr lang="en-US" altLang="zh-CN" dirty="0"/>
              <a:t>Typing</a:t>
            </a:r>
          </a:p>
        </p:txBody>
      </p:sp>
    </p:spTree>
    <p:extLst>
      <p:ext uri="{BB962C8B-B14F-4D97-AF65-F5344CB8AC3E}">
        <p14:creationId xmlns:p14="http://schemas.microsoft.com/office/powerpoint/2010/main" val="3407816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>
            <a:extLst>
              <a:ext uri="{FF2B5EF4-FFF2-40B4-BE49-F238E27FC236}">
                <a16:creationId xmlns:a16="http://schemas.microsoft.com/office/drawing/2014/main" id="{B3D05ADA-3431-0E4F-9FCD-DCC14AF7A9B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Typing relation</a:t>
            </a:r>
            <a:endParaRPr lang="en-US" altLang="zh-CN" dirty="0"/>
          </a:p>
        </p:txBody>
      </p:sp>
      <p:pic>
        <p:nvPicPr>
          <p:cNvPr id="3" name="图片 2">
            <a:extLst>
              <a:ext uri="{FF2B5EF4-FFF2-40B4-BE49-F238E27FC236}">
                <a16:creationId xmlns:a16="http://schemas.microsoft.com/office/drawing/2014/main" id="{D236DFCF-871E-8742-8361-6733A33BB47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2600" y="2514600"/>
            <a:ext cx="6290094" cy="2381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9089054"/>
      </p:ext>
    </p:extLst>
  </p:cSld>
  <p:clrMapOvr>
    <a:masterClrMapping/>
  </p:clrMapOvr>
</p:sld>
</file>

<file path=ppt/theme/theme1.xml><?xml version="1.0" encoding="utf-8"?>
<a:theme xmlns:a="http://schemas.openxmlformats.org/drawingml/2006/main" name="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Blends</Template>
  <TotalTime>2793</TotalTime>
  <Words>115</Words>
  <Application>Microsoft Macintosh PowerPoint</Application>
  <PresentationFormat>全屏显示(4:3)</PresentationFormat>
  <Paragraphs>38</Paragraphs>
  <Slides>15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15</vt:i4>
      </vt:variant>
    </vt:vector>
  </HeadingPairs>
  <TitlesOfParts>
    <vt:vector size="19" baseType="lpstr">
      <vt:lpstr>Arial</vt:lpstr>
      <vt:lpstr>Tahoma</vt:lpstr>
      <vt:lpstr>Wingdings</vt:lpstr>
      <vt:lpstr>Blends</vt:lpstr>
      <vt:lpstr>References</vt:lpstr>
      <vt:lpstr>Recap: Lambda calculus</vt:lpstr>
      <vt:lpstr>Functional programming?</vt:lpstr>
      <vt:lpstr>Basic Syntax</vt:lpstr>
      <vt:lpstr>Basics</vt:lpstr>
      <vt:lpstr>Basics, cont’</vt:lpstr>
      <vt:lpstr>Basics, cont’</vt:lpstr>
      <vt:lpstr>Typing</vt:lpstr>
      <vt:lpstr>Typing relation</vt:lpstr>
      <vt:lpstr>Evaluations</vt:lpstr>
      <vt:lpstr>Evaluation, cont’</vt:lpstr>
      <vt:lpstr>Evaluation, cont’</vt:lpstr>
      <vt:lpstr>Type Safety</vt:lpstr>
      <vt:lpstr>Type safety</vt:lpstr>
      <vt:lpstr>Summary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Overview</dc:title>
  <dc:creator>Baojian Hua</dc:creator>
  <cp:lastModifiedBy>Microsoft Office 用户</cp:lastModifiedBy>
  <cp:revision>2754</cp:revision>
  <cp:lastPrinted>1601-01-01T00:00:00Z</cp:lastPrinted>
  <dcterms:created xsi:type="dcterms:W3CDTF">1601-01-01T00:00:00Z</dcterms:created>
  <dcterms:modified xsi:type="dcterms:W3CDTF">2022-04-14T08:38:15Z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