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handoutMasterIdLst>
    <p:handoutMasterId r:id="rId28"/>
  </p:handoutMasterIdLst>
  <p:sldIdLst>
    <p:sldId id="256" r:id="rId2"/>
    <p:sldId id="358" r:id="rId3"/>
    <p:sldId id="367" r:id="rId4"/>
    <p:sldId id="378" r:id="rId5"/>
    <p:sldId id="349" r:id="rId6"/>
    <p:sldId id="392" r:id="rId7"/>
    <p:sldId id="393" r:id="rId8"/>
    <p:sldId id="379" r:id="rId9"/>
    <p:sldId id="394" r:id="rId10"/>
    <p:sldId id="397" r:id="rId11"/>
    <p:sldId id="395" r:id="rId12"/>
    <p:sldId id="396" r:id="rId13"/>
    <p:sldId id="387" r:id="rId14"/>
    <p:sldId id="398" r:id="rId15"/>
    <p:sldId id="399" r:id="rId16"/>
    <p:sldId id="401" r:id="rId17"/>
    <p:sldId id="400" r:id="rId18"/>
    <p:sldId id="402" r:id="rId19"/>
    <p:sldId id="388" r:id="rId20"/>
    <p:sldId id="403" r:id="rId21"/>
    <p:sldId id="404" r:id="rId22"/>
    <p:sldId id="405" r:id="rId23"/>
    <p:sldId id="389" r:id="rId24"/>
    <p:sldId id="390" r:id="rId25"/>
    <p:sldId id="406" r:id="rId26"/>
    <p:sldId id="372" r:id="rId27"/>
  </p:sldIdLst>
  <p:sldSz cx="9144000" cy="6858000" type="screen4x3"/>
  <p:notesSz cx="7099300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0"/>
  </p:normalViewPr>
  <p:slideViewPr>
    <p:cSldViewPr>
      <p:cViewPr varScale="1">
        <p:scale>
          <a:sx n="102" d="100"/>
          <a:sy n="102" d="100"/>
        </p:scale>
        <p:origin x="192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54" y="-96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53A3E3E-C903-2343-9461-D17B8D7A7E8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A075025-0D63-E64A-9A81-C2C737BEB44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0B24856D-BF01-F645-A456-EFBA10AF0F2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A65AEC21-B882-124D-A8BE-B355C508A89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anose="020B0604020202020204" pitchFamily="34" charset="0"/>
              </a:defRPr>
            </a:lvl1pPr>
          </a:lstStyle>
          <a:p>
            <a:fld id="{0F68B817-E233-424D-BAD2-8A9E5BFA5B5A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>
            <a:extLst>
              <a:ext uri="{FF2B5EF4-FFF2-40B4-BE49-F238E27FC236}">
                <a16:creationId xmlns:a16="http://schemas.microsoft.com/office/drawing/2014/main" id="{D7A70B5D-780A-3942-A354-14A0AA03280D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10243" name="Group 3">
              <a:extLst>
                <a:ext uri="{FF2B5EF4-FFF2-40B4-BE49-F238E27FC236}">
                  <a16:creationId xmlns:a16="http://schemas.microsoft.com/office/drawing/2014/main" id="{AE04AC0A-5074-D34B-ABEC-667006D7944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0244" name="Rectangle 4">
                <a:extLst>
                  <a:ext uri="{FF2B5EF4-FFF2-40B4-BE49-F238E27FC236}">
                    <a16:creationId xmlns:a16="http://schemas.microsoft.com/office/drawing/2014/main" id="{21AC3179-26FF-B745-8D39-9AFD73AA50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245" name="Rectangle 5">
                <a:extLst>
                  <a:ext uri="{FF2B5EF4-FFF2-40B4-BE49-F238E27FC236}">
                    <a16:creationId xmlns:a16="http://schemas.microsoft.com/office/drawing/2014/main" id="{58E99DBA-A43F-FF40-B0E3-28A727890C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0246" name="Group 6">
              <a:extLst>
                <a:ext uri="{FF2B5EF4-FFF2-40B4-BE49-F238E27FC236}">
                  <a16:creationId xmlns:a16="http://schemas.microsoft.com/office/drawing/2014/main" id="{CCDE27EE-3393-8346-8BF4-74C4E08B73C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247" name="Rectangle 7">
                <a:extLst>
                  <a:ext uri="{FF2B5EF4-FFF2-40B4-BE49-F238E27FC236}">
                    <a16:creationId xmlns:a16="http://schemas.microsoft.com/office/drawing/2014/main" id="{741DB36D-ECCD-1D41-8A90-6CF2598AAA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248" name="Rectangle 8">
                <a:extLst>
                  <a:ext uri="{FF2B5EF4-FFF2-40B4-BE49-F238E27FC236}">
                    <a16:creationId xmlns:a16="http://schemas.microsoft.com/office/drawing/2014/main" id="{5061B37C-02D4-AF4C-A0CE-D405B44D1B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0249" name="Rectangle 9">
              <a:extLst>
                <a:ext uri="{FF2B5EF4-FFF2-40B4-BE49-F238E27FC236}">
                  <a16:creationId xmlns:a16="http://schemas.microsoft.com/office/drawing/2014/main" id="{1B3DFE3B-5D6D-A44A-B9E3-69259F59C9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50" name="Rectangle 10">
              <a:extLst>
                <a:ext uri="{FF2B5EF4-FFF2-40B4-BE49-F238E27FC236}">
                  <a16:creationId xmlns:a16="http://schemas.microsoft.com/office/drawing/2014/main" id="{9CA05350-0FF9-D747-BAAE-BB50FAA3D0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51" name="Rectangle 11">
              <a:extLst>
                <a:ext uri="{FF2B5EF4-FFF2-40B4-BE49-F238E27FC236}">
                  <a16:creationId xmlns:a16="http://schemas.microsoft.com/office/drawing/2014/main" id="{B143F3D0-92FF-0043-AC05-9512E042F3F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0252" name="Rectangle 12">
            <a:extLst>
              <a:ext uri="{FF2B5EF4-FFF2-40B4-BE49-F238E27FC236}">
                <a16:creationId xmlns:a16="http://schemas.microsoft.com/office/drawing/2014/main" id="{5DDE1152-56F0-8F4C-A54D-AE9681C2CD3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/>
              <a:t>单击此处编辑母版标题样式</a:t>
            </a:r>
          </a:p>
        </p:txBody>
      </p:sp>
      <p:sp>
        <p:nvSpPr>
          <p:cNvPr id="10253" name="Rectangle 13">
            <a:extLst>
              <a:ext uri="{FF2B5EF4-FFF2-40B4-BE49-F238E27FC236}">
                <a16:creationId xmlns:a16="http://schemas.microsoft.com/office/drawing/2014/main" id="{077846F5-0355-604E-BF2D-53D9338AB5C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/>
              <a:t>单击此处编辑母版副标题样式</a:t>
            </a:r>
          </a:p>
        </p:txBody>
      </p:sp>
      <p:sp>
        <p:nvSpPr>
          <p:cNvPr id="10254" name="Rectangle 14">
            <a:extLst>
              <a:ext uri="{FF2B5EF4-FFF2-40B4-BE49-F238E27FC236}">
                <a16:creationId xmlns:a16="http://schemas.microsoft.com/office/drawing/2014/main" id="{3D949DCF-BEB4-AA44-933E-4FB988602C1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10255" name="Rectangle 15">
            <a:extLst>
              <a:ext uri="{FF2B5EF4-FFF2-40B4-BE49-F238E27FC236}">
                <a16:creationId xmlns:a16="http://schemas.microsoft.com/office/drawing/2014/main" id="{148357A1-77F5-7845-8A16-F1F359F61F7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10256" name="Rectangle 16">
            <a:extLst>
              <a:ext uri="{FF2B5EF4-FFF2-40B4-BE49-F238E27FC236}">
                <a16:creationId xmlns:a16="http://schemas.microsoft.com/office/drawing/2014/main" id="{7FC1685A-667E-6349-8E15-B4AFF57A818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D05AF8F-CC8B-CE4D-8E4E-0946430EB77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752D8FD-2E35-8C45-8FAE-9D56B5839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C577BE3-983C-C14C-B5B5-D18FB718B0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2B1B293-A32D-C642-B1AE-AA53A3928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CA65018-A984-E946-ADE8-67AFBC794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5A81C39-165E-5348-8B50-00915A14A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7B04E-1747-6E4A-9BF6-94029E512EF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61911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1892CDD7-CC2C-9744-A5EE-B3543CB520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CFD4D69-F43C-A441-B3CE-BBF93A83F1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7E04BCC-6041-0141-9018-3057D8BE4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5AA3F46-7ADF-A445-97A0-EA3267C42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49626F4-A82C-4A47-BD26-13483CE1D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AA6308-3F37-DE4F-ACEB-C2CFB64370F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96847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952B7C8-BBF8-F242-9071-54EFF1DA6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3B226BC-4235-504C-B04E-EB632D9A2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0AB89B6-1309-DA45-A8B1-15977E30D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7F0CB5B-ED1B-FF4A-9559-8E0BEFD75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28B81DB-A4DC-974E-928F-146737968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540E9-F464-B742-865C-DD7702B9F3C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51591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CAF8CC2-D402-1B45-A2AB-E88EEF11B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383A153-D86D-624E-B3AA-1E074BA0F8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95C5AD2-3D50-CB48-B76F-AE872390C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521331C-BB0B-F946-9654-07363E804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55BEDF7-C82E-E346-9057-B4972ADA3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EE9F18-42C2-EB42-B7EE-309F088CD39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30576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4B0E62D-E804-AE45-B733-B7DBB3BD2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BA7F36D-ED5D-2841-AE41-355861E52B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723D1C8-D01D-1C42-8834-4D3407EE30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6A35BE8-5D1C-4E45-AB28-761A39DB5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9EE7540-65E8-7F4C-8631-ABC6ED4BA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A607BFA-02B1-A54C-B28E-0082865A9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9B74E7-ACA5-654A-9ECF-C52E8998D71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42531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0B1D599-1B8C-3F4F-98E5-681C1BC6A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B1A4448-905E-FE42-80F8-32F61296B4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FF1AE3F-7EF1-BB46-B31B-1EABA9AC54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0CBAA89E-E853-8E4E-A44E-A1C8BF3EA3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DB1898FA-7F0A-854F-B853-23F6604BF4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AE36E9D0-F9FF-AB4F-B14A-E6FE62948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26429CEF-F84E-424C-80C2-DA56A6E3E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D71C219-C091-DA44-9BF3-936033036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F84CD3-FD1F-084D-A180-5EC116F0F37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57424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C97E0EC-E941-F945-9593-967549D6F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4F7AAF1F-F224-BF46-9DEE-58E9218BE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3AACB6C-941A-2D40-B060-E69B2E5F1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E3843BE-6D5E-E647-8097-6652B7FB5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A1442-71AA-764F-B8C4-0319898C734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22394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47885FCA-B84B-0E46-A161-8D847820F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FF03D4AF-D447-6A4E-A281-A5B3B2D65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F66B650-564B-4149-A48E-4D797D26F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C2CF8-264E-C64D-85CB-0AAFA0C6A09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74349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976F4AF-D209-2540-AD79-815CE6E58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7116F02-B30C-7C42-B97C-FE62D8CEF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17D51D3-32A7-6249-8F5F-923FE6D9D8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574FF6C-08F2-9342-906E-71B3AD86A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61C97FC-4AF8-DA4C-88A6-204C70D3F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3652109-10B2-314F-A0A5-DCD1E3524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43EC1-E0FF-124D-8FBE-BA113ADBFDD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71388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F317619-1248-1241-813F-DF58E7661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EF66F2E0-A193-EE4E-B5B1-8E9D1B4F1D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925CAE9-B1EB-AC4F-AA70-8117B244DC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780E8E1-1380-E946-820D-CAA7AC72D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F6864C6-C42F-574D-B738-F4FE9B9FF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E230050-AB78-A446-825B-691D771DA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B968C4-449C-B342-92B9-D6688E0FA90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5732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A3FE088A-9B35-E94E-9004-A497788DD953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F19A9EF7-5D8E-1940-82E4-0AF32DF71767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265435FC-D425-924D-AAEC-0C59893CA93A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3ECA28D-21DA-4147-8CAD-2B99FA074A0E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228BCA76-CBD4-5C4C-918B-E69732DE7040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6896F0AD-C6B4-0C4B-B706-90448343D104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4" name="Rectangle 8">
            <a:extLst>
              <a:ext uri="{FF2B5EF4-FFF2-40B4-BE49-F238E27FC236}">
                <a16:creationId xmlns:a16="http://schemas.microsoft.com/office/drawing/2014/main" id="{BFA94453-B156-C34A-A7D8-7A8FA96C4C4F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5" name="Rectangle 9">
            <a:extLst>
              <a:ext uri="{FF2B5EF4-FFF2-40B4-BE49-F238E27FC236}">
                <a16:creationId xmlns:a16="http://schemas.microsoft.com/office/drawing/2014/main" id="{1A890F74-5B87-D243-8A40-CFD0C683F9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9226" name="Rectangle 10">
            <a:extLst>
              <a:ext uri="{FF2B5EF4-FFF2-40B4-BE49-F238E27FC236}">
                <a16:creationId xmlns:a16="http://schemas.microsoft.com/office/drawing/2014/main" id="{854E1838-A9C3-7E40-AC2B-35CA6013AD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9227" name="Rectangle 11">
            <a:extLst>
              <a:ext uri="{FF2B5EF4-FFF2-40B4-BE49-F238E27FC236}">
                <a16:creationId xmlns:a16="http://schemas.microsoft.com/office/drawing/2014/main" id="{C21097CC-0036-B042-A363-F39FB75C85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9228" name="Rectangle 12">
            <a:extLst>
              <a:ext uri="{FF2B5EF4-FFF2-40B4-BE49-F238E27FC236}">
                <a16:creationId xmlns:a16="http://schemas.microsoft.com/office/drawing/2014/main" id="{8EB7EA01-3009-A048-AAFB-55FF753DDA3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9229" name="Rectangle 13">
            <a:extLst>
              <a:ext uri="{FF2B5EF4-FFF2-40B4-BE49-F238E27FC236}">
                <a16:creationId xmlns:a16="http://schemas.microsoft.com/office/drawing/2014/main" id="{9C8B4E4F-22EC-854D-B584-5277BA0BBD4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3F8D3C3-71BC-3E40-8C75-F9FC782F4C80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0509E4D0-42AE-E245-AFBB-4F660EE6EAE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Subtyping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9BBEE831-F42A-B041-9434-84E906EAD7A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38200" y="3886200"/>
            <a:ext cx="7772400" cy="1752600"/>
          </a:xfrm>
        </p:spPr>
        <p:txBody>
          <a:bodyPr/>
          <a:lstStyle/>
          <a:p>
            <a:r>
              <a:rPr lang="en-US" altLang="zh-CN" sz="3600" dirty="0"/>
              <a:t>Principle</a:t>
            </a:r>
            <a:r>
              <a:rPr lang="zh-CN" altLang="en-US" sz="3600" dirty="0"/>
              <a:t> </a:t>
            </a:r>
            <a:r>
              <a:rPr lang="en-US" altLang="zh-CN" sz="3600" dirty="0"/>
              <a:t>of</a:t>
            </a:r>
            <a:r>
              <a:rPr lang="zh-CN" altLang="en-US" sz="3600" dirty="0"/>
              <a:t> </a:t>
            </a:r>
            <a:r>
              <a:rPr lang="en-US" altLang="zh-CN" sz="3600" dirty="0"/>
              <a:t>Programming</a:t>
            </a:r>
            <a:r>
              <a:rPr lang="zh-CN" altLang="en-US" sz="3600" dirty="0"/>
              <a:t> </a:t>
            </a:r>
            <a:r>
              <a:rPr lang="en-US" altLang="zh-CN" sz="3600" dirty="0"/>
              <a:t>Languages</a:t>
            </a:r>
          </a:p>
          <a:p>
            <a:r>
              <a:rPr lang="en-US" altLang="zh-CN" sz="2800" dirty="0" err="1"/>
              <a:t>Baojian</a:t>
            </a:r>
            <a:r>
              <a:rPr lang="en-US" altLang="zh-CN" sz="2800" dirty="0"/>
              <a:t> Hua</a:t>
            </a:r>
          </a:p>
          <a:p>
            <a:r>
              <a:rPr lang="en-US" altLang="zh-CN" sz="2400" dirty="0" err="1"/>
              <a:t>bjhua@ustc.edu.cn</a:t>
            </a:r>
            <a:endParaRPr lang="en-US" altLang="zh-CN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3D05ADA-3431-0E4F-9FCD-DCC14AF7A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Properties,</a:t>
            </a:r>
            <a:r>
              <a:rPr kumimoji="1" lang="zh-CN" altLang="en-US" dirty="0"/>
              <a:t> </a:t>
            </a:r>
            <a:r>
              <a:rPr kumimoji="1" lang="en-US" altLang="zh-CN" dirty="0" err="1"/>
              <a:t>cont</a:t>
            </a:r>
            <a:r>
              <a:rPr kumimoji="1" lang="en-US" altLang="zh-CN" dirty="0"/>
              <a:t>’</a:t>
            </a:r>
            <a:endParaRPr lang="en-US" altLang="zh-CN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0B6921BA-207F-804D-AF5D-3BE09AD5325B}"/>
              </a:ext>
            </a:extLst>
          </p:cNvPr>
          <p:cNvSpPr txBox="1"/>
          <p:nvPr/>
        </p:nvSpPr>
        <p:spPr>
          <a:xfrm>
            <a:off x="1447800" y="2009105"/>
            <a:ext cx="1897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Arrow:</a:t>
            </a:r>
            <a:endParaRPr kumimoji="1" lang="zh-CN" altLang="en-US" dirty="0"/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2ED2D6F6-8FFA-BD43-9535-5726E379C718}"/>
              </a:ext>
            </a:extLst>
          </p:cNvPr>
          <p:cNvSpPr txBox="1"/>
          <p:nvPr/>
        </p:nvSpPr>
        <p:spPr>
          <a:xfrm>
            <a:off x="1447800" y="3586599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Top:</a:t>
            </a:r>
            <a:endParaRPr kumimoji="1" lang="zh-CN" altLang="en-US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3810E490-A790-664A-8209-05B698A78B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2250" y="2620007"/>
            <a:ext cx="6159500" cy="838200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94B406DB-B931-CC47-A83D-E7B2DE0576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4160514"/>
            <a:ext cx="5562600" cy="48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854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3D05ADA-3431-0E4F-9FCD-DCC14AF7A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Examples</a:t>
            </a:r>
            <a:endParaRPr lang="en-US" altLang="zh-CN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0B6921BA-207F-804D-AF5D-3BE09AD5325B}"/>
              </a:ext>
            </a:extLst>
          </p:cNvPr>
          <p:cNvSpPr txBox="1"/>
          <p:nvPr/>
        </p:nvSpPr>
        <p:spPr>
          <a:xfrm>
            <a:off x="1447800" y="2009105"/>
            <a:ext cx="1897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Example</a:t>
            </a:r>
            <a:r>
              <a:rPr kumimoji="1" lang="zh-CN" altLang="en-US" dirty="0"/>
              <a:t> </a:t>
            </a:r>
            <a:r>
              <a:rPr kumimoji="1" lang="en-US" altLang="zh-CN" dirty="0"/>
              <a:t>1:</a:t>
            </a:r>
            <a:endParaRPr kumimoji="1" lang="zh-CN" altLang="en-US" dirty="0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0BBB5A30-6B75-8149-AC18-4C24D44C9B99}"/>
              </a:ext>
            </a:extLst>
          </p:cNvPr>
          <p:cNvSpPr txBox="1"/>
          <p:nvPr/>
        </p:nvSpPr>
        <p:spPr>
          <a:xfrm>
            <a:off x="1451975" y="4038600"/>
            <a:ext cx="1897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Example</a:t>
            </a:r>
            <a:r>
              <a:rPr kumimoji="1" lang="zh-CN" altLang="en-US" dirty="0"/>
              <a:t> </a:t>
            </a:r>
            <a:r>
              <a:rPr kumimoji="1" lang="en-US" altLang="zh-CN" dirty="0"/>
              <a:t>2:</a:t>
            </a:r>
            <a:endParaRPr kumimoji="1"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8055E579-A6F7-1C4F-A0DC-B08A63F8A7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697" y="2550931"/>
            <a:ext cx="8140700" cy="1130300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40E1DDEF-3DEE-E44E-9418-5D0B40CA5C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975" y="4765301"/>
            <a:ext cx="8509000" cy="119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2263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3D05ADA-3431-0E4F-9FCD-DCC14AF7A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Examples,</a:t>
            </a:r>
            <a:r>
              <a:rPr kumimoji="1" lang="zh-CN" altLang="en-US" dirty="0"/>
              <a:t> </a:t>
            </a:r>
            <a:r>
              <a:rPr kumimoji="1" lang="en-US" altLang="zh-CN" dirty="0" err="1"/>
              <a:t>cont</a:t>
            </a:r>
            <a:r>
              <a:rPr kumimoji="1" lang="en-US" altLang="zh-CN" dirty="0"/>
              <a:t>’</a:t>
            </a:r>
            <a:endParaRPr lang="en-US" altLang="zh-CN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0B6921BA-207F-804D-AF5D-3BE09AD5325B}"/>
              </a:ext>
            </a:extLst>
          </p:cNvPr>
          <p:cNvSpPr txBox="1"/>
          <p:nvPr/>
        </p:nvSpPr>
        <p:spPr>
          <a:xfrm>
            <a:off x="1447800" y="2009105"/>
            <a:ext cx="1897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Example</a:t>
            </a:r>
            <a:r>
              <a:rPr kumimoji="1" lang="zh-CN" altLang="en-US" dirty="0"/>
              <a:t> </a:t>
            </a:r>
            <a:r>
              <a:rPr kumimoji="1" lang="en-US" altLang="zh-CN" dirty="0"/>
              <a:t>3:</a:t>
            </a:r>
            <a:endParaRPr kumimoji="1" lang="zh-CN" altLang="en-US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F942EC17-7183-A047-95CB-09B0384143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275" y="2711142"/>
            <a:ext cx="8648700" cy="208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1702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4BB90F9-2C5E-9A43-9AF5-5AB1F1449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kumimoji="1" lang="en-US" altLang="zh-CN" dirty="0"/>
            </a:br>
            <a:r>
              <a:rPr kumimoji="1" lang="en-US" altLang="zh-CN" dirty="0"/>
              <a:t>Simply</a:t>
            </a:r>
            <a:r>
              <a:rPr kumimoji="1" lang="zh-CN" altLang="en-US" dirty="0"/>
              <a:t> </a:t>
            </a:r>
            <a:r>
              <a:rPr kumimoji="1" lang="en-US" altLang="zh-CN" dirty="0"/>
              <a:t>typed</a:t>
            </a:r>
            <a:br>
              <a:rPr kumimoji="1" lang="en-US" altLang="zh-CN" dirty="0"/>
            </a:br>
            <a:endParaRPr kumimoji="1" lang="zh-CN" altLang="en-US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DACAB35C-65B9-8E4E-BA44-E5E33DAB68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993238"/>
            <a:ext cx="7155421" cy="5864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6346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4BB90F9-2C5E-9A43-9AF5-5AB1F1449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Record</a:t>
            </a:r>
            <a:br>
              <a:rPr kumimoji="1" lang="en-US" altLang="zh-CN" dirty="0"/>
            </a:br>
            <a:endParaRPr kumimoji="1" lang="zh-CN" altLang="en-US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9ED508A7-64FD-7548-A9D8-83B315694B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5100" y="990600"/>
            <a:ext cx="7355664" cy="58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9915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3D05ADA-3431-0E4F-9FCD-DCC14AF7A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90800" y="2514600"/>
            <a:ext cx="5334000" cy="1462087"/>
          </a:xfrm>
        </p:spPr>
        <p:txBody>
          <a:bodyPr/>
          <a:lstStyle/>
          <a:p>
            <a:r>
              <a:rPr lang="en-US" altLang="zh-CN" dirty="0"/>
              <a:t>Type</a:t>
            </a:r>
            <a:r>
              <a:rPr lang="zh-CN" altLang="en-US" dirty="0"/>
              <a:t> </a:t>
            </a:r>
            <a:r>
              <a:rPr lang="en-US" altLang="zh-CN" dirty="0"/>
              <a:t>Safety</a:t>
            </a:r>
          </a:p>
        </p:txBody>
      </p:sp>
    </p:spTree>
    <p:extLst>
      <p:ext uri="{BB962C8B-B14F-4D97-AF65-F5344CB8AC3E}">
        <p14:creationId xmlns:p14="http://schemas.microsoft.com/office/powerpoint/2010/main" val="31671548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3B264FF-171B-A748-8B4E-EE6080AB4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Type</a:t>
            </a:r>
            <a:r>
              <a:rPr kumimoji="1" lang="zh-CN" altLang="en-US" dirty="0"/>
              <a:t> </a:t>
            </a:r>
            <a:r>
              <a:rPr kumimoji="1" lang="en-US" altLang="zh-CN" dirty="0"/>
              <a:t>safety</a:t>
            </a:r>
            <a:endParaRPr kumimoji="1" lang="zh-CN" altLang="en-US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64103A6B-AEBA-1E40-BE24-27A1E5476F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75" y="3962400"/>
            <a:ext cx="8995796" cy="813345"/>
          </a:xfr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4C274F61-D92B-094E-9422-BD3C24BBCC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659626"/>
            <a:ext cx="9144000" cy="540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8013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3D05ADA-3431-0E4F-9FCD-DCC14AF7A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90800" y="2514600"/>
            <a:ext cx="5334000" cy="1462087"/>
          </a:xfrm>
        </p:spPr>
        <p:txBody>
          <a:bodyPr/>
          <a:lstStyle/>
          <a:p>
            <a:r>
              <a:rPr lang="en-US" altLang="zh-CN" dirty="0"/>
              <a:t>Type</a:t>
            </a:r>
            <a:r>
              <a:rPr lang="zh-CN" altLang="en-US" dirty="0"/>
              <a:t> </a:t>
            </a:r>
            <a:r>
              <a:rPr lang="en-US" altLang="zh-CN" dirty="0"/>
              <a:t>Casting</a:t>
            </a:r>
          </a:p>
        </p:txBody>
      </p:sp>
    </p:spTree>
    <p:extLst>
      <p:ext uri="{BB962C8B-B14F-4D97-AF65-F5344CB8AC3E}">
        <p14:creationId xmlns:p14="http://schemas.microsoft.com/office/powerpoint/2010/main" val="15497042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ECF8E4D-F7BA-724E-8C00-55704F9E5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Up</a:t>
            </a:r>
            <a:r>
              <a:rPr kumimoji="1" lang="zh-CN" altLang="en-US" dirty="0"/>
              <a:t> </a:t>
            </a:r>
            <a:r>
              <a:rPr kumimoji="1" lang="en-US" altLang="zh-CN" dirty="0"/>
              <a:t>vs.</a:t>
            </a:r>
            <a:r>
              <a:rPr kumimoji="1" lang="zh-CN" altLang="en-US" dirty="0"/>
              <a:t> </a:t>
            </a:r>
            <a:r>
              <a:rPr kumimoji="1" lang="en-US" altLang="zh-CN" dirty="0"/>
              <a:t>Down</a:t>
            </a:r>
            <a:r>
              <a:rPr kumimoji="1" lang="zh-CN" altLang="en-US" dirty="0"/>
              <a:t> </a:t>
            </a:r>
            <a:r>
              <a:rPr kumimoji="1" lang="en-US" altLang="zh-CN" dirty="0"/>
              <a:t>Casting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959E59F-922C-6844-9CE6-6F3384CC92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Given</a:t>
            </a:r>
            <a:r>
              <a:rPr kumimoji="1" lang="zh-CN" altLang="en-US" dirty="0"/>
              <a:t> </a:t>
            </a:r>
            <a:r>
              <a:rPr kumimoji="1" lang="en-US" altLang="zh-CN" dirty="0"/>
              <a:t>S</a:t>
            </a:r>
            <a:r>
              <a:rPr kumimoji="1" lang="zh-CN" altLang="en-US" dirty="0"/>
              <a:t> </a:t>
            </a:r>
            <a:r>
              <a:rPr kumimoji="1" lang="en-US" altLang="zh-CN" dirty="0"/>
              <a:t>&lt;:</a:t>
            </a:r>
            <a:r>
              <a:rPr kumimoji="1" lang="zh-CN" altLang="en-US" dirty="0"/>
              <a:t> </a:t>
            </a:r>
            <a:r>
              <a:rPr kumimoji="1" lang="en-US" altLang="zh-CN" dirty="0"/>
              <a:t>T</a:t>
            </a:r>
          </a:p>
          <a:p>
            <a:pPr lvl="1"/>
            <a:r>
              <a:rPr kumimoji="1" lang="en-US" altLang="zh-CN" dirty="0"/>
              <a:t>for</a:t>
            </a:r>
            <a:r>
              <a:rPr kumimoji="1" lang="zh-CN" altLang="en-US" dirty="0"/>
              <a:t> </a:t>
            </a:r>
            <a:r>
              <a:rPr kumimoji="1" lang="en-US" altLang="zh-CN" dirty="0"/>
              <a:t>e:</a:t>
            </a:r>
            <a:r>
              <a:rPr kumimoji="1" lang="zh-CN" altLang="en-US" dirty="0"/>
              <a:t> </a:t>
            </a:r>
            <a:r>
              <a:rPr kumimoji="1" lang="en-US" altLang="zh-CN" dirty="0"/>
              <a:t>S,</a:t>
            </a:r>
            <a:r>
              <a:rPr kumimoji="1" lang="zh-CN" altLang="en-US" dirty="0"/>
              <a:t>  </a:t>
            </a:r>
            <a:r>
              <a:rPr kumimoji="1" lang="en-US" altLang="zh-CN" dirty="0">
                <a:solidFill>
                  <a:srgbClr val="0432FF"/>
                </a:solidFill>
              </a:rPr>
              <a:t>(T)e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/>
              <a:t>is</a:t>
            </a:r>
            <a:r>
              <a:rPr kumimoji="1" lang="zh-CN" altLang="en-US" dirty="0"/>
              <a:t> </a:t>
            </a:r>
            <a:r>
              <a:rPr kumimoji="1" lang="en-US" altLang="zh-CN" dirty="0"/>
              <a:t>called</a:t>
            </a:r>
            <a:r>
              <a:rPr kumimoji="1" lang="zh-CN" altLang="en-US" dirty="0"/>
              <a:t> </a:t>
            </a:r>
            <a:r>
              <a:rPr kumimoji="1" lang="en-US" altLang="zh-CN" dirty="0"/>
              <a:t>an</a:t>
            </a:r>
            <a:r>
              <a:rPr kumimoji="1" lang="zh-CN" altLang="en-US" dirty="0"/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up-casting</a:t>
            </a:r>
          </a:p>
          <a:p>
            <a:pPr lvl="1"/>
            <a:r>
              <a:rPr kumimoji="1" lang="en-US" altLang="zh-CN" dirty="0"/>
              <a:t>for</a:t>
            </a:r>
            <a:r>
              <a:rPr kumimoji="1" lang="zh-CN" altLang="en-US" dirty="0"/>
              <a:t> </a:t>
            </a:r>
            <a:r>
              <a:rPr kumimoji="1" lang="en-US" altLang="zh-CN" dirty="0"/>
              <a:t>e:</a:t>
            </a:r>
            <a:r>
              <a:rPr kumimoji="1" lang="zh-CN" altLang="en-US" dirty="0"/>
              <a:t> </a:t>
            </a:r>
            <a:r>
              <a:rPr kumimoji="1" lang="en-US" altLang="zh-CN" dirty="0"/>
              <a:t>T,</a:t>
            </a:r>
            <a:r>
              <a:rPr kumimoji="1" lang="zh-CN" altLang="en-US" dirty="0"/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(S)e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/>
              <a:t>is</a:t>
            </a:r>
            <a:r>
              <a:rPr kumimoji="1" lang="zh-CN" altLang="en-US" dirty="0"/>
              <a:t> </a:t>
            </a:r>
            <a:r>
              <a:rPr kumimoji="1" lang="en-US" altLang="zh-CN" dirty="0"/>
              <a:t>called</a:t>
            </a:r>
            <a:r>
              <a:rPr kumimoji="1" lang="zh-CN" altLang="en-US" dirty="0"/>
              <a:t> </a:t>
            </a:r>
            <a:r>
              <a:rPr kumimoji="1" lang="en-US" altLang="zh-CN" dirty="0"/>
              <a:t>a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down-casting</a:t>
            </a:r>
          </a:p>
          <a:p>
            <a:r>
              <a:rPr kumimoji="1" lang="en-US" altLang="zh-CN" dirty="0"/>
              <a:t>Up-casting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is</a:t>
            </a:r>
            <a:r>
              <a:rPr kumimoji="1" lang="zh-CN" altLang="en-US" dirty="0"/>
              <a:t> </a:t>
            </a:r>
            <a:r>
              <a:rPr kumimoji="1" lang="en-US" altLang="zh-CN" dirty="0"/>
              <a:t>generally</a:t>
            </a:r>
            <a:r>
              <a:rPr kumimoji="1" lang="zh-CN" altLang="en-US" dirty="0"/>
              <a:t> </a:t>
            </a:r>
            <a:r>
              <a:rPr kumimoji="1" lang="en-US" altLang="zh-CN" dirty="0"/>
              <a:t>type</a:t>
            </a:r>
            <a:r>
              <a:rPr kumimoji="1" lang="zh-CN" altLang="en-US" dirty="0"/>
              <a:t> </a:t>
            </a:r>
            <a:r>
              <a:rPr kumimoji="1" lang="en-US" altLang="zh-CN" dirty="0"/>
              <a:t>safe</a:t>
            </a:r>
          </a:p>
          <a:p>
            <a:pPr lvl="1"/>
            <a:r>
              <a:rPr kumimoji="1" lang="en-US" altLang="zh-CN" dirty="0"/>
              <a:t>just</a:t>
            </a:r>
            <a:r>
              <a:rPr kumimoji="1" lang="zh-CN" altLang="en-US" dirty="0"/>
              <a:t> </a:t>
            </a:r>
            <a:r>
              <a:rPr kumimoji="1" lang="en-US" altLang="zh-CN" dirty="0"/>
              <a:t>less</a:t>
            </a:r>
            <a:r>
              <a:rPr kumimoji="1" lang="zh-CN" altLang="en-US" dirty="0"/>
              <a:t> </a:t>
            </a:r>
            <a:r>
              <a:rPr kumimoji="1" lang="en-US" altLang="zh-CN" dirty="0"/>
              <a:t>informative</a:t>
            </a:r>
          </a:p>
          <a:p>
            <a:r>
              <a:rPr kumimoji="1" lang="en-US" altLang="zh-CN" dirty="0"/>
              <a:t>Down-casting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is</a:t>
            </a:r>
            <a:r>
              <a:rPr kumimoji="1" lang="zh-CN" altLang="en-US" dirty="0"/>
              <a:t> </a:t>
            </a:r>
            <a:r>
              <a:rPr kumimoji="1" lang="en-US" altLang="zh-CN" dirty="0"/>
              <a:t>generally</a:t>
            </a:r>
            <a:r>
              <a:rPr kumimoji="1" lang="zh-CN" altLang="en-US" dirty="0"/>
              <a:t> </a:t>
            </a:r>
            <a:r>
              <a:rPr kumimoji="1" lang="en-US" altLang="zh-CN" dirty="0"/>
              <a:t>unsafe</a:t>
            </a:r>
          </a:p>
          <a:p>
            <a:pPr lvl="1"/>
            <a:r>
              <a:rPr kumimoji="1" lang="en-US" altLang="zh-CN" dirty="0"/>
              <a:t>runtime</a:t>
            </a:r>
            <a:r>
              <a:rPr kumimoji="1" lang="zh-CN" altLang="en-US" dirty="0"/>
              <a:t> </a:t>
            </a:r>
            <a:r>
              <a:rPr kumimoji="1" lang="en-US" altLang="zh-CN" dirty="0"/>
              <a:t>checking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are</a:t>
            </a:r>
            <a:r>
              <a:rPr kumimoji="1" lang="zh-CN" altLang="en-US" dirty="0"/>
              <a:t> </a:t>
            </a:r>
            <a:r>
              <a:rPr kumimoji="1" lang="en-US" altLang="zh-CN" dirty="0"/>
              <a:t>needed</a:t>
            </a:r>
          </a:p>
        </p:txBody>
      </p:sp>
    </p:spTree>
    <p:extLst>
      <p:ext uri="{BB962C8B-B14F-4D97-AF65-F5344CB8AC3E}">
        <p14:creationId xmlns:p14="http://schemas.microsoft.com/office/powerpoint/2010/main" val="39860914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3D05ADA-3431-0E4F-9FCD-DCC14AF7A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Typing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Rules</a:t>
            </a:r>
            <a:endParaRPr lang="en-US" altLang="zh-CN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47699F4C-2306-954B-A682-6B99C5EA61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2514600"/>
            <a:ext cx="6286500" cy="787400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ED9F1862-1D5B-8D41-96CC-38688FD2FF02}"/>
              </a:ext>
            </a:extLst>
          </p:cNvPr>
          <p:cNvSpPr txBox="1"/>
          <p:nvPr/>
        </p:nvSpPr>
        <p:spPr>
          <a:xfrm>
            <a:off x="1447800" y="2009105"/>
            <a:ext cx="1897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0432FF"/>
                </a:solidFill>
              </a:rPr>
              <a:t>T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&lt;: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S</a:t>
            </a:r>
            <a:endParaRPr kumimoji="1" lang="zh-CN" altLang="en-US" dirty="0">
              <a:solidFill>
                <a:srgbClr val="0432FF"/>
              </a:solidFill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02AA1294-DC21-1A48-A63E-6013A00B2E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4572000"/>
            <a:ext cx="6083300" cy="787400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F56608CE-CBC7-E14C-BBB6-CB25B935F061}"/>
              </a:ext>
            </a:extLst>
          </p:cNvPr>
          <p:cNvSpPr txBox="1"/>
          <p:nvPr/>
        </p:nvSpPr>
        <p:spPr>
          <a:xfrm>
            <a:off x="1295400" y="3955534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0432FF"/>
                </a:solidFill>
              </a:rPr>
              <a:t>Runtime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checking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(reflection):</a:t>
            </a:r>
            <a:endParaRPr kumimoji="1" lang="zh-CN" altLang="en-US" dirty="0">
              <a:solidFill>
                <a:srgbClr val="0432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45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64B3AD-CBA6-A344-BBC1-0907D04A3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Recap: Lambda calculus</a:t>
            </a:r>
            <a:endParaRPr kumimoji="1"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DE4F7066-BE39-2A46-B1AE-E33B5DD6A4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0" y="2209800"/>
            <a:ext cx="7581900" cy="1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3678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ECF8E4D-F7BA-724E-8C00-55704F9E5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Poor</a:t>
            </a:r>
            <a:r>
              <a:rPr kumimoji="1" lang="zh-CN" altLang="en-US" dirty="0"/>
              <a:t> </a:t>
            </a:r>
            <a:r>
              <a:rPr kumimoji="1" lang="en-US" altLang="zh-CN" dirty="0"/>
              <a:t>man’s</a:t>
            </a:r>
            <a:r>
              <a:rPr kumimoji="1" lang="zh-CN" altLang="en-US" dirty="0"/>
              <a:t> </a:t>
            </a:r>
            <a:r>
              <a:rPr kumimoji="1" lang="en-US" altLang="zh-CN" dirty="0"/>
              <a:t>polymorphism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959E59F-922C-6844-9CE6-6F3384CC92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133600"/>
            <a:ext cx="4343400" cy="411480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modern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Java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List&lt;T&gt;{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List&lt;T&gt;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List&lt;T&gt;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…;</a:t>
            </a:r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FC94EEE4-E16B-2D41-82F8-1901835903C4}"/>
              </a:ext>
            </a:extLst>
          </p:cNvPr>
          <p:cNvSpPr txBox="1">
            <a:spLocks/>
          </p:cNvSpPr>
          <p:nvPr/>
        </p:nvSpPr>
        <p:spPr bwMode="auto">
          <a:xfrm>
            <a:off x="4630846" y="2133600"/>
            <a:ext cx="4343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stone-age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Java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(pre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5.0)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Font typeface="Wingdings" pitchFamily="2" charset="2"/>
              <a:buNone/>
            </a:pPr>
            <a:endParaRPr kumimoji="1" lang="en-US" altLang="zh-C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List(new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Integer(…));</a:t>
            </a:r>
            <a:endParaRPr kumimoji="1" lang="en-US" altLang="zh-C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9453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ECF8E4D-F7BA-724E-8C00-55704F9E5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Down-casting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959E59F-922C-6844-9CE6-6F3384CC92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133600"/>
            <a:ext cx="8077200" cy="411480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sum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up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”l”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of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integers: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sum(List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l){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while(l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!=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null){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1"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l.data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Inefficient!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+=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067020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ECF8E4D-F7BA-724E-8C00-55704F9E5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Type-switch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959E59F-922C-6844-9CE6-6F3384CC92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133600"/>
            <a:ext cx="3886200" cy="411480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After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Java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17.0.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kumimoji="1" lang="en-US" altLang="zh-C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functional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binary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kumimoji="1" lang="en-US" altLang="zh-C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tree: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abstract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Tree{}</a:t>
            </a:r>
          </a:p>
          <a:p>
            <a:pPr marL="0" indent="0">
              <a:buNone/>
            </a:pP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Empty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extends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Tree{}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extends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Tree{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Tree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left;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Tree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right;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2BDB9DD8-F2AB-7044-AD2B-1F2EF30A38F3}"/>
              </a:ext>
            </a:extLst>
          </p:cNvPr>
          <p:cNvSpPr txBox="1">
            <a:spLocks/>
          </p:cNvSpPr>
          <p:nvPr/>
        </p:nvSpPr>
        <p:spPr bwMode="auto">
          <a:xfrm>
            <a:off x="4540685" y="2137775"/>
            <a:ext cx="4572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Pre-order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traversal:</a:t>
            </a:r>
          </a:p>
          <a:p>
            <a:pPr marL="0" indent="0">
              <a:buFont typeface="Wingdings" pitchFamily="2" charset="2"/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preOrder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(Tree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t){</a:t>
            </a:r>
          </a:p>
          <a:p>
            <a:pPr marL="0" indent="0">
              <a:buFont typeface="Wingdings" pitchFamily="2" charset="2"/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switch(t){</a:t>
            </a:r>
          </a:p>
          <a:p>
            <a:pPr marL="0" indent="0">
              <a:buFont typeface="Wingdings" pitchFamily="2" charset="2"/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Empty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{}</a:t>
            </a:r>
          </a:p>
          <a:p>
            <a:pPr marL="0" indent="0">
              <a:buFont typeface="Wingdings" pitchFamily="2" charset="2"/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Font typeface="Wingdings" pitchFamily="2" charset="2"/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s.data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Wingdings" pitchFamily="2" charset="2"/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s.left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Wingdings" pitchFamily="2" charset="2"/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s.right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Font typeface="Wingdings" pitchFamily="2" charset="2"/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Font typeface="Wingdings" pitchFamily="2" charset="2"/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Font typeface="Wingdings" pitchFamily="2" charset="2"/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Font typeface="Wingdings" pitchFamily="2" charset="2"/>
              <a:buNone/>
            </a:pP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952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3D05ADA-3431-0E4F-9FCD-DCC14AF7A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2514600"/>
            <a:ext cx="6858000" cy="1462087"/>
          </a:xfrm>
        </p:spPr>
        <p:txBody>
          <a:bodyPr/>
          <a:lstStyle/>
          <a:p>
            <a:r>
              <a:rPr lang="en-US" altLang="zh-CN" dirty="0"/>
              <a:t>References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Arrays</a:t>
            </a:r>
          </a:p>
        </p:txBody>
      </p:sp>
    </p:spTree>
    <p:extLst>
      <p:ext uri="{BB962C8B-B14F-4D97-AF65-F5344CB8AC3E}">
        <p14:creationId xmlns:p14="http://schemas.microsoft.com/office/powerpoint/2010/main" val="13710655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3D05ADA-3431-0E4F-9FCD-DCC14AF7A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Rules</a:t>
            </a:r>
            <a:endParaRPr lang="en-US" altLang="zh-CN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2BD6C86D-A975-3644-B91F-2C9315DD0A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6463" y="2277301"/>
            <a:ext cx="6515100" cy="800100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5E73966D-0CAE-E445-8C14-7B3993E3CF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7005" y="5537200"/>
            <a:ext cx="6540500" cy="711200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8A65CCA7-6FC3-D74F-8D98-D387159E46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6463" y="3962400"/>
            <a:ext cx="6616700" cy="838200"/>
          </a:xfrm>
          <a:prstGeom prst="rect">
            <a:avLst/>
          </a:prstGeom>
        </p:spPr>
      </p:pic>
      <p:sp>
        <p:nvSpPr>
          <p:cNvPr id="12" name="文本框 11">
            <a:extLst>
              <a:ext uri="{FF2B5EF4-FFF2-40B4-BE49-F238E27FC236}">
                <a16:creationId xmlns:a16="http://schemas.microsoft.com/office/drawing/2014/main" id="{4383714C-4F32-974D-863E-1BD25E330B3E}"/>
              </a:ext>
            </a:extLst>
          </p:cNvPr>
          <p:cNvSpPr txBox="1"/>
          <p:nvPr/>
        </p:nvSpPr>
        <p:spPr>
          <a:xfrm>
            <a:off x="1447800" y="1840468"/>
            <a:ext cx="1897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0432FF"/>
                </a:solidFill>
              </a:rPr>
              <a:t>References:</a:t>
            </a:r>
            <a:endParaRPr kumimoji="1" lang="zh-CN" altLang="en-US" dirty="0">
              <a:solidFill>
                <a:srgbClr val="0432FF"/>
              </a:solidFill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1A5E1663-7192-9944-9DB9-5C48F76E92D3}"/>
              </a:ext>
            </a:extLst>
          </p:cNvPr>
          <p:cNvSpPr txBox="1"/>
          <p:nvPr/>
        </p:nvSpPr>
        <p:spPr>
          <a:xfrm>
            <a:off x="1447800" y="3361499"/>
            <a:ext cx="1897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0432FF"/>
                </a:solidFill>
              </a:rPr>
              <a:t>Arrays:</a:t>
            </a:r>
            <a:endParaRPr kumimoji="1" lang="zh-CN" altLang="en-US" dirty="0">
              <a:solidFill>
                <a:srgbClr val="0432FF"/>
              </a:solidFill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2A7F6953-02DF-CA44-A624-1932D5E42DDB}"/>
              </a:ext>
            </a:extLst>
          </p:cNvPr>
          <p:cNvSpPr txBox="1"/>
          <p:nvPr/>
        </p:nvSpPr>
        <p:spPr>
          <a:xfrm>
            <a:off x="1447800" y="4994069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0432FF"/>
                </a:solidFill>
              </a:rPr>
              <a:t>Java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arrays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(pitfalls):</a:t>
            </a:r>
            <a:endParaRPr kumimoji="1" lang="zh-CN" altLang="en-US" dirty="0">
              <a:solidFill>
                <a:srgbClr val="0432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9111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ECF8E4D-F7BA-724E-8C00-55704F9E5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Java</a:t>
            </a:r>
            <a:r>
              <a:rPr kumimoji="1" lang="zh-CN" altLang="en-US" dirty="0"/>
              <a:t> </a:t>
            </a:r>
            <a:r>
              <a:rPr kumimoji="1" lang="en-US" altLang="zh-CN" dirty="0"/>
              <a:t>array</a:t>
            </a:r>
            <a:r>
              <a:rPr kumimoji="1" lang="zh-CN" altLang="en-US" dirty="0"/>
              <a:t> </a:t>
            </a:r>
            <a:r>
              <a:rPr kumimoji="1" lang="en-US" altLang="zh-CN" dirty="0"/>
              <a:t>pitfalls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959E59F-922C-6844-9CE6-6F3384CC92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133600"/>
            <a:ext cx="3886200" cy="411480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suppose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&lt;: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&lt;: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f(B[]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x){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x[0]</a:t>
            </a:r>
            <a:r>
              <a:rPr kumimoji="1" lang="zh-CN" alt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kumimoji="1" lang="zh-CN" alt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B();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runtime</a:t>
            </a:r>
            <a:r>
              <a:rPr kumimoji="1" lang="zh-CN" alt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exception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1: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C[]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f(m);</a:t>
            </a:r>
          </a:p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2: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A[]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f(n);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compiler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error</a:t>
            </a:r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2BDB9DD8-F2AB-7044-AD2B-1F2EF30A38F3}"/>
              </a:ext>
            </a:extLst>
          </p:cNvPr>
          <p:cNvSpPr txBox="1">
            <a:spLocks/>
          </p:cNvSpPr>
          <p:nvPr/>
        </p:nvSpPr>
        <p:spPr bwMode="auto">
          <a:xfrm>
            <a:off x="4540685" y="2137775"/>
            <a:ext cx="4572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Thus,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each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array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assignment,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runtime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check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inserted,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which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incurs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considerable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cost.</a:t>
            </a:r>
          </a:p>
          <a:p>
            <a:pPr marL="0" indent="0">
              <a:buFont typeface="Wingdings" pitchFamily="2" charset="2"/>
              <a:buNone/>
            </a:pPr>
            <a:endParaRPr kumimoji="1" lang="en-US" altLang="zh-C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Wingdings" pitchFamily="2" charset="2"/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Generally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considered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design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pitfall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Java.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kumimoji="1" lang="en-US" altLang="zh-C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Wingdings" pitchFamily="2" charset="2"/>
              <a:buNone/>
            </a:pP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4526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1A7BC32-210A-B647-A3FC-FBFCA80FC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Summary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5A1BAFE-BD59-DA43-AA9F-E62E3841C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Simply</a:t>
            </a:r>
            <a:r>
              <a:rPr kumimoji="1" lang="zh-CN" altLang="en-US" dirty="0"/>
              <a:t> </a:t>
            </a:r>
            <a:r>
              <a:rPr kumimoji="1" lang="en-US" altLang="zh-CN" dirty="0"/>
              <a:t>typed</a:t>
            </a:r>
            <a:r>
              <a:rPr kumimoji="1" lang="zh-CN" altLang="en-US" dirty="0"/>
              <a:t> </a:t>
            </a:r>
            <a:r>
              <a:rPr kumimoji="1" lang="en-US" altLang="zh-CN" dirty="0"/>
              <a:t>lambda</a:t>
            </a:r>
            <a:r>
              <a:rPr kumimoji="1" lang="zh-CN" altLang="en-US" dirty="0"/>
              <a:t> </a:t>
            </a:r>
            <a:r>
              <a:rPr kumimoji="1" lang="en-US" altLang="zh-CN" dirty="0"/>
              <a:t>with</a:t>
            </a:r>
            <a:r>
              <a:rPr kumimoji="1" lang="zh-CN" altLang="en-US" dirty="0"/>
              <a:t> </a:t>
            </a:r>
            <a:r>
              <a:rPr kumimoji="1" lang="en-US" altLang="zh-CN" dirty="0"/>
              <a:t>subtyping</a:t>
            </a:r>
          </a:p>
          <a:p>
            <a:pPr lvl="1"/>
            <a:r>
              <a:rPr kumimoji="1" lang="en-US" altLang="zh-CN" dirty="0"/>
              <a:t>also</a:t>
            </a:r>
            <a:r>
              <a:rPr kumimoji="1" lang="zh-CN" altLang="en-US" dirty="0"/>
              <a:t> </a:t>
            </a:r>
            <a:r>
              <a:rPr kumimoji="1" lang="en-US" altLang="zh-CN" dirty="0"/>
              <a:t>popular</a:t>
            </a:r>
            <a:r>
              <a:rPr kumimoji="1" lang="zh-CN" altLang="en-US" dirty="0"/>
              <a:t> </a:t>
            </a:r>
            <a:r>
              <a:rPr kumimoji="1" lang="en-US" altLang="zh-CN" dirty="0"/>
              <a:t>in</a:t>
            </a:r>
            <a:r>
              <a:rPr kumimoji="1" lang="zh-CN" altLang="en-US" dirty="0"/>
              <a:t> </a:t>
            </a:r>
            <a:r>
              <a:rPr kumimoji="1" lang="en-US" altLang="zh-CN" dirty="0"/>
              <a:t>OOP</a:t>
            </a:r>
          </a:p>
          <a:p>
            <a:r>
              <a:rPr kumimoji="1" lang="en-US" altLang="zh-CN" dirty="0"/>
              <a:t>Basic</a:t>
            </a:r>
            <a:r>
              <a:rPr kumimoji="1" lang="zh-CN" altLang="en-US" dirty="0"/>
              <a:t> </a:t>
            </a:r>
            <a:r>
              <a:rPr kumimoji="1" lang="en-US" altLang="zh-CN" dirty="0"/>
              <a:t>syntax,</a:t>
            </a:r>
            <a:r>
              <a:rPr kumimoji="1" lang="zh-CN" altLang="en-US" dirty="0"/>
              <a:t> </a:t>
            </a:r>
            <a:r>
              <a:rPr kumimoji="1" lang="en-US" altLang="zh-CN" dirty="0"/>
              <a:t>evaluations,</a:t>
            </a:r>
            <a:r>
              <a:rPr kumimoji="1" lang="zh-CN" altLang="en-US" dirty="0"/>
              <a:t> </a:t>
            </a:r>
            <a:r>
              <a:rPr kumimoji="1" lang="en-US" altLang="zh-CN" dirty="0"/>
              <a:t>and</a:t>
            </a:r>
            <a:r>
              <a:rPr kumimoji="1" lang="zh-CN" altLang="en-US" dirty="0"/>
              <a:t> </a:t>
            </a:r>
            <a:r>
              <a:rPr kumimoji="1" lang="en-US" altLang="zh-CN" dirty="0"/>
              <a:t>typing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rules</a:t>
            </a:r>
          </a:p>
        </p:txBody>
      </p:sp>
    </p:spTree>
    <p:extLst>
      <p:ext uri="{BB962C8B-B14F-4D97-AF65-F5344CB8AC3E}">
        <p14:creationId xmlns:p14="http://schemas.microsoft.com/office/powerpoint/2010/main" val="2041784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64B3AD-CBA6-A344-BBC1-0907D04A3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Roadmap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1430582-3BAE-5047-80CD-27EF0AEB5D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study</a:t>
            </a:r>
            <a:r>
              <a:rPr kumimoji="1" lang="zh-CN" altLang="en-US" dirty="0"/>
              <a:t> </a:t>
            </a:r>
            <a:r>
              <a:rPr kumimoji="1" lang="en-US" altLang="zh-CN" dirty="0"/>
              <a:t>various</a:t>
            </a:r>
            <a:r>
              <a:rPr kumimoji="1" lang="zh-CN" altLang="en-US" dirty="0"/>
              <a:t> </a:t>
            </a:r>
            <a:r>
              <a:rPr kumimoji="1" lang="en-US" altLang="zh-CN" dirty="0"/>
              <a:t>typing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mechanisms:</a:t>
            </a:r>
          </a:p>
          <a:p>
            <a:pPr lvl="1"/>
            <a:r>
              <a:rPr kumimoji="1" lang="en-US" altLang="zh-CN" dirty="0"/>
              <a:t>simply-typed</a:t>
            </a:r>
          </a:p>
          <a:p>
            <a:pPr lvl="1"/>
            <a:r>
              <a:rPr kumimoji="1" lang="en-US" altLang="zh-CN" dirty="0">
                <a:solidFill>
                  <a:srgbClr val="0432FF"/>
                </a:solidFill>
              </a:rPr>
              <a:t>subtyping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(</a:t>
            </a:r>
            <a:r>
              <a:rPr kumimoji="1" lang="en-US" altLang="zh-CN" dirty="0" err="1">
                <a:solidFill>
                  <a:srgbClr val="0432FF"/>
                </a:solidFill>
              </a:rPr>
              <a:t>a.k.a</a:t>
            </a:r>
            <a:r>
              <a:rPr kumimoji="1" lang="en-US" altLang="zh-CN" dirty="0">
                <a:solidFill>
                  <a:srgbClr val="0432FF"/>
                </a:solidFill>
              </a:rPr>
              <a:t>,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subtyping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polymorphism)</a:t>
            </a:r>
          </a:p>
          <a:p>
            <a:pPr lvl="1"/>
            <a:r>
              <a:rPr kumimoji="1" lang="en-US" altLang="zh-CN" dirty="0"/>
              <a:t>recursive</a:t>
            </a:r>
            <a:r>
              <a:rPr kumimoji="1" lang="zh-CN" altLang="en-US" dirty="0"/>
              <a:t> </a:t>
            </a:r>
            <a:r>
              <a:rPr kumimoji="1" lang="en-US" altLang="zh-CN" dirty="0"/>
              <a:t>types</a:t>
            </a:r>
          </a:p>
          <a:p>
            <a:pPr lvl="1"/>
            <a:r>
              <a:rPr kumimoji="1" lang="en-US" altLang="zh-CN" dirty="0"/>
              <a:t>polymorphisms</a:t>
            </a:r>
          </a:p>
          <a:p>
            <a:pPr lvl="1"/>
            <a:r>
              <a:rPr kumimoji="1" lang="en-US" altLang="zh-CN" dirty="0"/>
              <a:t>higher-order</a:t>
            </a:r>
            <a:r>
              <a:rPr kumimoji="1" lang="zh-CN" altLang="en-US" dirty="0"/>
              <a:t> </a:t>
            </a:r>
            <a:r>
              <a:rPr kumimoji="1" lang="en-US" altLang="zh-CN" dirty="0"/>
              <a:t>types</a:t>
            </a:r>
          </a:p>
          <a:p>
            <a:r>
              <a:rPr kumimoji="1" lang="en-US" altLang="zh-CN" dirty="0"/>
              <a:t>Subtyping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is</a:t>
            </a:r>
            <a:r>
              <a:rPr kumimoji="1" lang="zh-CN" altLang="en-US" dirty="0"/>
              <a:t> </a:t>
            </a:r>
            <a:r>
              <a:rPr kumimoji="1" lang="en-US" altLang="zh-CN" dirty="0"/>
              <a:t>also</a:t>
            </a:r>
            <a:r>
              <a:rPr kumimoji="1" lang="zh-CN" altLang="en-US" dirty="0"/>
              <a:t> </a:t>
            </a:r>
            <a:r>
              <a:rPr kumimoji="1" lang="en-US" altLang="zh-CN" dirty="0"/>
              <a:t>a</a:t>
            </a:r>
            <a:r>
              <a:rPr kumimoji="1" lang="zh-CN" altLang="en-US" dirty="0"/>
              <a:t> </a:t>
            </a:r>
            <a:r>
              <a:rPr kumimoji="1" lang="en-US" altLang="zh-CN" dirty="0"/>
              <a:t>key</a:t>
            </a:r>
            <a:r>
              <a:rPr kumimoji="1" lang="zh-CN" altLang="en-US" dirty="0"/>
              <a:t> </a:t>
            </a:r>
            <a:r>
              <a:rPr kumimoji="1" lang="en-US" altLang="zh-CN" dirty="0"/>
              <a:t>feature</a:t>
            </a:r>
            <a:r>
              <a:rPr kumimoji="1" lang="zh-CN" altLang="en-US" dirty="0"/>
              <a:t> </a:t>
            </a:r>
            <a:r>
              <a:rPr kumimoji="1" lang="en-US" altLang="zh-CN" dirty="0"/>
              <a:t>of</a:t>
            </a:r>
            <a:r>
              <a:rPr kumimoji="1" lang="zh-CN" altLang="en-US" dirty="0"/>
              <a:t> </a:t>
            </a:r>
            <a:r>
              <a:rPr kumimoji="1" lang="en-US" altLang="zh-CN" dirty="0"/>
              <a:t>OOP</a:t>
            </a:r>
            <a:endParaRPr kumimoji="1" lang="en-US" altLang="zh-CN" dirty="0">
              <a:solidFill>
                <a:srgbClr val="0432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395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3D05ADA-3431-0E4F-9FCD-DCC14AF7A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38400" y="2514600"/>
            <a:ext cx="5486400" cy="1462087"/>
          </a:xfrm>
        </p:spPr>
        <p:txBody>
          <a:bodyPr/>
          <a:lstStyle/>
          <a:p>
            <a:r>
              <a:rPr lang="en-US" altLang="zh-CN" dirty="0"/>
              <a:t>Subtyping</a:t>
            </a:r>
          </a:p>
        </p:txBody>
      </p:sp>
    </p:spTree>
    <p:extLst>
      <p:ext uri="{BB962C8B-B14F-4D97-AF65-F5344CB8AC3E}">
        <p14:creationId xmlns:p14="http://schemas.microsoft.com/office/powerpoint/2010/main" val="1116843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3D05ADA-3431-0E4F-9FCD-DCC14AF7A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Motivation</a:t>
            </a:r>
            <a:endParaRPr lang="en-US" altLang="zh-CN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4333A384-4429-7D4C-8DAA-34D2A14E98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2362200"/>
            <a:ext cx="7010400" cy="838200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67A48234-E18C-7043-BA50-A87CBF27FE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0938" y="3886200"/>
            <a:ext cx="39624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677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3D05ADA-3431-0E4F-9FCD-DCC14AF7A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Subsumption</a:t>
            </a:r>
            <a:endParaRPr lang="en-US" altLang="zh-CN" dirty="0"/>
          </a:p>
        </p:txBody>
      </p:sp>
      <p:sp>
        <p:nvSpPr>
          <p:cNvPr id="7" name="内容占位符 2">
            <a:extLst>
              <a:ext uri="{FF2B5EF4-FFF2-40B4-BE49-F238E27FC236}">
                <a16:creationId xmlns:a16="http://schemas.microsoft.com/office/drawing/2014/main" id="{D6051DB3-4DE2-BB4E-B906-FBFC656D5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r>
              <a:rPr kumimoji="1" lang="en-US" altLang="zh-CN" dirty="0"/>
              <a:t>Introduce</a:t>
            </a:r>
            <a:r>
              <a:rPr kumimoji="1" lang="zh-CN" altLang="en-US" dirty="0"/>
              <a:t> </a:t>
            </a:r>
            <a:r>
              <a:rPr kumimoji="1" lang="en-US" altLang="zh-CN" dirty="0"/>
              <a:t>a</a:t>
            </a:r>
            <a:r>
              <a:rPr kumimoji="1" lang="zh-CN" altLang="en-US" dirty="0"/>
              <a:t> </a:t>
            </a:r>
            <a:r>
              <a:rPr kumimoji="1" lang="en-US" altLang="zh-CN" dirty="0"/>
              <a:t>notation:</a:t>
            </a:r>
            <a:r>
              <a:rPr kumimoji="1" lang="zh-CN" altLang="en-US" dirty="0"/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S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&lt;: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T</a:t>
            </a:r>
          </a:p>
          <a:p>
            <a:pPr lvl="1"/>
            <a:r>
              <a:rPr kumimoji="1" lang="en-US" altLang="zh-CN" dirty="0">
                <a:solidFill>
                  <a:srgbClr val="0432FF"/>
                </a:solidFill>
              </a:rPr>
              <a:t>S</a:t>
            </a:r>
            <a:r>
              <a:rPr kumimoji="1" lang="zh-CN" altLang="en-US" dirty="0"/>
              <a:t> </a:t>
            </a:r>
            <a:r>
              <a:rPr kumimoji="1" lang="en-US" altLang="zh-CN" dirty="0"/>
              <a:t>is</a:t>
            </a:r>
            <a:r>
              <a:rPr kumimoji="1" lang="zh-CN" altLang="en-US" dirty="0"/>
              <a:t> </a:t>
            </a:r>
            <a:r>
              <a:rPr kumimoji="1" lang="en-US" altLang="zh-CN" dirty="0"/>
              <a:t>a</a:t>
            </a:r>
            <a:r>
              <a:rPr kumimoji="1" lang="zh-CN" altLang="en-US" dirty="0"/>
              <a:t> </a:t>
            </a:r>
            <a:r>
              <a:rPr kumimoji="1" lang="en-US" altLang="zh-CN" dirty="0"/>
              <a:t>subtype</a:t>
            </a:r>
            <a:r>
              <a:rPr kumimoji="1" lang="zh-CN" altLang="en-US" dirty="0"/>
              <a:t> </a:t>
            </a:r>
            <a:r>
              <a:rPr kumimoji="1" lang="en-US" altLang="zh-CN" dirty="0"/>
              <a:t>of</a:t>
            </a:r>
            <a:r>
              <a:rPr kumimoji="1" lang="zh-CN" altLang="en-US" dirty="0"/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T</a:t>
            </a:r>
          </a:p>
          <a:p>
            <a:pPr lvl="1"/>
            <a:r>
              <a:rPr kumimoji="1" lang="en-US" altLang="zh-CN" dirty="0"/>
              <a:t>elements</a:t>
            </a:r>
            <a:r>
              <a:rPr kumimoji="1" lang="zh-CN" altLang="en-US" dirty="0"/>
              <a:t> </a:t>
            </a:r>
            <a:r>
              <a:rPr kumimoji="1" lang="en-US" altLang="zh-CN" dirty="0"/>
              <a:t>in</a:t>
            </a:r>
            <a:r>
              <a:rPr kumimoji="1" lang="zh-CN" altLang="en-US" dirty="0"/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S</a:t>
            </a:r>
            <a:r>
              <a:rPr kumimoji="1" lang="zh-CN" altLang="en-US" dirty="0"/>
              <a:t> </a:t>
            </a:r>
            <a:r>
              <a:rPr kumimoji="1" lang="en-US" altLang="zh-CN" dirty="0"/>
              <a:t>is</a:t>
            </a:r>
            <a:r>
              <a:rPr kumimoji="1" lang="zh-CN" altLang="en-US" dirty="0"/>
              <a:t> </a:t>
            </a:r>
            <a:r>
              <a:rPr kumimoji="1" lang="en-US" altLang="zh-CN" dirty="0"/>
              <a:t>a</a:t>
            </a:r>
            <a:r>
              <a:rPr kumimoji="1" lang="zh-CN" altLang="en-US" dirty="0"/>
              <a:t> </a:t>
            </a:r>
            <a:r>
              <a:rPr kumimoji="1" lang="en-US" altLang="zh-CN" dirty="0"/>
              <a:t>subset</a:t>
            </a:r>
            <a:r>
              <a:rPr kumimoji="1" lang="zh-CN" altLang="en-US" dirty="0"/>
              <a:t> </a:t>
            </a:r>
            <a:r>
              <a:rPr kumimoji="1" lang="en-US" altLang="zh-CN" dirty="0"/>
              <a:t>of</a:t>
            </a:r>
            <a:r>
              <a:rPr kumimoji="1" lang="zh-CN" altLang="en-US" dirty="0"/>
              <a:t> </a:t>
            </a:r>
            <a:r>
              <a:rPr kumimoji="1" lang="en-US" altLang="zh-CN" dirty="0"/>
              <a:t>elements</a:t>
            </a:r>
            <a:r>
              <a:rPr kumimoji="1" lang="zh-CN" altLang="en-US" dirty="0"/>
              <a:t> </a:t>
            </a:r>
            <a:r>
              <a:rPr kumimoji="1" lang="en-US" altLang="zh-CN" dirty="0"/>
              <a:t>in</a:t>
            </a:r>
            <a:r>
              <a:rPr kumimoji="1" lang="zh-CN" altLang="en-US" dirty="0"/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T</a:t>
            </a:r>
          </a:p>
          <a:p>
            <a:r>
              <a:rPr kumimoji="1" lang="en-US" altLang="zh-CN" dirty="0"/>
              <a:t>A</a:t>
            </a:r>
            <a:r>
              <a:rPr kumimoji="1" lang="zh-CN" altLang="en-US" dirty="0"/>
              <a:t> </a:t>
            </a:r>
            <a:r>
              <a:rPr kumimoji="1" lang="en-US" altLang="zh-CN" dirty="0"/>
              <a:t>subtyping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relation: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6998F6C6-1FBB-5646-B7B0-767B8FB1B1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5300" y="4572000"/>
            <a:ext cx="623570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634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3D05ADA-3431-0E4F-9FCD-DCC14AF7A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38400" y="2514600"/>
            <a:ext cx="5486400" cy="1462087"/>
          </a:xfrm>
        </p:spPr>
        <p:txBody>
          <a:bodyPr/>
          <a:lstStyle/>
          <a:p>
            <a:r>
              <a:rPr lang="en-US" altLang="zh-CN" dirty="0"/>
              <a:t>Subtyping</a:t>
            </a:r>
            <a:r>
              <a:rPr lang="zh-CN" altLang="en-US" dirty="0"/>
              <a:t> </a:t>
            </a:r>
            <a:r>
              <a:rPr lang="en-US" altLang="zh-CN" dirty="0"/>
              <a:t>Relation</a:t>
            </a:r>
          </a:p>
        </p:txBody>
      </p:sp>
    </p:spTree>
    <p:extLst>
      <p:ext uri="{BB962C8B-B14F-4D97-AF65-F5344CB8AC3E}">
        <p14:creationId xmlns:p14="http://schemas.microsoft.com/office/powerpoint/2010/main" val="2093260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3D05ADA-3431-0E4F-9FCD-DCC14AF7A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Properties</a:t>
            </a:r>
            <a:endParaRPr lang="en-US" altLang="zh-CN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0B6921BA-207F-804D-AF5D-3BE09AD5325B}"/>
              </a:ext>
            </a:extLst>
          </p:cNvPr>
          <p:cNvSpPr txBox="1"/>
          <p:nvPr/>
        </p:nvSpPr>
        <p:spPr>
          <a:xfrm>
            <a:off x="1447800" y="2009105"/>
            <a:ext cx="1897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Reflexivity:</a:t>
            </a:r>
            <a:endParaRPr kumimoji="1" lang="zh-CN" altLang="en-US" dirty="0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0BBB5A30-6B75-8149-AC18-4C24D44C9B99}"/>
              </a:ext>
            </a:extLst>
          </p:cNvPr>
          <p:cNvSpPr txBox="1"/>
          <p:nvPr/>
        </p:nvSpPr>
        <p:spPr>
          <a:xfrm>
            <a:off x="1447800" y="3021942"/>
            <a:ext cx="1897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Transitivity:</a:t>
            </a:r>
            <a:endParaRPr kumimoji="1" lang="zh-CN" altLang="en-US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CC0A77BA-9DB1-8946-8057-9E9DD4FC75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0938" y="2425392"/>
            <a:ext cx="5549900" cy="57150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4238F838-3AD1-B14D-A293-16D94A6A4D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1209" y="3657600"/>
            <a:ext cx="6019800" cy="762000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F2BA5325-CBCE-6E43-8EA0-9A216411DA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5217" y="4978092"/>
            <a:ext cx="6540500" cy="495300"/>
          </a:xfrm>
          <a:prstGeom prst="rect">
            <a:avLst/>
          </a:prstGeom>
        </p:spPr>
      </p:pic>
      <p:sp>
        <p:nvSpPr>
          <p:cNvPr id="16" name="文本框 15">
            <a:extLst>
              <a:ext uri="{FF2B5EF4-FFF2-40B4-BE49-F238E27FC236}">
                <a16:creationId xmlns:a16="http://schemas.microsoft.com/office/drawing/2014/main" id="{2ED2D6F6-8FFA-BD43-9535-5726E379C718}"/>
              </a:ext>
            </a:extLst>
          </p:cNvPr>
          <p:cNvSpPr txBox="1"/>
          <p:nvPr/>
        </p:nvSpPr>
        <p:spPr>
          <a:xfrm>
            <a:off x="1371600" y="4515895"/>
            <a:ext cx="1897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Record</a:t>
            </a:r>
            <a:r>
              <a:rPr kumimoji="1" lang="zh-CN" altLang="en-US" dirty="0"/>
              <a:t> </a:t>
            </a:r>
            <a:r>
              <a:rPr kumimoji="1" lang="en-US" altLang="zh-CN" dirty="0"/>
              <a:t>width: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46199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3D05ADA-3431-0E4F-9FCD-DCC14AF7A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Properties,</a:t>
            </a:r>
            <a:r>
              <a:rPr kumimoji="1" lang="zh-CN" altLang="en-US" dirty="0"/>
              <a:t> </a:t>
            </a:r>
            <a:r>
              <a:rPr kumimoji="1" lang="en-US" altLang="zh-CN" dirty="0" err="1"/>
              <a:t>cont</a:t>
            </a:r>
            <a:r>
              <a:rPr kumimoji="1" lang="en-US" altLang="zh-CN" dirty="0"/>
              <a:t>’</a:t>
            </a:r>
            <a:endParaRPr lang="en-US" altLang="zh-CN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0B6921BA-207F-804D-AF5D-3BE09AD5325B}"/>
              </a:ext>
            </a:extLst>
          </p:cNvPr>
          <p:cNvSpPr txBox="1"/>
          <p:nvPr/>
        </p:nvSpPr>
        <p:spPr>
          <a:xfrm>
            <a:off x="1447800" y="2009105"/>
            <a:ext cx="1897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Record</a:t>
            </a:r>
            <a:r>
              <a:rPr kumimoji="1" lang="zh-CN" altLang="en-US" dirty="0"/>
              <a:t> </a:t>
            </a:r>
            <a:r>
              <a:rPr kumimoji="1" lang="en-US" altLang="zh-CN" dirty="0"/>
              <a:t>depth:</a:t>
            </a:r>
            <a:endParaRPr kumimoji="1" lang="zh-CN" altLang="en-US" dirty="0"/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4A6F7BD2-4165-3A4D-915A-0CBE8AB07D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9817" y="2471302"/>
            <a:ext cx="6565900" cy="800100"/>
          </a:xfrm>
          <a:prstGeom prst="rect">
            <a:avLst/>
          </a:prstGeom>
        </p:spPr>
      </p:pic>
      <p:sp>
        <p:nvSpPr>
          <p:cNvPr id="16" name="文本框 15">
            <a:extLst>
              <a:ext uri="{FF2B5EF4-FFF2-40B4-BE49-F238E27FC236}">
                <a16:creationId xmlns:a16="http://schemas.microsoft.com/office/drawing/2014/main" id="{2ED2D6F6-8FFA-BD43-9535-5726E379C718}"/>
              </a:ext>
            </a:extLst>
          </p:cNvPr>
          <p:cNvSpPr txBox="1"/>
          <p:nvPr/>
        </p:nvSpPr>
        <p:spPr>
          <a:xfrm>
            <a:off x="1447800" y="3586599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Record</a:t>
            </a:r>
            <a:r>
              <a:rPr kumimoji="1" lang="zh-CN" altLang="en-US" dirty="0"/>
              <a:t> </a:t>
            </a:r>
            <a:r>
              <a:rPr kumimoji="1" lang="en-US" altLang="zh-CN" dirty="0"/>
              <a:t>permutation:</a:t>
            </a:r>
            <a:endParaRPr kumimoji="1"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E2648A0E-D888-A24D-B9A1-C70A2CE008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0938" y="4271128"/>
            <a:ext cx="7518400" cy="82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436875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3133</TotalTime>
  <Words>526</Words>
  <Application>Microsoft Macintosh PowerPoint</Application>
  <PresentationFormat>全屏显示(4:3)</PresentationFormat>
  <Paragraphs>128</Paragraphs>
  <Slides>26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1" baseType="lpstr">
      <vt:lpstr>Arial</vt:lpstr>
      <vt:lpstr>Courier New</vt:lpstr>
      <vt:lpstr>Tahoma</vt:lpstr>
      <vt:lpstr>Wingdings</vt:lpstr>
      <vt:lpstr>Blends</vt:lpstr>
      <vt:lpstr>Subtyping</vt:lpstr>
      <vt:lpstr>Recap: Lambda calculus</vt:lpstr>
      <vt:lpstr>Roadmap</vt:lpstr>
      <vt:lpstr>Subtyping</vt:lpstr>
      <vt:lpstr>Motivation</vt:lpstr>
      <vt:lpstr>Subsumption</vt:lpstr>
      <vt:lpstr>Subtyping Relation</vt:lpstr>
      <vt:lpstr>Properties</vt:lpstr>
      <vt:lpstr>Properties, cont’</vt:lpstr>
      <vt:lpstr>Properties, cont’</vt:lpstr>
      <vt:lpstr>Examples</vt:lpstr>
      <vt:lpstr>Examples, cont’</vt:lpstr>
      <vt:lpstr> Simply typed </vt:lpstr>
      <vt:lpstr>Record </vt:lpstr>
      <vt:lpstr>Type Safety</vt:lpstr>
      <vt:lpstr>Type safety</vt:lpstr>
      <vt:lpstr>Type Casting</vt:lpstr>
      <vt:lpstr>Up vs. Down Casting</vt:lpstr>
      <vt:lpstr>Typing Rules</vt:lpstr>
      <vt:lpstr>Poor man’s polymorphism</vt:lpstr>
      <vt:lpstr>Down-casting</vt:lpstr>
      <vt:lpstr>Type-switch</vt:lpstr>
      <vt:lpstr>References and Arrays</vt:lpstr>
      <vt:lpstr>Rules</vt:lpstr>
      <vt:lpstr>Java array pitfalls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</dc:title>
  <dc:creator>Baojian Hua</dc:creator>
  <cp:lastModifiedBy>Microsoft Office 用户</cp:lastModifiedBy>
  <cp:revision>2988</cp:revision>
  <cp:lastPrinted>1601-01-01T00:00:00Z</cp:lastPrinted>
  <dcterms:created xsi:type="dcterms:W3CDTF">1601-01-01T00:00:00Z</dcterms:created>
  <dcterms:modified xsi:type="dcterms:W3CDTF">2022-04-24T11:08:15Z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