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32"/>
  </p:handoutMasterIdLst>
  <p:sldIdLst>
    <p:sldId id="256" r:id="rId2"/>
    <p:sldId id="367" r:id="rId3"/>
    <p:sldId id="412" r:id="rId4"/>
    <p:sldId id="378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372" r:id="rId18"/>
    <p:sldId id="426" r:id="rId19"/>
    <p:sldId id="427" r:id="rId20"/>
    <p:sldId id="428" r:id="rId21"/>
    <p:sldId id="429" r:id="rId22"/>
    <p:sldId id="430" r:id="rId23"/>
    <p:sldId id="431" r:id="rId24"/>
    <p:sldId id="433" r:id="rId25"/>
    <p:sldId id="432" r:id="rId26"/>
    <p:sldId id="434" r:id="rId27"/>
    <p:sldId id="435" r:id="rId28"/>
    <p:sldId id="436" r:id="rId29"/>
    <p:sldId id="437" r:id="rId30"/>
    <p:sldId id="425" r:id="rId31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>
      <p:cViewPr varScale="1">
        <p:scale>
          <a:sx n="102" d="100"/>
          <a:sy n="102" d="100"/>
        </p:scale>
        <p:origin x="7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Imperative</a:t>
            </a:r>
            <a:r>
              <a:rPr lang="zh-CN" altLang="en-US" dirty="0"/>
              <a:t> </a:t>
            </a:r>
            <a:r>
              <a:rPr lang="en-US" altLang="zh-CN" dirty="0"/>
              <a:t>Objects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Subtyping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An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interfaces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subtypes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those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fewer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</a:p>
          <a:p>
            <a:r>
              <a:rPr kumimoji="1" lang="en-US" altLang="zh-CN" dirty="0"/>
              <a:t>It’s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always</a:t>
            </a:r>
            <a:r>
              <a:rPr kumimoji="1" lang="zh-CN" altLang="en-US" dirty="0"/>
              <a:t> </a:t>
            </a:r>
            <a:r>
              <a:rPr kumimoji="1" lang="en-US" altLang="zh-CN" dirty="0"/>
              <a:t>safe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subtype,</a:t>
            </a:r>
            <a:r>
              <a:rPr kumimoji="1" lang="zh-CN" altLang="en-US" dirty="0"/>
              <a:t> </a:t>
            </a:r>
            <a:r>
              <a:rPr kumimoji="1" lang="en-US" altLang="zh-CN" dirty="0"/>
              <a:t>when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supertype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required</a:t>
            </a:r>
          </a:p>
          <a:p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like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record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we’ve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discussed</a:t>
            </a:r>
          </a:p>
        </p:txBody>
      </p:sp>
    </p:spTree>
    <p:extLst>
      <p:ext uri="{BB962C8B-B14F-4D97-AF65-F5344CB8AC3E}">
        <p14:creationId xmlns:p14="http://schemas.microsoft.com/office/powerpoint/2010/main" val="337784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Subtyping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44196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bar();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BE6934A1-B76D-2E46-8025-F83D641E84F9}"/>
              </a:ext>
            </a:extLst>
          </p:cNvPr>
          <p:cNvSpPr txBox="1">
            <a:spLocks/>
          </p:cNvSpPr>
          <p:nvPr/>
        </p:nvSpPr>
        <p:spPr bwMode="auto">
          <a:xfrm>
            <a:off x="5054763" y="2139863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f(I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invoke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obj.foo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f(x);</a:t>
            </a:r>
          </a:p>
        </p:txBody>
      </p:sp>
    </p:spTree>
    <p:extLst>
      <p:ext uri="{BB962C8B-B14F-4D97-AF65-F5344CB8AC3E}">
        <p14:creationId xmlns:p14="http://schemas.microsoft.com/office/powerpoint/2010/main" val="410043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Inheritance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Inheritance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classes</a:t>
            </a:r>
          </a:p>
          <a:p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inherit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only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methods,</a:t>
            </a:r>
            <a:r>
              <a:rPr kumimoji="1" lang="zh-CN" altLang="en-US" dirty="0"/>
              <a:t> </a:t>
            </a:r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also</a:t>
            </a:r>
            <a:r>
              <a:rPr kumimoji="1" lang="zh-CN" altLang="en-US" dirty="0"/>
              <a:t> </a:t>
            </a:r>
            <a:r>
              <a:rPr kumimoji="1" lang="en-US" altLang="zh-CN" dirty="0"/>
              <a:t>fields</a:t>
            </a:r>
          </a:p>
        </p:txBody>
      </p:sp>
    </p:spTree>
    <p:extLst>
      <p:ext uri="{BB962C8B-B14F-4D97-AF65-F5344CB8AC3E}">
        <p14:creationId xmlns:p14="http://schemas.microsoft.com/office/powerpoint/2010/main" val="2014994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Inheritance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44196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bar();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F0DB5E2-B626-B449-BFCA-E0A4BAEB77E5}"/>
              </a:ext>
            </a:extLst>
          </p:cNvPr>
          <p:cNvSpPr/>
          <p:nvPr/>
        </p:nvSpPr>
        <p:spPr>
          <a:xfrm>
            <a:off x="4800600" y="22860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vptr</a:t>
            </a:r>
            <a:endParaRPr kumimoji="1"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A0F3875-56CB-B842-81B4-602158DACFE8}"/>
              </a:ext>
            </a:extLst>
          </p:cNvPr>
          <p:cNvSpPr/>
          <p:nvPr/>
        </p:nvSpPr>
        <p:spPr>
          <a:xfrm>
            <a:off x="4800600" y="27432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386F0B3-8FFD-2E4A-9B56-B952716246BE}"/>
              </a:ext>
            </a:extLst>
          </p:cNvPr>
          <p:cNvSpPr/>
          <p:nvPr/>
        </p:nvSpPr>
        <p:spPr>
          <a:xfrm>
            <a:off x="6629400" y="2286000"/>
            <a:ext cx="990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A::foo</a:t>
            </a:r>
            <a:endParaRPr kumimoji="1" lang="zh-CN" altLang="en-US" dirty="0"/>
          </a:p>
        </p:txBody>
      </p: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1929FA92-E312-DE43-8BD7-828F48CA8C1D}"/>
              </a:ext>
            </a:extLst>
          </p:cNvPr>
          <p:cNvCxnSpPr>
            <a:endCxn id="7" idx="1"/>
          </p:cNvCxnSpPr>
          <p:nvPr/>
        </p:nvCxnSpPr>
        <p:spPr>
          <a:xfrm>
            <a:off x="5562600" y="2514600"/>
            <a:ext cx="1066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20276812-DAE1-DC47-9C2A-C8E09A5DCE51}"/>
              </a:ext>
            </a:extLst>
          </p:cNvPr>
          <p:cNvSpPr/>
          <p:nvPr/>
        </p:nvSpPr>
        <p:spPr>
          <a:xfrm>
            <a:off x="4800600" y="37338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vptr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BDD8FD5-7184-334A-8287-DDD9B0D111CF}"/>
              </a:ext>
            </a:extLst>
          </p:cNvPr>
          <p:cNvSpPr/>
          <p:nvPr/>
        </p:nvSpPr>
        <p:spPr>
          <a:xfrm>
            <a:off x="4800600" y="41910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6FC493A-8A95-DD48-8EB5-6C66D2BEF17E}"/>
              </a:ext>
            </a:extLst>
          </p:cNvPr>
          <p:cNvSpPr/>
          <p:nvPr/>
        </p:nvSpPr>
        <p:spPr>
          <a:xfrm>
            <a:off x="6629400" y="3733800"/>
            <a:ext cx="990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B::foo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F4DECB5A-5B34-B142-AF04-B4F96901291B}"/>
              </a:ext>
            </a:extLst>
          </p:cNvPr>
          <p:cNvCxnSpPr>
            <a:endCxn id="12" idx="1"/>
          </p:cNvCxnSpPr>
          <p:nvPr/>
        </p:nvCxnSpPr>
        <p:spPr>
          <a:xfrm>
            <a:off x="5562600" y="3962400"/>
            <a:ext cx="1066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33D78FE0-3FCE-AA4F-AFC0-41DD24B0B635}"/>
              </a:ext>
            </a:extLst>
          </p:cNvPr>
          <p:cNvSpPr/>
          <p:nvPr/>
        </p:nvSpPr>
        <p:spPr>
          <a:xfrm>
            <a:off x="4800600" y="4648199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A463D27-E0BC-1C40-B5E6-90E0430F088D}"/>
              </a:ext>
            </a:extLst>
          </p:cNvPr>
          <p:cNvSpPr/>
          <p:nvPr/>
        </p:nvSpPr>
        <p:spPr>
          <a:xfrm>
            <a:off x="6629400" y="4191000"/>
            <a:ext cx="990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A::</a:t>
            </a:r>
            <a:r>
              <a:rPr kumimoji="1" lang="en-US" altLang="zh-CN" dirty="0" err="1"/>
              <a:t>baz</a:t>
            </a:r>
            <a:endParaRPr kumimoji="1"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412A7E5-4CD2-834D-A9AC-B2E2FDCCC6ED}"/>
              </a:ext>
            </a:extLst>
          </p:cNvPr>
          <p:cNvSpPr/>
          <p:nvPr/>
        </p:nvSpPr>
        <p:spPr>
          <a:xfrm>
            <a:off x="6629400" y="2743200"/>
            <a:ext cx="990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A::</a:t>
            </a:r>
            <a:r>
              <a:rPr kumimoji="1" lang="en-US" altLang="zh-CN" dirty="0" err="1"/>
              <a:t>baz</a:t>
            </a:r>
            <a:endParaRPr kumimoji="1"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5257281-F2F0-8141-8524-5B162A6D969A}"/>
              </a:ext>
            </a:extLst>
          </p:cNvPr>
          <p:cNvSpPr/>
          <p:nvPr/>
        </p:nvSpPr>
        <p:spPr>
          <a:xfrm>
            <a:off x="6629400" y="4648199"/>
            <a:ext cx="990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B::bar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6934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Open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recursion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behavior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</a:t>
            </a:r>
            <a:r>
              <a:rPr kumimoji="1" lang="en-US" altLang="zh-CN" dirty="0">
                <a:solidFill>
                  <a:srgbClr val="0432FF"/>
                </a:solidFill>
              </a:rPr>
              <a:t>this</a:t>
            </a:r>
            <a:r>
              <a:rPr kumimoji="1" lang="en-US" altLang="zh-CN" dirty="0"/>
              <a:t>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very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special</a:t>
            </a:r>
          </a:p>
          <a:p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allows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late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binding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</a:p>
          <a:p>
            <a:pPr lvl="1"/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invoke</a:t>
            </a:r>
            <a:r>
              <a:rPr kumimoji="1" lang="zh-CN" altLang="en-US" dirty="0"/>
              <a:t> </a:t>
            </a:r>
            <a:r>
              <a:rPr kumimoji="1" lang="en-US" altLang="zh-CN" dirty="0"/>
              <a:t>current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unavailable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1053056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Open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recursion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44196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this.g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" name="内容占位符 2">
            <a:extLst>
              <a:ext uri="{FF2B5EF4-FFF2-40B4-BE49-F238E27FC236}">
                <a16:creationId xmlns:a16="http://schemas.microsoft.com/office/drawing/2014/main" id="{A223C7E7-F3DE-E64B-8D0B-FA809CC62475}"/>
              </a:ext>
            </a:extLst>
          </p:cNvPr>
          <p:cNvSpPr txBox="1">
            <a:spLocks/>
          </p:cNvSpPr>
          <p:nvPr/>
        </p:nvSpPr>
        <p:spPr bwMode="auto">
          <a:xfrm>
            <a:off x="4343400" y="2133600"/>
            <a:ext cx="441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B().f();</a:t>
            </a:r>
          </a:p>
        </p:txBody>
      </p:sp>
    </p:spTree>
    <p:extLst>
      <p:ext uri="{BB962C8B-B14F-4D97-AF65-F5344CB8AC3E}">
        <p14:creationId xmlns:p14="http://schemas.microsoft.com/office/powerpoint/2010/main" val="1543938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514600"/>
            <a:ext cx="6934200" cy="1462087"/>
          </a:xfrm>
        </p:spPr>
        <p:txBody>
          <a:bodyPr/>
          <a:lstStyle/>
          <a:p>
            <a:r>
              <a:rPr lang="en-US" altLang="zh-CN" dirty="0"/>
              <a:t>Object</a:t>
            </a:r>
            <a:r>
              <a:rPr lang="zh-CN" altLang="en-US" dirty="0"/>
              <a:t> </a:t>
            </a:r>
            <a:r>
              <a:rPr lang="en-US" altLang="zh-CN" dirty="0"/>
              <a:t>Encoding</a:t>
            </a:r>
          </a:p>
        </p:txBody>
      </p:sp>
    </p:spTree>
    <p:extLst>
      <p:ext uri="{BB962C8B-B14F-4D97-AF65-F5344CB8AC3E}">
        <p14:creationId xmlns:p14="http://schemas.microsoft.com/office/powerpoint/2010/main" val="137701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Objects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Objects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piece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encapsulating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</a:t>
            </a:r>
          </a:p>
          <a:p>
            <a:pPr lvl="1"/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access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</a:t>
            </a:r>
          </a:p>
          <a:p>
            <a:r>
              <a:rPr kumimoji="1" lang="en-US" altLang="zh-CN" dirty="0"/>
              <a:t>We’ll</a:t>
            </a:r>
            <a:r>
              <a:rPr kumimoji="1" lang="zh-CN" altLang="en-US" dirty="0"/>
              <a:t> </a:t>
            </a:r>
            <a:r>
              <a:rPr kumimoji="1" lang="en-US" altLang="zh-CN" dirty="0"/>
              <a:t>make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counter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serve</a:t>
            </a:r>
            <a:r>
              <a:rPr kumimoji="1" lang="zh-CN" altLang="en-US" dirty="0"/>
              <a:t> </a:t>
            </a:r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running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041784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Objects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551EA27-AB83-5E4A-A0DF-E0B54A2A1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38" y="2133600"/>
            <a:ext cx="5270500" cy="14478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A4E8F46-1A8B-864D-82E1-897B75E33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938" y="3924300"/>
            <a:ext cx="59182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9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abbreviations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3808AAE-E7D2-B74A-BABB-D7B2D7683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33600"/>
            <a:ext cx="5562600" cy="5969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59037E5-BD04-6C42-A83D-39F7B477A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34219"/>
            <a:ext cx="80137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8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OOP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One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paradigms:</a:t>
            </a:r>
          </a:p>
          <a:p>
            <a:pPr lvl="1"/>
            <a:r>
              <a:rPr kumimoji="1" lang="en-US" altLang="zh-CN" dirty="0"/>
              <a:t>young,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history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view</a:t>
            </a:r>
          </a:p>
          <a:p>
            <a:pPr lvl="1"/>
            <a:r>
              <a:rPr kumimoji="1" lang="en-US" altLang="zh-CN" dirty="0"/>
              <a:t>very</a:t>
            </a:r>
            <a:r>
              <a:rPr kumimoji="1" lang="zh-CN" altLang="en-US" dirty="0"/>
              <a:t> </a:t>
            </a:r>
            <a:r>
              <a:rPr kumimoji="1" lang="en-US" altLang="zh-CN" dirty="0"/>
              <a:t>popular,</a:t>
            </a:r>
            <a:r>
              <a:rPr kumimoji="1" lang="zh-CN" altLang="en-US" dirty="0"/>
              <a:t> </a:t>
            </a:r>
            <a:r>
              <a:rPr kumimoji="1" lang="en-US" altLang="zh-CN" dirty="0"/>
              <a:t>due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industry</a:t>
            </a:r>
            <a:r>
              <a:rPr kumimoji="1" lang="zh-CN" altLang="en-US" dirty="0"/>
              <a:t> </a:t>
            </a:r>
            <a:r>
              <a:rPr kumimoji="1" lang="en-US" altLang="zh-CN" dirty="0"/>
              <a:t>push</a:t>
            </a:r>
          </a:p>
          <a:p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also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most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controversial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Object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</a:t>
            </a:r>
            <a:r>
              <a:rPr lang="en-US" altLang="zh-CN" dirty="0"/>
              <a:t>say something to express one's disapproval of or disagreement with something.”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0395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Objects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generators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C7C8A18-4712-B441-9BBC-946F14DD8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2489200"/>
            <a:ext cx="66040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45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Subtyping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F3991FC-E470-5E4E-B2C8-8F2AC709D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9300"/>
            <a:ext cx="8229600" cy="6477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16B8362-3244-7E4A-919F-458202540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19400"/>
            <a:ext cx="6172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25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Class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Class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thought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functions:</a:t>
            </a:r>
          </a:p>
          <a:p>
            <a:pPr lvl="1"/>
            <a:r>
              <a:rPr kumimoji="1" lang="en-US" altLang="zh-CN" dirty="0"/>
              <a:t>take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objects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arguments</a:t>
            </a:r>
          </a:p>
          <a:p>
            <a:pPr lvl="1"/>
            <a:r>
              <a:rPr kumimoji="1" lang="en-US" altLang="zh-CN" dirty="0"/>
              <a:t>generate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class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(virtual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tables)</a:t>
            </a:r>
          </a:p>
        </p:txBody>
      </p:sp>
    </p:spTree>
    <p:extLst>
      <p:ext uri="{BB962C8B-B14F-4D97-AF65-F5344CB8AC3E}">
        <p14:creationId xmlns:p14="http://schemas.microsoft.com/office/powerpoint/2010/main" val="2257321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Classes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44196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get(){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" name="内容占位符 2">
            <a:extLst>
              <a:ext uri="{FF2B5EF4-FFF2-40B4-BE49-F238E27FC236}">
                <a16:creationId xmlns:a16="http://schemas.microsoft.com/office/drawing/2014/main" id="{A223C7E7-F3DE-E64B-8D0B-FA809CC62475}"/>
              </a:ext>
            </a:extLst>
          </p:cNvPr>
          <p:cNvSpPr txBox="1">
            <a:spLocks/>
          </p:cNvSpPr>
          <p:nvPr/>
        </p:nvSpPr>
        <p:spPr bwMode="auto">
          <a:xfrm>
            <a:off x="4343400" y="2133600"/>
            <a:ext cx="441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classes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functions: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x)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{get,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set}</a:t>
            </a:r>
          </a:p>
        </p:txBody>
      </p:sp>
    </p:spTree>
    <p:extLst>
      <p:ext uri="{BB962C8B-B14F-4D97-AF65-F5344CB8AC3E}">
        <p14:creationId xmlns:p14="http://schemas.microsoft.com/office/powerpoint/2010/main" val="1086677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Classes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249D610-95DD-2B47-88F4-B4DE7E8D4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09800"/>
            <a:ext cx="57658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42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Subclasses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08F3BA0-5AFB-6A46-850E-75B765B7D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324" y="2133600"/>
            <a:ext cx="61214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54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Instance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1B8C81E-A70A-3D46-99DB-130BCE29D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2514600"/>
            <a:ext cx="7175500" cy="9017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BE5490C-6417-9142-B1D5-73EA4C145D12}"/>
              </a:ext>
            </a:extLst>
          </p:cNvPr>
          <p:cNvSpPr txBox="1"/>
          <p:nvPr/>
        </p:nvSpPr>
        <p:spPr>
          <a:xfrm>
            <a:off x="13716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Adding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new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“backup()”,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backup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state: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33123E6-05F2-FC45-B50D-4B5B7E379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096" y="3352800"/>
            <a:ext cx="6057900" cy="6223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2C06D17-2C89-874F-89AC-4CDB6DEC4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880099"/>
            <a:ext cx="70993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93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Calling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superclass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BE5490C-6417-9142-B1D5-73EA4C145D12}"/>
              </a:ext>
            </a:extLst>
          </p:cNvPr>
          <p:cNvSpPr txBox="1"/>
          <p:nvPr/>
        </p:nvSpPr>
        <p:spPr>
          <a:xfrm>
            <a:off x="13716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subclass,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class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super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classes,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via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</a:t>
            </a:r>
            <a:r>
              <a:rPr kumimoji="1" lang="en-US" altLang="zh-CN" dirty="0">
                <a:solidFill>
                  <a:srgbClr val="0432FF"/>
                </a:solidFill>
              </a:rPr>
              <a:t>super</a:t>
            </a:r>
            <a:r>
              <a:rPr kumimoji="1" lang="en-US" altLang="zh-CN" dirty="0"/>
              <a:t>”.</a:t>
            </a:r>
            <a:endParaRPr kumimoji="1"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2F8FDFC-6855-AA4E-BD3F-CB73FB211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19400"/>
            <a:ext cx="7823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38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“This”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C9A7AB8-6FE6-6248-A43E-6B1243130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78" y="1905000"/>
            <a:ext cx="7861300" cy="5588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0E727B5-EC57-1247-9067-F0D4C1CE2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2413000"/>
            <a:ext cx="85598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197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C9A7AB8-6FE6-6248-A43E-6B1243130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7861300" cy="5588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0E727B5-EC57-1247-9067-F0D4C1CE2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50"/>
            <a:ext cx="8559800" cy="20320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26C43036-70EC-8F4F-A60C-C82EE4191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5" y="2609850"/>
            <a:ext cx="6172200" cy="37973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F07A545-D699-9C4F-A465-00BD85155ABA}"/>
              </a:ext>
            </a:extLst>
          </p:cNvPr>
          <p:cNvSpPr/>
          <p:nvPr/>
        </p:nvSpPr>
        <p:spPr>
          <a:xfrm>
            <a:off x="4800600" y="28194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vptr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39ABDF0-C8AA-FD45-B569-56A763C3A457}"/>
              </a:ext>
            </a:extLst>
          </p:cNvPr>
          <p:cNvSpPr/>
          <p:nvPr/>
        </p:nvSpPr>
        <p:spPr>
          <a:xfrm>
            <a:off x="4800600" y="32766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C0080C2-942A-C549-9B6B-B3E291CFCD9F}"/>
              </a:ext>
            </a:extLst>
          </p:cNvPr>
          <p:cNvSpPr/>
          <p:nvPr/>
        </p:nvSpPr>
        <p:spPr>
          <a:xfrm>
            <a:off x="6629400" y="2819400"/>
            <a:ext cx="990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get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2A6D342E-A938-384C-9A81-79BE928828F2}"/>
              </a:ext>
            </a:extLst>
          </p:cNvPr>
          <p:cNvCxnSpPr>
            <a:endCxn id="9" idx="1"/>
          </p:cNvCxnSpPr>
          <p:nvPr/>
        </p:nvCxnSpPr>
        <p:spPr>
          <a:xfrm>
            <a:off x="5562600" y="3048000"/>
            <a:ext cx="1066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C4C62300-DD75-264D-92B0-B8EC2CCB7B0E}"/>
              </a:ext>
            </a:extLst>
          </p:cNvPr>
          <p:cNvSpPr/>
          <p:nvPr/>
        </p:nvSpPr>
        <p:spPr>
          <a:xfrm>
            <a:off x="6629400" y="3276600"/>
            <a:ext cx="990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set</a:t>
            </a:r>
            <a:endParaRPr kumimoji="1"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AB10B05-2004-2B40-8CCE-7934305DA658}"/>
              </a:ext>
            </a:extLst>
          </p:cNvPr>
          <p:cNvSpPr/>
          <p:nvPr/>
        </p:nvSpPr>
        <p:spPr>
          <a:xfrm>
            <a:off x="6629400" y="3733799"/>
            <a:ext cx="990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inc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4338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Simulate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OOP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syntactic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features</a:t>
            </a:r>
            <a:r>
              <a:rPr kumimoji="1" lang="zh-CN" altLang="en-US" dirty="0"/>
              <a:t> </a:t>
            </a:r>
            <a:r>
              <a:rPr kumimoji="1" lang="en-US" altLang="zh-CN" dirty="0"/>
              <a:t>we’ve</a:t>
            </a:r>
            <a:r>
              <a:rPr kumimoji="1" lang="zh-CN" altLang="en-US" dirty="0"/>
              <a:t> </a:t>
            </a:r>
            <a:r>
              <a:rPr kumimoji="1" lang="en-US" altLang="zh-CN" dirty="0"/>
              <a:t>learned</a:t>
            </a:r>
          </a:p>
          <a:p>
            <a:pPr lvl="1"/>
            <a:r>
              <a:rPr kumimoji="1" lang="en-US" altLang="zh-CN" dirty="0"/>
              <a:t>especially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imperative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features</a:t>
            </a:r>
          </a:p>
          <a:p>
            <a:r>
              <a:rPr kumimoji="1" lang="en-US" altLang="zh-CN" dirty="0"/>
              <a:t>Nearly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satisfying…:</a:t>
            </a:r>
          </a:p>
          <a:p>
            <a:pPr lvl="1"/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most</a:t>
            </a:r>
            <a:r>
              <a:rPr kumimoji="1" lang="zh-CN" altLang="en-US" dirty="0"/>
              <a:t> </a:t>
            </a:r>
            <a:r>
              <a:rPr kumimoji="1" lang="en-US" altLang="zh-CN" dirty="0"/>
              <a:t>OOP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endParaRPr lang="en-US" altLang="zh-CN" dirty="0"/>
          </a:p>
          <a:p>
            <a:pPr lvl="1"/>
            <a:r>
              <a:rPr kumimoji="1" lang="en-US" altLang="zh-CN" dirty="0"/>
              <a:t>We’ll</a:t>
            </a:r>
            <a:r>
              <a:rPr kumimoji="1" lang="zh-CN" altLang="en-US" dirty="0"/>
              <a:t> </a:t>
            </a:r>
            <a:r>
              <a:rPr kumimoji="1" lang="en-US" altLang="zh-CN" dirty="0"/>
              <a:t>establish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direct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technique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future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lectures</a:t>
            </a:r>
          </a:p>
        </p:txBody>
      </p:sp>
    </p:spTree>
    <p:extLst>
      <p:ext uri="{BB962C8B-B14F-4D97-AF65-F5344CB8AC3E}">
        <p14:creationId xmlns:p14="http://schemas.microsoft.com/office/powerpoint/2010/main" val="125656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Imperative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objects</a:t>
            </a:r>
          </a:p>
          <a:p>
            <a:pPr lvl="1"/>
            <a:r>
              <a:rPr kumimoji="1" lang="en-US" altLang="zh-CN" dirty="0"/>
              <a:t>Simulate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OOP</a:t>
            </a:r>
            <a:r>
              <a:rPr kumimoji="1" lang="zh-CN" altLang="en-US" dirty="0"/>
              <a:t> </a:t>
            </a:r>
            <a:r>
              <a:rPr kumimoji="1" lang="en-US" altLang="zh-CN" dirty="0"/>
              <a:t>using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languages</a:t>
            </a:r>
            <a:r>
              <a:rPr kumimoji="1" lang="zh-CN" altLang="en-US" dirty="0"/>
              <a:t> </a:t>
            </a:r>
            <a:r>
              <a:rPr kumimoji="1" lang="en-US" altLang="zh-CN" dirty="0"/>
              <a:t>(with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imperative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features)</a:t>
            </a:r>
          </a:p>
          <a:p>
            <a:r>
              <a:rPr kumimoji="1" lang="en-US" altLang="zh-CN" dirty="0"/>
              <a:t>Mostly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satisfying</a:t>
            </a:r>
          </a:p>
          <a:p>
            <a:pPr lvl="1"/>
            <a:r>
              <a:rPr kumimoji="1" lang="en-US" altLang="zh-CN" dirty="0"/>
              <a:t>except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features</a:t>
            </a:r>
          </a:p>
          <a:p>
            <a:pPr lvl="1"/>
            <a:r>
              <a:rPr kumimoji="1" lang="en-US" altLang="zh-CN" dirty="0"/>
              <a:t>will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direct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formalization</a:t>
            </a:r>
          </a:p>
        </p:txBody>
      </p:sp>
    </p:spTree>
    <p:extLst>
      <p:ext uri="{BB962C8B-B14F-4D97-AF65-F5344CB8AC3E}">
        <p14:creationId xmlns:p14="http://schemas.microsoft.com/office/powerpoint/2010/main" val="415258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514600"/>
            <a:ext cx="6934200" cy="1462087"/>
          </a:xfrm>
        </p:spPr>
        <p:txBody>
          <a:bodyPr/>
          <a:lstStyle/>
          <a:p>
            <a:r>
              <a:rPr lang="en-US" altLang="zh-CN" dirty="0"/>
              <a:t>Object-Oriented Programming: OOP</a:t>
            </a:r>
          </a:p>
        </p:txBody>
      </p:sp>
    </p:spTree>
    <p:extLst>
      <p:ext uri="{BB962C8B-B14F-4D97-AF65-F5344CB8AC3E}">
        <p14:creationId xmlns:p14="http://schemas.microsoft.com/office/powerpoint/2010/main" val="111684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What is OOP?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Multiple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representations</a:t>
            </a:r>
          </a:p>
          <a:p>
            <a:r>
              <a:rPr kumimoji="1" lang="en-US" altLang="zh-CN" dirty="0"/>
              <a:t>Encapsulations</a:t>
            </a:r>
          </a:p>
          <a:p>
            <a:r>
              <a:rPr kumimoji="1" lang="en-US" altLang="zh-CN" dirty="0"/>
              <a:t>Subtyping</a:t>
            </a:r>
          </a:p>
          <a:p>
            <a:r>
              <a:rPr kumimoji="1" lang="en-US" altLang="zh-CN" dirty="0"/>
              <a:t>Inheritance</a:t>
            </a:r>
          </a:p>
          <a:p>
            <a:r>
              <a:rPr kumimoji="1" lang="en-US" altLang="zh-CN" dirty="0"/>
              <a:t>Open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recursion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905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Multiple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representations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object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determines</a:t>
            </a:r>
            <a:r>
              <a:rPr kumimoji="1" lang="zh-CN" altLang="en-US" dirty="0"/>
              <a:t> </a:t>
            </a:r>
            <a:r>
              <a:rPr kumimoji="1" lang="en-US" altLang="zh-CN" dirty="0"/>
              <a:t>what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should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executed</a:t>
            </a:r>
          </a:p>
          <a:p>
            <a:r>
              <a:rPr kumimoji="1" lang="en-US" altLang="zh-CN" dirty="0"/>
              <a:t>Same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implemented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different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classes</a:t>
            </a:r>
            <a:r>
              <a:rPr kumimoji="1" lang="zh-CN" altLang="en-US" dirty="0"/>
              <a:t> </a:t>
            </a:r>
            <a:r>
              <a:rPr kumimoji="1" lang="en-US" altLang="zh-CN" dirty="0"/>
              <a:t>(objects)</a:t>
            </a:r>
          </a:p>
        </p:txBody>
      </p:sp>
    </p:spTree>
    <p:extLst>
      <p:ext uri="{BB962C8B-B14F-4D97-AF65-F5344CB8AC3E}">
        <p14:creationId xmlns:p14="http://schemas.microsoft.com/office/powerpoint/2010/main" val="122798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Multiple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representations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foo(){…}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foo(){…}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BE6934A1-B76D-2E46-8025-F83D641E84F9}"/>
              </a:ext>
            </a:extLst>
          </p:cNvPr>
          <p:cNvSpPr txBox="1">
            <a:spLocks/>
          </p:cNvSpPr>
          <p:nvPr/>
        </p:nvSpPr>
        <p:spPr bwMode="auto">
          <a:xfrm>
            <a:off x="4572000" y="2139863"/>
            <a:ext cx="42927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f(J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foo()?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obj.foo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invoke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dynamic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dispatch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performance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penalty</a:t>
            </a:r>
          </a:p>
        </p:txBody>
      </p:sp>
    </p:spTree>
    <p:extLst>
      <p:ext uri="{BB962C8B-B14F-4D97-AF65-F5344CB8AC3E}">
        <p14:creationId xmlns:p14="http://schemas.microsoft.com/office/powerpoint/2010/main" val="177570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Encapsulation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Objects’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hidden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outside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objects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themselves</a:t>
            </a:r>
          </a:p>
          <a:p>
            <a:r>
              <a:rPr kumimoji="1" lang="en-US" altLang="zh-CN" dirty="0"/>
              <a:t>Only</a:t>
            </a:r>
            <a:r>
              <a:rPr kumimoji="1" lang="zh-CN" altLang="en-US" dirty="0"/>
              <a:t> </a:t>
            </a:r>
            <a:r>
              <a:rPr kumimoji="1" lang="en-US" altLang="zh-CN" dirty="0"/>
              <a:t>objects’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allowed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access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their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states</a:t>
            </a:r>
          </a:p>
          <a:p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ADT</a:t>
            </a:r>
          </a:p>
        </p:txBody>
      </p:sp>
    </p:spTree>
    <p:extLst>
      <p:ext uri="{BB962C8B-B14F-4D97-AF65-F5344CB8AC3E}">
        <p14:creationId xmlns:p14="http://schemas.microsoft.com/office/powerpoint/2010/main" val="299588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Multiple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representations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44196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get(){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BE6934A1-B76D-2E46-8025-F83D641E84F9}"/>
              </a:ext>
            </a:extLst>
          </p:cNvPr>
          <p:cNvSpPr txBox="1">
            <a:spLocks/>
          </p:cNvSpPr>
          <p:nvPr/>
        </p:nvSpPr>
        <p:spPr bwMode="auto">
          <a:xfrm>
            <a:off x="5054763" y="2139863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f(A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legal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obj.set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(55);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illegal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obj.x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98535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3435</TotalTime>
  <Words>696</Words>
  <Application>Microsoft Macintosh PowerPoint</Application>
  <PresentationFormat>全屏显示(4:3)</PresentationFormat>
  <Paragraphs>176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Tahoma</vt:lpstr>
      <vt:lpstr>Wingdings</vt:lpstr>
      <vt:lpstr>Blends</vt:lpstr>
      <vt:lpstr>Imperative Objects</vt:lpstr>
      <vt:lpstr>OOP</vt:lpstr>
      <vt:lpstr>Motivation</vt:lpstr>
      <vt:lpstr>Object-Oriented Programming: OOP</vt:lpstr>
      <vt:lpstr>What is OOP?</vt:lpstr>
      <vt:lpstr>Multiple representations</vt:lpstr>
      <vt:lpstr>Multiple representations</vt:lpstr>
      <vt:lpstr>Encapsulation</vt:lpstr>
      <vt:lpstr>Multiple representations</vt:lpstr>
      <vt:lpstr>Subtyping</vt:lpstr>
      <vt:lpstr>Subtyping</vt:lpstr>
      <vt:lpstr>Inheritance</vt:lpstr>
      <vt:lpstr>Inheritance</vt:lpstr>
      <vt:lpstr>Open recursion</vt:lpstr>
      <vt:lpstr>Open recursion</vt:lpstr>
      <vt:lpstr>Object Encoding</vt:lpstr>
      <vt:lpstr>Objects</vt:lpstr>
      <vt:lpstr>Objects</vt:lpstr>
      <vt:lpstr>Type abbreviations</vt:lpstr>
      <vt:lpstr>Objects generators</vt:lpstr>
      <vt:lpstr>Subtyping</vt:lpstr>
      <vt:lpstr>Class</vt:lpstr>
      <vt:lpstr>Classes</vt:lpstr>
      <vt:lpstr>Classes</vt:lpstr>
      <vt:lpstr>Subclasses</vt:lpstr>
      <vt:lpstr>Instance variables</vt:lpstr>
      <vt:lpstr>Calling superclass methods</vt:lpstr>
      <vt:lpstr>“This”</vt:lpstr>
      <vt:lpstr>PowerPoint 演示文稿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3312</cp:revision>
  <cp:lastPrinted>1601-01-01T00:00:00Z</cp:lastPrinted>
  <dcterms:created xsi:type="dcterms:W3CDTF">1601-01-01T00:00:00Z</dcterms:created>
  <dcterms:modified xsi:type="dcterms:W3CDTF">2022-05-29T09:50:13Z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