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handoutMasterIdLst>
    <p:handoutMasterId r:id="rId23"/>
  </p:handoutMasterIdLst>
  <p:sldIdLst>
    <p:sldId id="256" r:id="rId2"/>
    <p:sldId id="458" r:id="rId3"/>
    <p:sldId id="367" r:id="rId4"/>
    <p:sldId id="473" r:id="rId5"/>
    <p:sldId id="459" r:id="rId6"/>
    <p:sldId id="494" r:id="rId7"/>
    <p:sldId id="495" r:id="rId8"/>
    <p:sldId id="496" r:id="rId9"/>
    <p:sldId id="497" r:id="rId10"/>
    <p:sldId id="498" r:id="rId11"/>
    <p:sldId id="499" r:id="rId12"/>
    <p:sldId id="500" r:id="rId13"/>
    <p:sldId id="474" r:id="rId14"/>
    <p:sldId id="460" r:id="rId15"/>
    <p:sldId id="475" r:id="rId16"/>
    <p:sldId id="461" r:id="rId17"/>
    <p:sldId id="476" r:id="rId18"/>
    <p:sldId id="477" r:id="rId19"/>
    <p:sldId id="501" r:id="rId20"/>
    <p:sldId id="502" r:id="rId21"/>
    <p:sldId id="425" r:id="rId22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0"/>
  </p:normalViewPr>
  <p:slideViewPr>
    <p:cSldViewPr>
      <p:cViewPr varScale="1">
        <p:scale>
          <a:sx n="102" d="100"/>
          <a:sy n="102" d="100"/>
        </p:scale>
        <p:origin x="7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53A3E3E-C903-2343-9461-D17B8D7A7E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A075025-0D63-E64A-9A81-C2C737BEB44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0B24856D-BF01-F645-A456-EFBA10AF0F2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65AEC21-B882-124D-A8BE-B355C508A89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0F68B817-E233-424D-BAD2-8A9E5BFA5B5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>
            <a:extLst>
              <a:ext uri="{FF2B5EF4-FFF2-40B4-BE49-F238E27FC236}">
                <a16:creationId xmlns:a16="http://schemas.microsoft.com/office/drawing/2014/main" id="{D7A70B5D-780A-3942-A354-14A0AA03280D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243" name="Group 3">
              <a:extLst>
                <a:ext uri="{FF2B5EF4-FFF2-40B4-BE49-F238E27FC236}">
                  <a16:creationId xmlns:a16="http://schemas.microsoft.com/office/drawing/2014/main" id="{AE04AC0A-5074-D34B-ABEC-667006D794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244" name="Rectangle 4">
                <a:extLst>
                  <a:ext uri="{FF2B5EF4-FFF2-40B4-BE49-F238E27FC236}">
                    <a16:creationId xmlns:a16="http://schemas.microsoft.com/office/drawing/2014/main" id="{21AC3179-26FF-B745-8D39-9AFD73AA5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5" name="Rectangle 5">
                <a:extLst>
                  <a:ext uri="{FF2B5EF4-FFF2-40B4-BE49-F238E27FC236}">
                    <a16:creationId xmlns:a16="http://schemas.microsoft.com/office/drawing/2014/main" id="{58E99DBA-A43F-FF40-B0E3-28A727890C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246" name="Group 6">
              <a:extLst>
                <a:ext uri="{FF2B5EF4-FFF2-40B4-BE49-F238E27FC236}">
                  <a16:creationId xmlns:a16="http://schemas.microsoft.com/office/drawing/2014/main" id="{CCDE27EE-3393-8346-8BF4-74C4E08B73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247" name="Rectangle 7">
                <a:extLst>
                  <a:ext uri="{FF2B5EF4-FFF2-40B4-BE49-F238E27FC236}">
                    <a16:creationId xmlns:a16="http://schemas.microsoft.com/office/drawing/2014/main" id="{741DB36D-ECCD-1D41-8A90-6CF2598AA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8" name="Rectangle 8">
                <a:extLst>
                  <a:ext uri="{FF2B5EF4-FFF2-40B4-BE49-F238E27FC236}">
                    <a16:creationId xmlns:a16="http://schemas.microsoft.com/office/drawing/2014/main" id="{5061B37C-02D4-AF4C-A0CE-D405B44D1B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0249" name="Rectangle 9">
              <a:extLst>
                <a:ext uri="{FF2B5EF4-FFF2-40B4-BE49-F238E27FC236}">
                  <a16:creationId xmlns:a16="http://schemas.microsoft.com/office/drawing/2014/main" id="{1B3DFE3B-5D6D-A44A-B9E3-69259F59C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0" name="Rectangle 10">
              <a:extLst>
                <a:ext uri="{FF2B5EF4-FFF2-40B4-BE49-F238E27FC236}">
                  <a16:creationId xmlns:a16="http://schemas.microsoft.com/office/drawing/2014/main" id="{9CA05350-0FF9-D747-BAAE-BB50FAA3D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1" name="Rectangle 11">
              <a:extLst>
                <a:ext uri="{FF2B5EF4-FFF2-40B4-BE49-F238E27FC236}">
                  <a16:creationId xmlns:a16="http://schemas.microsoft.com/office/drawing/2014/main" id="{B143F3D0-92FF-0043-AC05-9512E042F3F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5DDE1152-56F0-8F4C-A54D-AE9681C2CD3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10253" name="Rectangle 13">
            <a:extLst>
              <a:ext uri="{FF2B5EF4-FFF2-40B4-BE49-F238E27FC236}">
                <a16:creationId xmlns:a16="http://schemas.microsoft.com/office/drawing/2014/main" id="{077846F5-0355-604E-BF2D-53D9338AB5C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3D949DCF-BEB4-AA44-933E-4FB988602C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148357A1-77F5-7845-8A16-F1F359F61F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6" name="Rectangle 16">
            <a:extLst>
              <a:ext uri="{FF2B5EF4-FFF2-40B4-BE49-F238E27FC236}">
                <a16:creationId xmlns:a16="http://schemas.microsoft.com/office/drawing/2014/main" id="{7FC1685A-667E-6349-8E15-B4AFF57A81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D05AF8F-CC8B-CE4D-8E4E-0946430EB77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52D8FD-2E35-8C45-8FAE-9D56B5839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C577BE3-983C-C14C-B5B5-D18FB718B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2B1B293-A32D-C642-B1AE-AA53A392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A65018-A984-E946-ADE8-67AFBC79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5A81C39-165E-5348-8B50-00915A14A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7B04E-1747-6E4A-9BF6-94029E512EF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191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892CDD7-CC2C-9744-A5EE-B3543CB520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CFD4D69-F43C-A441-B3CE-BBF93A83F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7E04BCC-6041-0141-9018-3057D8BE4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AA3F46-7ADF-A445-97A0-EA3267C4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49626F4-A82C-4A47-BD26-13483CE1D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A6308-3F37-DE4F-ACEB-C2CFB64370F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684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52B7C8-BBF8-F242-9071-54EFF1DA6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B226BC-4235-504C-B04E-EB632D9A2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AB89B6-1309-DA45-A8B1-15977E30D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F0CB5B-ED1B-FF4A-9559-8E0BEFD75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8B81DB-A4DC-974E-928F-146737968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540E9-F464-B742-865C-DD7702B9F3C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159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AF8CC2-D402-1B45-A2AB-E88EEF11B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383A153-D86D-624E-B3AA-1E074BA0F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5C5AD2-3D50-CB48-B76F-AE872390C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21331C-BB0B-F946-9654-07363E804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5BEDF7-C82E-E346-9057-B4972ADA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E9F18-42C2-EB42-B7EE-309F088CD3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057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B0E62D-E804-AE45-B733-B7DBB3BD2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A7F36D-ED5D-2841-AE41-355861E52B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723D1C8-D01D-1C42-8834-4D3407EE3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A35BE8-5D1C-4E45-AB28-761A39DB5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9EE7540-65E8-7F4C-8631-ABC6ED4BA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A607BFA-02B1-A54C-B28E-0082865A9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B74E7-ACA5-654A-9ECF-C52E8998D71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2531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B1D599-1B8C-3F4F-98E5-681C1BC6A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B1A4448-905E-FE42-80F8-32F61296B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FF1AE3F-7EF1-BB46-B31B-1EABA9AC5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CBAA89E-E853-8E4E-A44E-A1C8BF3EA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B1898FA-7F0A-854F-B853-23F6604BF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E36E9D0-F9FF-AB4F-B14A-E6FE62948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6429CEF-F84E-424C-80C2-DA56A6E3E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D71C219-C091-DA44-9BF3-936033036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84CD3-FD1F-084D-A180-5EC116F0F37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742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97E0EC-E941-F945-9593-967549D6F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F7AAF1F-F224-BF46-9DEE-58E9218BE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3AACB6C-941A-2D40-B060-E69B2E5F1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E3843BE-6D5E-E647-8097-6652B7FB5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1442-71AA-764F-B8C4-0319898C734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239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7885FCA-B84B-0E46-A161-8D847820F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F03D4AF-D447-6A4E-A281-A5B3B2D65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F66B650-564B-4149-A48E-4D797D26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C2CF8-264E-C64D-85CB-0AAFA0C6A09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434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76F4AF-D209-2540-AD79-815CE6E5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116F02-B30C-7C42-B97C-FE62D8CEF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17D51D3-32A7-6249-8F5F-923FE6D9D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574FF6C-08F2-9342-906E-71B3AD86A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61C97FC-4AF8-DA4C-88A6-204C70D3F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652109-10B2-314F-A0A5-DCD1E352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43EC1-E0FF-124D-8FBE-BA113ADBFDD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138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317619-1248-1241-813F-DF58E7661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F66F2E0-A193-EE4E-B5B1-8E9D1B4F1D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925CAE9-B1EB-AC4F-AA70-8117B244D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780E8E1-1380-E946-820D-CAA7AC72D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F6864C6-C42F-574D-B738-F4FE9B9FF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E230050-AB78-A446-825B-691D771D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968C4-449C-B342-92B9-D6688E0FA90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732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3FE088A-9B35-E94E-9004-A497788DD95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19A9EF7-5D8E-1940-82E4-0AF32DF7176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265435FC-D425-924D-AAEC-0C59893CA93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3ECA28D-21DA-4147-8CAD-2B99FA074A0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228BCA76-CBD4-5C4C-918B-E69732DE704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6896F0AD-C6B4-0C4B-B706-90448343D10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BFA94453-B156-C34A-A7D8-7A8FA96C4C4F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1A890F74-5B87-D243-8A40-CFD0C683F9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854E1838-A9C3-7E40-AC2B-35CA6013A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C21097CC-0036-B042-A363-F39FB75C85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8EB7EA01-3009-A048-AAFB-55FF753DDA3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9C8B4E4F-22EC-854D-B584-5277BA0BBD4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F8D3C3-71BC-3E40-8C75-F9FC782F4C8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509E4D0-42AE-E245-AFBB-4F660EE6EA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Existential Types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BBEE831-F42A-B041-9434-84E906EAD7A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7772400" cy="1752600"/>
          </a:xfrm>
        </p:spPr>
        <p:txBody>
          <a:bodyPr/>
          <a:lstStyle/>
          <a:p>
            <a:r>
              <a:rPr lang="en-US" altLang="zh-CN" sz="3600" dirty="0"/>
              <a:t>Principle</a:t>
            </a:r>
            <a:r>
              <a:rPr lang="zh-CN" altLang="en-US" sz="3600" dirty="0"/>
              <a:t> </a:t>
            </a:r>
            <a:r>
              <a:rPr lang="en-US" altLang="zh-CN" sz="3600" dirty="0"/>
              <a:t>of</a:t>
            </a:r>
            <a:r>
              <a:rPr lang="zh-CN" altLang="en-US" sz="3600" dirty="0"/>
              <a:t> </a:t>
            </a:r>
            <a:r>
              <a:rPr lang="en-US" altLang="zh-CN" sz="3600" dirty="0"/>
              <a:t>Programming</a:t>
            </a:r>
            <a:r>
              <a:rPr lang="zh-CN" altLang="en-US" sz="3600" dirty="0"/>
              <a:t> </a:t>
            </a:r>
            <a:r>
              <a:rPr lang="en-US" altLang="zh-CN" sz="3600" dirty="0"/>
              <a:t>Languages</a:t>
            </a:r>
          </a:p>
          <a:p>
            <a:r>
              <a:rPr lang="en-US" altLang="zh-CN" sz="2800" dirty="0" err="1"/>
              <a:t>Baojian</a:t>
            </a:r>
            <a:r>
              <a:rPr lang="en-US" altLang="zh-CN" sz="2800" dirty="0"/>
              <a:t> Hua</a:t>
            </a:r>
          </a:p>
          <a:p>
            <a:r>
              <a:rPr lang="en-US" altLang="zh-CN" sz="2400" dirty="0" err="1"/>
              <a:t>bjhua@ustc.edu.cn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Observation #2</a:t>
            </a:r>
            <a:endParaRPr kumimoji="1"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6B95455-3068-114C-A0FB-810F6AAA7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3759200"/>
            <a:ext cx="8737600" cy="9652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35697A58-54C3-6149-8741-76CBC60A1A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600" y="2654300"/>
            <a:ext cx="7670800" cy="927100"/>
          </a:xfrm>
          <a:prstGeom prst="rect">
            <a:avLst/>
          </a:prstGeom>
        </p:spPr>
      </p:pic>
      <p:sp>
        <p:nvSpPr>
          <p:cNvPr id="6" name="内容占位符 2">
            <a:extLst>
              <a:ext uri="{FF2B5EF4-FFF2-40B4-BE49-F238E27FC236}">
                <a16:creationId xmlns:a16="http://schemas.microsoft.com/office/drawing/2014/main" id="{1C729A93-A603-DB46-A786-2F318471E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r>
              <a:rPr kumimoji="1" lang="en-US" altLang="zh-CN" dirty="0"/>
              <a:t>No type variables in conclusion:</a:t>
            </a:r>
          </a:p>
          <a:p>
            <a:pPr marL="0" indent="0">
              <a:buNone/>
            </a:pPr>
            <a:endParaRPr kumimoji="1" lang="en-US" altLang="zh-CN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01861C50-74A9-D849-AFF6-A640030C3D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375" y="5065713"/>
            <a:ext cx="33782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218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Reduction Rule for Unpack</a:t>
            </a:r>
            <a:endParaRPr kumimoji="1"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DAD848C3-463C-574B-A8E7-628BFBC3A6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286000"/>
            <a:ext cx="7315200" cy="7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721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Existential Types</a:t>
            </a:r>
            <a:endParaRPr kumimoji="1"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1BC2A750-1656-8C45-A159-6B489B8DC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74716"/>
            <a:ext cx="9144000" cy="4643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05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514600"/>
            <a:ext cx="6934200" cy="1462087"/>
          </a:xfrm>
        </p:spPr>
        <p:txBody>
          <a:bodyPr/>
          <a:lstStyle/>
          <a:p>
            <a:r>
              <a:rPr lang="en-US" altLang="zh-CN" dirty="0"/>
              <a:t>Data Abstraction with</a:t>
            </a:r>
            <a:br>
              <a:rPr lang="en-US" altLang="zh-CN" dirty="0"/>
            </a:br>
            <a:r>
              <a:rPr lang="en-US" altLang="zh-CN" dirty="0"/>
              <a:t>Existential Types</a:t>
            </a:r>
          </a:p>
        </p:txBody>
      </p:sp>
    </p:spTree>
    <p:extLst>
      <p:ext uri="{BB962C8B-B14F-4D97-AF65-F5344CB8AC3E}">
        <p14:creationId xmlns:p14="http://schemas.microsoft.com/office/powerpoint/2010/main" val="2918511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Data Abstraction</a:t>
            </a:r>
            <a:endParaRPr kumimoji="1" lang="zh-CN" altLang="en-US" dirty="0"/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3986E3A7-0BC1-0649-B8D4-9DF8A8F9F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Two common forms: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Abstract data types: ADT</a:t>
            </a:r>
          </a:p>
          <a:p>
            <a:pPr lvl="1"/>
            <a:r>
              <a:rPr kumimoji="1" lang="en-US" altLang="zh-CN" dirty="0"/>
              <a:t>Objects</a:t>
            </a:r>
          </a:p>
        </p:txBody>
      </p:sp>
    </p:spTree>
    <p:extLst>
      <p:ext uri="{BB962C8B-B14F-4D97-AF65-F5344CB8AC3E}">
        <p14:creationId xmlns:p14="http://schemas.microsoft.com/office/powerpoint/2010/main" val="431161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ADT</a:t>
            </a:r>
            <a:endParaRPr kumimoji="1" lang="zh-CN" altLang="en-US" dirty="0"/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3986E3A7-0BC1-0649-B8D4-9DF8A8F9F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An ADT consists of: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a type name </a:t>
            </a:r>
            <a:r>
              <a:rPr kumimoji="1" lang="en-US" altLang="zh-CN" dirty="0">
                <a:solidFill>
                  <a:srgbClr val="0432FF"/>
                </a:solidFill>
              </a:rPr>
              <a:t>X</a:t>
            </a:r>
          </a:p>
          <a:p>
            <a:pPr lvl="1"/>
            <a:r>
              <a:rPr kumimoji="1" lang="en-US" altLang="zh-CN" dirty="0"/>
              <a:t>a concrete representation type </a:t>
            </a:r>
            <a:r>
              <a:rPr kumimoji="1" lang="en-US" altLang="zh-CN" dirty="0">
                <a:solidFill>
                  <a:srgbClr val="0432FF"/>
                </a:solidFill>
              </a:rPr>
              <a:t>T</a:t>
            </a:r>
          </a:p>
          <a:p>
            <a:pPr lvl="1"/>
            <a:r>
              <a:rPr kumimoji="1" lang="en-US" altLang="zh-CN" dirty="0"/>
              <a:t>a group of operations on type </a:t>
            </a:r>
            <a:r>
              <a:rPr kumimoji="1" lang="en-US" altLang="zh-CN" dirty="0">
                <a:solidFill>
                  <a:srgbClr val="0432FF"/>
                </a:solidFill>
              </a:rPr>
              <a:t>T</a:t>
            </a:r>
          </a:p>
          <a:p>
            <a:pPr lvl="1"/>
            <a:r>
              <a:rPr kumimoji="1" lang="en-US" altLang="zh-CN" dirty="0"/>
              <a:t>an abstraction boundary</a:t>
            </a:r>
          </a:p>
        </p:txBody>
      </p:sp>
    </p:spTree>
    <p:extLst>
      <p:ext uri="{BB962C8B-B14F-4D97-AF65-F5344CB8AC3E}">
        <p14:creationId xmlns:p14="http://schemas.microsoft.com/office/powerpoint/2010/main" val="630032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Example: Ada or </a:t>
            </a:r>
            <a:r>
              <a:rPr kumimoji="1" lang="en-US" altLang="zh-CN" dirty="0" err="1"/>
              <a:t>Clu</a:t>
            </a:r>
            <a:endParaRPr kumimoji="1"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F2D6D80-47C0-8043-A4BF-ED00201459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133600"/>
            <a:ext cx="4127500" cy="35306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C0046EC2-A804-6743-9DF4-E75235F8B0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2419" y="2286000"/>
            <a:ext cx="4292600" cy="303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928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Example: C</a:t>
            </a:r>
            <a:endParaRPr kumimoji="1"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7AA853A-BFD8-1249-9D9A-9F480CDA29CE}"/>
              </a:ext>
            </a:extLst>
          </p:cNvPr>
          <p:cNvSpPr txBox="1"/>
          <p:nvPr/>
        </p:nvSpPr>
        <p:spPr>
          <a:xfrm>
            <a:off x="228600" y="2133600"/>
            <a:ext cx="3124200" cy="203132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counter.h</a:t>
            </a:r>
            <a:r>
              <a:rPr kumimoji="1"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 struct 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Counter *Counter;</a:t>
            </a:r>
          </a:p>
          <a:p>
            <a:endParaRPr kumimoji="1" lang="en-US" altLang="zh-CN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Counter new();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get(Counter);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Counter </a:t>
            </a:r>
            <a:r>
              <a:rPr kumimoji="1"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(Counter);</a:t>
            </a:r>
            <a:endParaRPr kumimoji="1" lang="zh-CN" altLang="en-US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725621F-EA17-AE44-B46F-4772526F03AB}"/>
              </a:ext>
            </a:extLst>
          </p:cNvPr>
          <p:cNvSpPr txBox="1"/>
          <p:nvPr/>
        </p:nvSpPr>
        <p:spPr>
          <a:xfrm>
            <a:off x="3962400" y="2133600"/>
            <a:ext cx="4953000" cy="45243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counter.c</a:t>
            </a:r>
            <a:r>
              <a:rPr kumimoji="1" lang="en-US" altLang="zh-CN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 Counter{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n;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kumimoji="1" lang="en-US" altLang="zh-CN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Counter new(){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Counter c = malloc(</a:t>
            </a:r>
            <a:r>
              <a:rPr kumimoji="1"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(*c));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c;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get(Counter c){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c-&gt;n; 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Counter </a:t>
            </a:r>
            <a:r>
              <a:rPr kumimoji="1" lang="en-US" altLang="zh-CN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(Counter c){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c-&gt;n++;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c;</a:t>
            </a:r>
          </a:p>
          <a:p>
            <a:r>
              <a:rPr kumimoji="1" lang="en-US" altLang="zh-CN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1" lang="zh-CN" altLang="en-US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0409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Representation Independence</a:t>
            </a:r>
            <a:endParaRPr kumimoji="1" lang="zh-CN" altLang="en-US" dirty="0"/>
          </a:p>
        </p:txBody>
      </p:sp>
      <p:sp>
        <p:nvSpPr>
          <p:cNvPr id="5" name="内容占位符 6">
            <a:extLst>
              <a:ext uri="{FF2B5EF4-FFF2-40B4-BE49-F238E27FC236}">
                <a16:creationId xmlns:a16="http://schemas.microsoft.com/office/drawing/2014/main" id="{5E4C91A2-A024-8041-9319-DC83219AA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r>
              <a:rPr lang="en-US" altLang="zh-CN" dirty="0"/>
              <a:t>RI: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the concrete representation can be substituted by an alternative one</a:t>
            </a:r>
          </a:p>
          <a:p>
            <a:r>
              <a:rPr kumimoji="1" lang="en-US" altLang="zh-CN" dirty="0"/>
              <a:t>Advantages:</a:t>
            </a:r>
          </a:p>
          <a:p>
            <a:pPr lvl="1"/>
            <a:r>
              <a:rPr kumimoji="1" lang="en-US" altLang="zh-CN" dirty="0"/>
              <a:t>limits the change of the program</a:t>
            </a:r>
          </a:p>
          <a:p>
            <a:pPr lvl="1"/>
            <a:r>
              <a:rPr kumimoji="1" lang="en-US" altLang="zh-CN" dirty="0"/>
              <a:t>limits the dependency</a:t>
            </a:r>
          </a:p>
          <a:p>
            <a:pPr lvl="1"/>
            <a:r>
              <a:rPr kumimoji="1" lang="en-US" altLang="zh-CN" dirty="0"/>
              <a:t>to encourage developers think abstractly</a:t>
            </a:r>
          </a:p>
        </p:txBody>
      </p:sp>
    </p:spTree>
    <p:extLst>
      <p:ext uri="{BB962C8B-B14F-4D97-AF65-F5344CB8AC3E}">
        <p14:creationId xmlns:p14="http://schemas.microsoft.com/office/powerpoint/2010/main" val="3099744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Objects</a:t>
            </a:r>
            <a:endParaRPr kumimoji="1" lang="zh-CN" altLang="en-US" dirty="0"/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3986E3A7-0BC1-0649-B8D4-9DF8A8F9F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An object consists of: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an internal state </a:t>
            </a:r>
            <a:r>
              <a:rPr kumimoji="1" lang="en-US" altLang="zh-CN" dirty="0">
                <a:solidFill>
                  <a:srgbClr val="0432FF"/>
                </a:solidFill>
              </a:rPr>
              <a:t>X</a:t>
            </a:r>
          </a:p>
          <a:p>
            <a:pPr lvl="1"/>
            <a:r>
              <a:rPr kumimoji="1" lang="en-US" altLang="zh-CN" dirty="0"/>
              <a:t>a group of methods to operate on the state</a:t>
            </a:r>
          </a:p>
        </p:txBody>
      </p:sp>
    </p:spTree>
    <p:extLst>
      <p:ext uri="{BB962C8B-B14F-4D97-AF65-F5344CB8AC3E}">
        <p14:creationId xmlns:p14="http://schemas.microsoft.com/office/powerpoint/2010/main" val="4018293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内容占位符 6">
                <a:extLst>
                  <a:ext uri="{FF2B5EF4-FFF2-40B4-BE49-F238E27FC236}">
                    <a16:creationId xmlns:a16="http://schemas.microsoft.com/office/drawing/2014/main" id="{3986E3A7-0BC1-0649-B8D4-9DF8A8F9FA7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/>
                  <a:t>Universal types can be thought as (second-order) universal logical propositions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X.T</a:t>
                </a:r>
              </a:p>
              <a:p>
                <a:r>
                  <a:rPr kumimoji="1" lang="en-US" altLang="zh-CN" dirty="0"/>
                  <a:t>Then what about existential propositions?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X.T</a:t>
                </a:r>
              </a:p>
              <a:p>
                <a:pPr lvl="1"/>
                <a:r>
                  <a:rPr kumimoji="1" lang="en-US" altLang="zh-CN" dirty="0"/>
                  <a:t>It’s existential types in this lecture</a:t>
                </a:r>
              </a:p>
              <a:p>
                <a:endParaRPr kumimoji="1" lang="en-US" altLang="zh-CN" dirty="0"/>
              </a:p>
              <a:p>
                <a:pPr marL="0" indent="0">
                  <a:buNone/>
                </a:pPr>
                <a:endParaRPr kumimoji="1" lang="en-US" altLang="zh-CN" dirty="0"/>
              </a:p>
            </p:txBody>
          </p:sp>
        </mc:Choice>
        <mc:Fallback>
          <p:sp>
            <p:nvSpPr>
              <p:cNvPr id="7" name="内容占位符 6">
                <a:extLst>
                  <a:ext uri="{FF2B5EF4-FFF2-40B4-BE49-F238E27FC236}">
                    <a16:creationId xmlns:a16="http://schemas.microsoft.com/office/drawing/2014/main" id="{3986E3A7-0BC1-0649-B8D4-9DF8A8F9FA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53" t="-1846" b="-553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97000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</a:t>
            </a:r>
            <a:endParaRPr kumimoji="1"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D92C44A-AF86-CE49-A404-475CBB2A3E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550" y="2222500"/>
            <a:ext cx="8216900" cy="288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3441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A7BC32-210A-B647-A3FC-FBFCA80FC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Summary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A1BAFE-BD59-DA43-AA9F-E62E3841C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Existential types enforce abstraction or information hidings</a:t>
            </a:r>
          </a:p>
          <a:p>
            <a:r>
              <a:rPr kumimoji="1" lang="en-US" altLang="zh-CN" dirty="0"/>
              <a:t>Very powerful abstractions to model ADTs or objects</a:t>
            </a:r>
          </a:p>
        </p:txBody>
      </p:sp>
    </p:spTree>
    <p:extLst>
      <p:ext uri="{BB962C8B-B14F-4D97-AF65-F5344CB8AC3E}">
        <p14:creationId xmlns:p14="http://schemas.microsoft.com/office/powerpoint/2010/main" val="4152586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Two Views of Existential types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1430582-3BAE-5047-80CD-27EF0AEB5D0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zh-CN" dirty="0"/>
                  <a:t>Logical intuition:</a:t>
                </a:r>
              </a:p>
              <a:p>
                <a:pPr lvl="1"/>
                <a:r>
                  <a:rPr kumimoji="1" lang="en-US" altLang="zh-CN" dirty="0"/>
                  <a:t>an element of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{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X, T}</a:t>
                </a:r>
                <a:r>
                  <a:rPr kumimoji="1" lang="en-US" altLang="zh-CN" dirty="0"/>
                  <a:t> is a value of type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[X|-&gt;S]T</a:t>
                </a:r>
                <a:r>
                  <a:rPr kumimoji="1" lang="en-US" altLang="zh-CN" dirty="0"/>
                  <a:t>, for some type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S</a:t>
                </a:r>
                <a:endParaRPr kumimoji="1" lang="en-US" altLang="zh-CN" dirty="0"/>
              </a:p>
              <a:p>
                <a:r>
                  <a:rPr kumimoji="1" lang="en-US" altLang="zh-CN" dirty="0"/>
                  <a:t>Operational intuition:</a:t>
                </a:r>
              </a:p>
              <a:p>
                <a:pPr lvl="1"/>
                <a:r>
                  <a:rPr kumimoji="1" lang="en-US" altLang="zh-CN" dirty="0"/>
                  <a:t>an element of {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X, T</a:t>
                </a:r>
                <a:r>
                  <a:rPr kumimoji="1" lang="en-US" altLang="zh-CN" dirty="0"/>
                  <a:t>} is a pair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{</a:t>
                </a:r>
                <a14:m>
                  <m:oMath xmlns:m="http://schemas.openxmlformats.org/officeDocument/2006/math">
                    <m:r>
                      <a:rPr kumimoji="1" lang="en-US" altLang="zh-CN" b="0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kumimoji="1" lang="en-US" altLang="zh-CN" dirty="0">
                    <a:solidFill>
                      <a:srgbClr val="0432FF"/>
                    </a:solidFill>
                  </a:rPr>
                  <a:t>S, t}</a:t>
                </a:r>
              </a:p>
              <a:p>
                <a:pPr lvl="2"/>
                <a:r>
                  <a:rPr kumimoji="1" lang="en-US" altLang="zh-CN" dirty="0"/>
                  <a:t>of a type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S</a:t>
                </a:r>
                <a:r>
                  <a:rPr kumimoji="1" lang="en-US" altLang="zh-CN" dirty="0"/>
                  <a:t>, and a term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t</a:t>
                </a:r>
                <a:r>
                  <a:rPr kumimoji="1" lang="en-US" altLang="zh-CN" dirty="0"/>
                  <a:t> of type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[X|-&gt;S]T</a:t>
                </a:r>
                <a:endParaRPr kumimoji="1" lang="en-US" altLang="zh-CN" dirty="0"/>
              </a:p>
              <a:p>
                <a:pPr lvl="1"/>
                <a:r>
                  <a:rPr kumimoji="1" lang="en-US" altLang="zh-CN" dirty="0"/>
                  <a:t>Just like modules or ADTs</a:t>
                </a:r>
              </a:p>
              <a:p>
                <a:pPr marL="0" indent="0">
                  <a:buNone/>
                </a:pPr>
                <a:endParaRPr kumimoji="1" lang="en-US" altLang="zh-CN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1430582-3BAE-5047-80CD-27EF0AEB5D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53" t="-18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0395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</a:t>
            </a:r>
            <a:endParaRPr kumimoji="1"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B3DF12ED-9C22-7945-B84C-16AE4EAD7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0"/>
            <a:ext cx="8382000" cy="9398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BF66DB32-ECDC-444E-8B99-B855193B23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00" y="3695700"/>
            <a:ext cx="88646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070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Typing Rule</a:t>
            </a:r>
            <a:endParaRPr kumimoji="1"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19DABD84-143D-EF4A-8B94-E844A7362F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800" y="2438400"/>
            <a:ext cx="72644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616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</a:t>
            </a:r>
            <a:endParaRPr kumimoji="1"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DE1039B-2C31-7743-A3F5-78F2DDD589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981200"/>
            <a:ext cx="4508500" cy="21336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9E225B03-7901-6D45-A7C0-5D29151407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850" y="4343400"/>
            <a:ext cx="8750300" cy="21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37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Typing Rule for Unpack</a:t>
            </a:r>
            <a:endParaRPr kumimoji="1"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7889849-041F-D441-8EE8-9B705CCA0A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600" y="2057400"/>
            <a:ext cx="76708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087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</a:t>
            </a:r>
            <a:endParaRPr kumimoji="1"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6B95455-3068-114C-A0FB-810F6AAA7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3505200"/>
            <a:ext cx="8737600" cy="9652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D065904B-6D1F-F24A-B3A0-10ECB36759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4787900"/>
            <a:ext cx="4216400" cy="10795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35697A58-54C3-6149-8741-76CBC60A1A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600" y="2057400"/>
            <a:ext cx="76708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526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4B3AD-CBA6-A344-BBC1-0907D04A3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Observation #1</a:t>
            </a:r>
            <a:endParaRPr kumimoji="1"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6B95455-3068-114C-A0FB-810F6AAA7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3759200"/>
            <a:ext cx="8737600" cy="9652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35697A58-54C3-6149-8741-76CBC60A1A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600" y="2654300"/>
            <a:ext cx="7670800" cy="927100"/>
          </a:xfrm>
          <a:prstGeom prst="rect">
            <a:avLst/>
          </a:prstGeom>
        </p:spPr>
      </p:pic>
      <p:sp>
        <p:nvSpPr>
          <p:cNvPr id="6" name="内容占位符 2">
            <a:extLst>
              <a:ext uri="{FF2B5EF4-FFF2-40B4-BE49-F238E27FC236}">
                <a16:creationId xmlns:a16="http://schemas.microsoft.com/office/drawing/2014/main" id="{1C729A93-A603-DB46-A786-2F318471E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r>
              <a:rPr kumimoji="1" lang="en-US" altLang="zh-CN" dirty="0"/>
              <a:t>Abstraction is preserved:</a:t>
            </a:r>
          </a:p>
          <a:p>
            <a:pPr marL="0" indent="0">
              <a:buNone/>
            </a:pPr>
            <a:endParaRPr kumimoji="1" lang="en-US" altLang="zh-CN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3B7EE8D-8AC1-254A-A962-7451F06ED5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200" y="4940888"/>
            <a:ext cx="57404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1833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5545</TotalTime>
  <Words>357</Words>
  <Application>Microsoft Macintosh PowerPoint</Application>
  <PresentationFormat>全屏显示(4:3)</PresentationFormat>
  <Paragraphs>79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Arial</vt:lpstr>
      <vt:lpstr>Cambria Math</vt:lpstr>
      <vt:lpstr>Courier New</vt:lpstr>
      <vt:lpstr>Tahoma</vt:lpstr>
      <vt:lpstr>Wingdings</vt:lpstr>
      <vt:lpstr>Blends</vt:lpstr>
      <vt:lpstr>Existential Types</vt:lpstr>
      <vt:lpstr>Motivation</vt:lpstr>
      <vt:lpstr>Two Views of Existential types</vt:lpstr>
      <vt:lpstr>Example</vt:lpstr>
      <vt:lpstr>Typing Rule</vt:lpstr>
      <vt:lpstr>Example</vt:lpstr>
      <vt:lpstr>Typing Rule for Unpack</vt:lpstr>
      <vt:lpstr>Example</vt:lpstr>
      <vt:lpstr>Observation #1</vt:lpstr>
      <vt:lpstr>Observation #2</vt:lpstr>
      <vt:lpstr>Reduction Rule for Unpack</vt:lpstr>
      <vt:lpstr>Existential Types</vt:lpstr>
      <vt:lpstr>Data Abstraction with Existential Types</vt:lpstr>
      <vt:lpstr>Data Abstraction</vt:lpstr>
      <vt:lpstr>ADT</vt:lpstr>
      <vt:lpstr>Example: Ada or Clu</vt:lpstr>
      <vt:lpstr>Example: C</vt:lpstr>
      <vt:lpstr>Representation Independence</vt:lpstr>
      <vt:lpstr>Objects</vt:lpstr>
      <vt:lpstr>Example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Baojian Hua</dc:creator>
  <cp:lastModifiedBy>Microsoft Office 用户</cp:lastModifiedBy>
  <cp:revision>4186</cp:revision>
  <cp:lastPrinted>1601-01-01T00:00:00Z</cp:lastPrinted>
  <dcterms:created xsi:type="dcterms:W3CDTF">1601-01-01T00:00:00Z</dcterms:created>
  <dcterms:modified xsi:type="dcterms:W3CDTF">2022-06-19T03:48:04Z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