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25"/>
  </p:handoutMasterIdLst>
  <p:sldIdLst>
    <p:sldId id="256" r:id="rId2"/>
    <p:sldId id="458" r:id="rId3"/>
    <p:sldId id="367" r:id="rId4"/>
    <p:sldId id="473" r:id="rId5"/>
    <p:sldId id="494" r:id="rId6"/>
    <p:sldId id="459" r:id="rId7"/>
    <p:sldId id="495" r:id="rId8"/>
    <p:sldId id="496" r:id="rId9"/>
    <p:sldId id="497" r:id="rId10"/>
    <p:sldId id="498" r:id="rId11"/>
    <p:sldId id="499" r:id="rId12"/>
    <p:sldId id="500" r:id="rId13"/>
    <p:sldId id="501" r:id="rId14"/>
    <p:sldId id="502" r:id="rId15"/>
    <p:sldId id="474" r:id="rId16"/>
    <p:sldId id="460" r:id="rId17"/>
    <p:sldId id="475" r:id="rId18"/>
    <p:sldId id="461" r:id="rId19"/>
    <p:sldId id="476" r:id="rId20"/>
    <p:sldId id="477" r:id="rId21"/>
    <p:sldId id="478" r:id="rId22"/>
    <p:sldId id="493" r:id="rId23"/>
    <p:sldId id="425" r:id="rId24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Type Operators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 Operator </a:t>
            </a:r>
            <a:r>
              <a:rPr kumimoji="1" lang="en-US" altLang="zh-CN" dirty="0" err="1"/>
              <a:t>Kinding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C99F70A-FAF2-4342-AC48-3D5B8E2AE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057400"/>
            <a:ext cx="8636000" cy="45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8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2B6A13-A6E8-E942-B865-CBB062158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Why stop at 3 levels?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1DD69B-3DB2-D547-A8F1-9216AF7D6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Type theorists 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investigated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than</a:t>
            </a:r>
            <a:r>
              <a:rPr kumimoji="1" lang="zh-CN" altLang="en-US" dirty="0"/>
              <a:t> </a:t>
            </a:r>
            <a:r>
              <a:rPr kumimoji="1" lang="en-US" altLang="zh-CN" dirty="0"/>
              <a:t>3</a:t>
            </a:r>
            <a:r>
              <a:rPr kumimoji="1" lang="zh-CN" altLang="en-US" dirty="0"/>
              <a:t> </a:t>
            </a:r>
            <a:r>
              <a:rPr kumimoji="1" lang="en-US" altLang="zh-CN" dirty="0"/>
              <a:t>levels</a:t>
            </a:r>
          </a:p>
          <a:p>
            <a:pPr lvl="1"/>
            <a:r>
              <a:rPr kumimoji="1" lang="en-US" altLang="zh-CN" dirty="0"/>
              <a:t>so-called</a:t>
            </a:r>
            <a:r>
              <a:rPr kumimoji="1" lang="zh-CN" altLang="en-US" dirty="0"/>
              <a:t> </a:t>
            </a:r>
            <a:r>
              <a:rPr kumimoji="1" lang="en-US" altLang="zh-CN" dirty="0"/>
              <a:t>pure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systems</a:t>
            </a:r>
            <a:r>
              <a:rPr kumimoji="1" lang="zh-CN" altLang="en-US" dirty="0"/>
              <a:t> </a:t>
            </a:r>
            <a:r>
              <a:rPr kumimoji="1" lang="en-US" altLang="zh-CN" dirty="0"/>
              <a:t>(PTS)</a:t>
            </a:r>
          </a:p>
          <a:p>
            <a:pPr lvl="1"/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has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seen</a:t>
            </a:r>
            <a:r>
              <a:rPr kumimoji="1" lang="zh-CN" altLang="en-US" dirty="0"/>
              <a:t> </a:t>
            </a:r>
            <a:r>
              <a:rPr kumimoji="1" lang="en-US" altLang="zh-CN" dirty="0"/>
              <a:t>widespread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main-streaming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programming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languages</a:t>
            </a:r>
          </a:p>
          <a:p>
            <a:pPr lvl="1"/>
            <a:r>
              <a:rPr kumimoji="1" lang="en-US" altLang="zh-CN" dirty="0"/>
              <a:t>3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enough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career</a:t>
            </a:r>
            <a:r>
              <a:rPr kumimoji="1" lang="zh-CN" altLang="en-US" dirty="0"/>
              <a:t> </a:t>
            </a:r>
            <a:r>
              <a:rPr kumimoji="1" lang="en-US" altLang="zh-CN" dirty="0"/>
              <a:t>(hopefully)</a:t>
            </a:r>
          </a:p>
          <a:p>
            <a:r>
              <a:rPr kumimoji="1" lang="en-US" altLang="zh-CN" dirty="0"/>
              <a:t>Today’s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languages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equipped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limited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forms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kinding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see</a:t>
            </a:r>
            <a:r>
              <a:rPr kumimoji="1" lang="zh-CN" altLang="en-US" dirty="0"/>
              <a:t> </a:t>
            </a:r>
            <a:r>
              <a:rPr kumimoji="1" lang="en-US" altLang="zh-CN" dirty="0"/>
              <a:t>below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examples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1927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Example:</a:t>
            </a:r>
            <a:r>
              <a:rPr kumimoji="1" lang="zh-CN" altLang="en-US" dirty="0"/>
              <a:t> </a:t>
            </a:r>
            <a:r>
              <a:rPr kumimoji="1" lang="en-US" altLang="zh-CN" dirty="0"/>
              <a:t>C++</a:t>
            </a:r>
            <a:r>
              <a:rPr kumimoji="1" lang="zh-CN" altLang="en-US" dirty="0"/>
              <a:t> </a:t>
            </a:r>
            <a:r>
              <a:rPr kumimoji="1" lang="en-US" altLang="zh-CN" dirty="0"/>
              <a:t>templates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7AA853A-BFD8-1249-9D9A-9F480CDA29CE}"/>
              </a:ext>
            </a:extLst>
          </p:cNvPr>
          <p:cNvSpPr txBox="1"/>
          <p:nvPr/>
        </p:nvSpPr>
        <p:spPr>
          <a:xfrm>
            <a:off x="152400" y="20574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pair.cpp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Y&gt;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Pair{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X a;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Y b;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Pair(X a, Y b){…}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Pair&lt;int,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int&gt; p;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9627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Example:</a:t>
            </a:r>
            <a:r>
              <a:rPr kumimoji="1" lang="zh-CN" altLang="en-US" dirty="0"/>
              <a:t> </a:t>
            </a:r>
            <a:r>
              <a:rPr kumimoji="1" lang="en-US" altLang="zh-CN" dirty="0"/>
              <a:t>Java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generics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7AA853A-BFD8-1249-9D9A-9F480CDA29CE}"/>
              </a:ext>
            </a:extLst>
          </p:cNvPr>
          <p:cNvSpPr txBox="1"/>
          <p:nvPr/>
        </p:nvSpPr>
        <p:spPr>
          <a:xfrm>
            <a:off x="152400" y="2057400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Pair.java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Pair&lt;X,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Y&gt;{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X a;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Y b;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Pair(X a, Y b){…}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Pair&lt;Integer,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Integer&gt;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Pair&lt;Integer,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Integer&gt;(3,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4);</a:t>
            </a:r>
          </a:p>
        </p:txBody>
      </p:sp>
    </p:spTree>
    <p:extLst>
      <p:ext uri="{BB962C8B-B14F-4D97-AF65-F5344CB8AC3E}">
        <p14:creationId xmlns:p14="http://schemas.microsoft.com/office/powerpoint/2010/main" val="3807724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Example:</a:t>
            </a:r>
            <a:r>
              <a:rPr kumimoji="1" lang="zh-CN" altLang="en-US" dirty="0"/>
              <a:t> </a:t>
            </a:r>
            <a:r>
              <a:rPr kumimoji="1" lang="en-US" altLang="zh-CN" dirty="0"/>
              <a:t>ML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7AA853A-BFD8-1249-9D9A-9F480CDA29CE}"/>
              </a:ext>
            </a:extLst>
          </p:cNvPr>
          <p:cNvSpPr txBox="1"/>
          <p:nvPr/>
        </p:nvSpPr>
        <p:spPr>
          <a:xfrm>
            <a:off x="152400" y="205740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pair.ml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(‘a,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‘b)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‘a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‘b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are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implicit: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1542581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514600"/>
            <a:ext cx="6934200" cy="1462087"/>
          </a:xfrm>
        </p:spPr>
        <p:txBody>
          <a:bodyPr/>
          <a:lstStyle/>
          <a:p>
            <a:r>
              <a:rPr lang="en-US" altLang="zh-CN" dirty="0" err="1">
                <a:latin typeface="Symbol" pitchFamily="2" charset="2"/>
              </a:rPr>
              <a:t>lw</a:t>
            </a:r>
            <a:endParaRPr lang="en-US" altLang="zh-CN" dirty="0">
              <a:latin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18511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>
                <a:latin typeface="Symbol" pitchFamily="2" charset="2"/>
              </a:rPr>
              <a:t>lw</a:t>
            </a:r>
            <a:endParaRPr kumimoji="1"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3986E3A7-0BC1-0649-B8D4-9DF8A8F9F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Simply-typed</a:t>
            </a:r>
            <a:r>
              <a:rPr kumimoji="1" lang="zh-CN" altLang="en-US" dirty="0"/>
              <a:t> </a:t>
            </a:r>
            <a:r>
              <a:rPr kumimoji="1" lang="en-US" altLang="zh-CN" dirty="0">
                <a:latin typeface="Symbol" pitchFamily="2" charset="2"/>
              </a:rPr>
              <a:t>l-</a:t>
            </a:r>
            <a:r>
              <a:rPr kumimoji="1" lang="en-US" altLang="zh-CN" dirty="0"/>
              <a:t>calculus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operators</a:t>
            </a:r>
          </a:p>
          <a:p>
            <a:pPr lvl="1"/>
            <a:r>
              <a:rPr kumimoji="1" lang="en-US" altLang="zh-CN" dirty="0"/>
              <a:t>Syntax</a:t>
            </a:r>
          </a:p>
          <a:p>
            <a:pPr lvl="1"/>
            <a:r>
              <a:rPr kumimoji="1" lang="en-US" altLang="zh-CN" dirty="0"/>
              <a:t>evaluation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rules</a:t>
            </a:r>
          </a:p>
          <a:p>
            <a:pPr lvl="1"/>
            <a:r>
              <a:rPr kumimoji="1" lang="en-US" altLang="zh-CN" dirty="0"/>
              <a:t>typing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rules</a:t>
            </a:r>
          </a:p>
          <a:p>
            <a:pPr lvl="1"/>
            <a:r>
              <a:rPr kumimoji="1" lang="en-US" altLang="zh-CN" dirty="0" err="1"/>
              <a:t>kinding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431161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1A1F4EB-38AB-564E-9A89-3137FE57F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4505670" cy="39497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BBFB3765-ED52-EA41-A0BE-28F13AC5B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036" y="2057400"/>
            <a:ext cx="432276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32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Evaluation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rules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0DFC5FB-F2FF-1D49-A1C7-142A78D68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450" y="2235200"/>
            <a:ext cx="49911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28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rules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BCF8161-326C-384D-96F4-D02B7A99E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4847"/>
            <a:ext cx="9144000" cy="17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4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3986E3A7-0BC1-0649-B8D4-9DF8A8F9F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Type-level functions:</a:t>
            </a:r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C666161-F84E-D247-BD21-1C4D23D0A53F}"/>
              </a:ext>
            </a:extLst>
          </p:cNvPr>
          <p:cNvSpPr txBox="1"/>
          <p:nvPr/>
        </p:nvSpPr>
        <p:spPr>
          <a:xfrm>
            <a:off x="762000" y="2690336"/>
            <a:ext cx="4953000" cy="369331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pair.cpp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Y&gt;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Pair{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X a;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Y b;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Pair(X a, Y b){…}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Pair p; 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type error!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00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Kinding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Rules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F6C884B-7334-8D46-9869-7CCBF0AC0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095500"/>
            <a:ext cx="50038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744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</a:t>
            </a:r>
            <a:br>
              <a:rPr kumimoji="1" lang="en-US" altLang="zh-CN" dirty="0"/>
            </a:br>
            <a:r>
              <a:rPr kumimoji="1" lang="en-US" altLang="zh-CN" dirty="0"/>
              <a:t>Equivalence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8F9513E-544A-4947-A66C-8F6525724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496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134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Type</a:t>
            </a:r>
            <a:r>
              <a:rPr lang="zh-CN" altLang="en-US" dirty="0"/>
              <a:t> </a:t>
            </a:r>
            <a:r>
              <a:rPr lang="en-US" altLang="zh-CN" dirty="0"/>
              <a:t>checking</a:t>
            </a:r>
            <a:r>
              <a:rPr lang="zh-CN" altLang="en-US" dirty="0"/>
              <a:t> </a:t>
            </a:r>
            <a:r>
              <a:rPr lang="en-US" altLang="zh-CN" dirty="0"/>
              <a:t>algorithm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AEF6D69F-3127-844A-8D68-DB6DD16F6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kumimoji="1" lang="en-US" altLang="zh-CN" dirty="0"/>
              <a:t>Non-trivial</a:t>
            </a:r>
          </a:p>
          <a:p>
            <a:pPr lvl="1"/>
            <a:r>
              <a:rPr kumimoji="1" lang="en-US" altLang="zh-CN" dirty="0"/>
              <a:t>as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computations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only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terms</a:t>
            </a:r>
          </a:p>
          <a:p>
            <a:r>
              <a:rPr kumimoji="1" lang="en-US" altLang="zh-CN" dirty="0"/>
              <a:t>Key</a:t>
            </a:r>
            <a:r>
              <a:rPr kumimoji="1" lang="zh-CN" altLang="en-US" dirty="0"/>
              <a:t> </a:t>
            </a:r>
            <a:r>
              <a:rPr kumimoji="1" lang="en-US" altLang="zh-CN" dirty="0"/>
              <a:t>insight:</a:t>
            </a:r>
          </a:p>
          <a:p>
            <a:pPr lvl="1"/>
            <a:r>
              <a:rPr kumimoji="1" lang="en-US" altLang="zh-CN" dirty="0"/>
              <a:t>perform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computations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types</a:t>
            </a:r>
          </a:p>
          <a:p>
            <a:pPr lvl="1"/>
            <a:r>
              <a:rPr kumimoji="1" lang="en-US" altLang="zh-CN" dirty="0"/>
              <a:t>then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structural</a:t>
            </a:r>
            <a:r>
              <a:rPr kumimoji="1" lang="zh-CN" altLang="en-US" dirty="0"/>
              <a:t> </a:t>
            </a:r>
            <a:r>
              <a:rPr kumimoji="1" lang="en-US" altLang="zh-CN"/>
              <a:t>equivalence</a:t>
            </a:r>
            <a:endParaRPr kumimoji="1" lang="en-US" altLang="zh-CN" dirty="0"/>
          </a:p>
          <a:p>
            <a:r>
              <a:rPr kumimoji="1" lang="en-US" altLang="zh-CN" dirty="0"/>
              <a:t>See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assignment</a:t>
            </a:r>
          </a:p>
          <a:p>
            <a:pPr lvl="1"/>
            <a:endParaRPr kumimoji="1" lang="en-US" altLang="zh-CN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76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operators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type-level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functions</a:t>
            </a:r>
          </a:p>
          <a:p>
            <a:pPr lvl="1"/>
            <a:r>
              <a:rPr kumimoji="1" lang="en-US" altLang="zh-CN" dirty="0"/>
              <a:t>i.e.,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lifted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abstraction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one-level</a:t>
            </a:r>
            <a:r>
              <a:rPr kumimoji="1" lang="zh-CN" altLang="en-US" dirty="0"/>
              <a:t> </a:t>
            </a:r>
            <a:r>
              <a:rPr kumimoji="1" lang="en-US" altLang="zh-CN" dirty="0"/>
              <a:t>up</a:t>
            </a:r>
          </a:p>
          <a:p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checking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system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non-trivial</a:t>
            </a:r>
          </a:p>
        </p:txBody>
      </p:sp>
    </p:spTree>
    <p:extLst>
      <p:ext uri="{BB962C8B-B14F-4D97-AF65-F5344CB8AC3E}">
        <p14:creationId xmlns:p14="http://schemas.microsoft.com/office/powerpoint/2010/main" val="415258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Type-level Functions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Type abstraction (on types): </a:t>
            </a:r>
          </a:p>
          <a:p>
            <a:pPr marL="457200" lvl="1" indent="0">
              <a:buNone/>
            </a:pPr>
            <a:endParaRPr kumimoji="1" lang="en-US" altLang="zh-CN" dirty="0"/>
          </a:p>
          <a:p>
            <a:r>
              <a:rPr kumimoji="1" lang="en-US" altLang="zh-CN" dirty="0"/>
              <a:t>And type applications (on types):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68AB280-8E56-DE4E-9718-C8BA71CFE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600" y="3808413"/>
            <a:ext cx="4368800" cy="5334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6833868-0B10-8345-944B-325D9641D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250" y="2667000"/>
            <a:ext cx="46355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9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 equivalence is nontrivial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7AA853A-BFD8-1249-9D9A-9F480CDA29CE}"/>
              </a:ext>
            </a:extLst>
          </p:cNvPr>
          <p:cNvSpPr txBox="1"/>
          <p:nvPr/>
        </p:nvSpPr>
        <p:spPr>
          <a:xfrm>
            <a:off x="152400" y="2057400"/>
            <a:ext cx="8915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an identify type function: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 = </a:t>
            </a:r>
            <a:r>
              <a:rPr kumimoji="1" lang="en-US" altLang="zh-CN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X.X</a:t>
            </a:r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These type terms are equivalent: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 -&gt; Nat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 Nat -&gt; Nat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 Nat -&gt; ID Nat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 (Nat -&gt; Nat)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Thus, type equivalence involves nontrivial computing:</a:t>
            </a:r>
          </a:p>
          <a:p>
            <a:endParaRPr kumimoji="1" lang="en-US" altLang="zh-CN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zh-CN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zh-CN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 and typing with type equivalence: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391CEDC-9744-A248-BC90-446825B23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50" y="5003800"/>
            <a:ext cx="6845300" cy="4064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53C4A76-C913-1547-98A5-761C55273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600" y="5956300"/>
            <a:ext cx="62230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7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 application may be meaningless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7AA853A-BFD8-1249-9D9A-9F480CDA29CE}"/>
              </a:ext>
            </a:extLst>
          </p:cNvPr>
          <p:cNvSpPr txBox="1"/>
          <p:nvPr/>
        </p:nvSpPr>
        <p:spPr>
          <a:xfrm>
            <a:off x="152400" y="2057400"/>
            <a:ext cx="8915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example: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Nat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(</a:t>
            </a:r>
            <a:r>
              <a:rPr kumimoji="1" lang="en-US" altLang="zh-CN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.(X Nat)) Bool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 We introduce </a:t>
            </a:r>
            <a:r>
              <a:rPr kumimoji="1"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kinding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types, just like typing for terms: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 Sample type operator: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352E4FF-B025-4A48-AAC9-15A8E41EF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581400"/>
            <a:ext cx="8572500" cy="21336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A4D0EEE-2AB7-D24C-A982-B634366E5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943600"/>
            <a:ext cx="55626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92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Terms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79E028A-3B7B-3E44-9C5E-0D327572F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2565400"/>
            <a:ext cx="86995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1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Typing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838A94E-9F7D-C14F-804B-47BC12BD0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2057400"/>
            <a:ext cx="8559800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0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 Operators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8AE2EFE-0FCA-2048-BF1D-3AEFAC299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057400"/>
            <a:ext cx="86360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55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Kinding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E38516B-C73B-5146-8BBD-01502EDD4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981200"/>
            <a:ext cx="8763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90083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5881</TotalTime>
  <Words>465</Words>
  <Application>Microsoft Macintosh PowerPoint</Application>
  <PresentationFormat>全屏显示(4:3)</PresentationFormat>
  <Paragraphs>119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Symbol</vt:lpstr>
      <vt:lpstr>Tahoma</vt:lpstr>
      <vt:lpstr>Wingdings</vt:lpstr>
      <vt:lpstr>Blends</vt:lpstr>
      <vt:lpstr>Type Operators</vt:lpstr>
      <vt:lpstr>Motivation</vt:lpstr>
      <vt:lpstr>Type-level Functions</vt:lpstr>
      <vt:lpstr>Type equivalence is nontrivial</vt:lpstr>
      <vt:lpstr>Type application may be meaningless</vt:lpstr>
      <vt:lpstr>Terms</vt:lpstr>
      <vt:lpstr>Typing</vt:lpstr>
      <vt:lpstr>Type Operators</vt:lpstr>
      <vt:lpstr>Kinding</vt:lpstr>
      <vt:lpstr>Type Operator Kinding</vt:lpstr>
      <vt:lpstr>Why stop at 3 levels?</vt:lpstr>
      <vt:lpstr>Example: C++ templates</vt:lpstr>
      <vt:lpstr>Example: Java generics</vt:lpstr>
      <vt:lpstr>Example: ML type variable</vt:lpstr>
      <vt:lpstr>lw</vt:lpstr>
      <vt:lpstr>lw</vt:lpstr>
      <vt:lpstr>Syntax</vt:lpstr>
      <vt:lpstr>Evaluation rules</vt:lpstr>
      <vt:lpstr>Typing rules</vt:lpstr>
      <vt:lpstr>Kinding Rules</vt:lpstr>
      <vt:lpstr>Type Equivalence</vt:lpstr>
      <vt:lpstr>Type checking algorithm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4175</cp:revision>
  <cp:lastPrinted>1601-01-01T00:00:00Z</cp:lastPrinted>
  <dcterms:created xsi:type="dcterms:W3CDTF">1601-01-01T00:00:00Z</dcterms:created>
  <dcterms:modified xsi:type="dcterms:W3CDTF">2022-06-19T10:58:12Z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