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6" r:id="rId3"/>
    <p:sldId id="302" r:id="rId4"/>
    <p:sldId id="273" r:id="rId5"/>
    <p:sldId id="274" r:id="rId6"/>
    <p:sldId id="306" r:id="rId7"/>
    <p:sldId id="293" r:id="rId8"/>
    <p:sldId id="304" r:id="rId9"/>
    <p:sldId id="257" r:id="rId10"/>
    <p:sldId id="258" r:id="rId11"/>
    <p:sldId id="265" r:id="rId12"/>
    <p:sldId id="259" r:id="rId13"/>
    <p:sldId id="301" r:id="rId14"/>
    <p:sldId id="270" r:id="rId15"/>
    <p:sldId id="305" r:id="rId16"/>
    <p:sldId id="275" r:id="rId17"/>
  </p:sldIdLst>
  <p:sldSz cx="9144000" cy="6858000" type="screen4x3"/>
  <p:notesSz cx="7099300" cy="10234613"/>
  <p:custDataLst>
    <p:tags r:id="rId1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1E3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720" autoAdjust="0"/>
  </p:normalViewPr>
  <p:slideViewPr>
    <p:cSldViewPr>
      <p:cViewPr varScale="1">
        <p:scale>
          <a:sx n="102" d="100"/>
          <a:sy n="102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6A1FBB-7639-4329-8612-7C5DA68F40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/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A002F80-1676-448B-BD2E-C427261F4E9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/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A542540-CF8B-4AA1-BC79-77BEBDDE489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/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67DAF2A-B0ED-4239-B0EA-89F81292752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C6E95050-765C-4E51-84EC-267F3738322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008DD78-6A56-4B9B-B89B-21502CF677B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1F6EA4D3-E792-436F-965D-C95019AFE2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8DA13198-2A3A-4D1B-84FF-9D4AB1E58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2A631EAA-0AB0-4C09-955E-20A7AD3018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33023393-2DB2-4D5E-AE78-F3D3E5D51F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06FDDF34-0FC0-469C-8CBE-FDF874AB03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ABCE06A-228B-421B-A4B4-5AB305034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E34ABB0-F5FE-4621-8B18-D0FD24252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0E7FD-37C0-4C3B-AA4C-4EED96265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71A23478-53ED-4FED-AD96-735DCBB55AE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B856C78-3C6F-4C50-B73B-6B443DA0C1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C8AAC1AD-A30E-42D4-9060-B943EBC87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501F9073-5A7F-40E8-8FA4-710A71628F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A1314B-7A70-417B-BE4D-5BEF4EAF01B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347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06FDE86-49B1-436E-9B40-6AA9DBB9C3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A797693-09B7-471F-8666-907BFE770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EFCA6F9-93C8-4A26-A810-45F283091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E2EB9-C9A7-4010-A554-DE1EBB636D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343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FC0B03D-EE65-4458-8A9C-E85CC4F25E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2E41F61-691B-41AD-A761-F060712BB5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856E665-5B30-4D4A-9FFC-A5D10FA2B8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414AF-E177-471A-8515-6FCE67CE633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863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DBE9C1E-7D41-44B6-9433-7F7E7A24B5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3D82072-51A7-42F6-A825-9ECB001816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81E0A37-F00C-4BA1-B5F4-7438EA54D3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813284-7A01-4E99-A478-CD6E3E01D31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6236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44FC524-745E-498D-BA4B-ACFBD4F317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E8D3B52-BF3A-4C2B-A66B-28125474B8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F816D41-CD02-4E84-98A9-5C55F9344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7D6AB-AFA4-4443-AF2F-9C46C7A46E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304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ABAF9D1-D011-4264-A27E-962621408A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659FA08-A47F-474C-9EE0-4BD6FD8E3F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F41525C-0D19-443D-BDD8-D852C637A9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2F204-B2FE-4D6D-9B17-EBB8E138470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4397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AF9AF35-34DD-40EE-93F1-93E470E45F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EF33649-033A-46B8-8793-00B6711683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6AF71D7-8631-4FD9-AD2B-39326CD897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C3E6B-9E55-4121-B053-BB91742B9B3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011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9DE1827-6F6C-454B-9845-6355F8BBD7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C758E3C-30B7-4996-ABFD-94D182E55E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994CFE56-B72E-4FD8-AC75-FE304BE979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A67BE-95AE-4C05-B1B5-60BBEB25707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820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A4CAA097-A068-48C3-B19D-36E276C8C3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4294F04-EC63-4B46-90EB-49B5593008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5FD350A-A1D1-4652-B7E1-967A06785E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21D6E-ADA9-4982-9225-E4F78B7D8A4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837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6B4905E8-015D-4E4E-A45D-B9CB6DF5B8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F8DCA4E-F6C3-482E-8901-7FA6E3BBB1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B3F2AAF-9778-43C9-9F69-B81D9ED034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A8755-86B4-4F12-9A5C-1E80F06BA2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302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24B35A4-EF79-44DD-9293-8CDC74C56A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4A0D1F7-F2A1-46DE-A5D3-C3C1F04BA3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437B568-C990-4CB8-8370-6C618BCAD7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2CB68-2C6C-4490-BA23-3515C787A53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247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A1C71EF-C320-4825-A0AD-432B67141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50F6D94-784F-401B-BFC6-871576380F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8F019EC-9985-4C63-8E1A-40DD3486A0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E1A841-4753-46BA-BAA4-536F62B2C83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19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9C2009D-84BE-41DC-B311-7DE8BEC32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A7DB923-C3DA-48AF-9B72-58C460927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6899152-4DBD-4DEF-B6B3-F5EFA7C0B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9AA4AC-5231-4A5F-8F7B-D2B4E6C27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2D79DB-65A8-4F3D-9152-8939D3D35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A19C132C-2D1B-4ACC-8BAE-27832E4D5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4748364-2DD5-4ED1-A59F-3B9C1BDC0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586C758-D413-4A6C-899B-535807BD15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97EE4B56-D3CD-4327-B756-B47772F68AC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B28A7547-5E47-4A8D-951F-D986A5302D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C8EEF514-68E8-4DA2-B319-7ACE5D55B6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D9B8B768-D2B6-45D7-A299-6C11871004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FCADAB-639C-4E12-8244-D49976140F7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665CF202-6419-48D9-8B3D-696A33020E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Overview</a:t>
            </a:r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F8703A2E-6E66-42C5-AC37-070FF44650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noProof="1"/>
              <a:t>System Programming in C</a:t>
            </a:r>
          </a:p>
          <a:p>
            <a:r>
              <a:rPr lang="en-US" altLang="zh-CN" sz="2800" noProof="1"/>
              <a:t>Baojian Hua</a:t>
            </a:r>
          </a:p>
          <a:p>
            <a:r>
              <a:rPr lang="en-US" altLang="zh-CN" sz="2400" noProof="1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E8B2A50E-500B-441B-B688-BE23C7B104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Course Home Page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5BF0875-5CFD-450B-AA46-2B0AFD9F62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z="2800" dirty="0"/>
              <a:t>Home page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CN" sz="2400" dirty="0">
                <a:solidFill>
                  <a:schemeClr val="hlink"/>
                </a:solidFill>
              </a:rPr>
              <a:t>https://</a:t>
            </a:r>
            <a:r>
              <a:rPr lang="en-US" altLang="zh-CN" sz="2400" dirty="0" err="1">
                <a:solidFill>
                  <a:schemeClr val="hlink"/>
                </a:solidFill>
              </a:rPr>
              <a:t>csslab-ustc.github.io</a:t>
            </a:r>
            <a:r>
              <a:rPr lang="en-US" altLang="zh-CN" sz="2400" dirty="0">
                <a:solidFill>
                  <a:schemeClr val="hlink"/>
                </a:solidFill>
              </a:rPr>
              <a:t>/courses/</a:t>
            </a:r>
            <a:r>
              <a:rPr lang="en-US" altLang="zh-CN" sz="2400" dirty="0" err="1">
                <a:solidFill>
                  <a:schemeClr val="hlink"/>
                </a:solidFill>
              </a:rPr>
              <a:t>sysprog</a:t>
            </a:r>
            <a:r>
              <a:rPr lang="en-US" altLang="zh-CN" sz="2400" dirty="0">
                <a:solidFill>
                  <a:schemeClr val="hlink"/>
                </a:solidFill>
              </a:rPr>
              <a:t>/</a:t>
            </a:r>
          </a:p>
          <a:p>
            <a:pPr lvl="1">
              <a:defRPr/>
            </a:pPr>
            <a:r>
              <a:rPr lang="en-US" altLang="zh-CN" sz="2400" dirty="0"/>
              <a:t>Course administrivia</a:t>
            </a:r>
          </a:p>
          <a:p>
            <a:pPr lvl="1">
              <a:defRPr/>
            </a:pPr>
            <a:r>
              <a:rPr lang="en-US" altLang="zh-CN" sz="2400" dirty="0"/>
              <a:t>Lecture notes</a:t>
            </a:r>
          </a:p>
          <a:p>
            <a:pPr lvl="1">
              <a:defRPr/>
            </a:pPr>
            <a:r>
              <a:rPr lang="en-US" altLang="zh-CN" sz="2400" dirty="0"/>
              <a:t>Labs</a:t>
            </a:r>
          </a:p>
          <a:p>
            <a:pPr lvl="1">
              <a:defRPr/>
            </a:pPr>
            <a:r>
              <a:rPr lang="en-US" altLang="zh-CN" sz="2400" dirty="0"/>
              <a:t>Resources</a:t>
            </a:r>
          </a:p>
          <a:p>
            <a:pPr>
              <a:defRPr/>
            </a:pPr>
            <a:r>
              <a:rPr lang="en-US" altLang="zh-CN" sz="2800" dirty="0"/>
              <a:t>Check course home page frequently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5C1A695B-12BF-436F-AE53-542EA6088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Textbooks and References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EA5D6E0D-98D8-4077-8A64-76F1091D5B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i="1" dirty="0">
                <a:solidFill>
                  <a:srgbClr val="0432FF"/>
                </a:solidFill>
              </a:rPr>
              <a:t>The C Programming Language </a:t>
            </a:r>
            <a:r>
              <a:rPr lang="en-US" altLang="zh-CN" sz="2400" i="1" dirty="0"/>
              <a:t>(2nd Edition)</a:t>
            </a:r>
            <a:r>
              <a:rPr lang="en-US" altLang="zh-CN" sz="2400" dirty="0"/>
              <a:t> . Kernighan and Ritchie, 1988.</a:t>
            </a:r>
          </a:p>
          <a:p>
            <a:pPr>
              <a:lnSpc>
                <a:spcPct val="90000"/>
              </a:lnSpc>
            </a:pPr>
            <a:r>
              <a:rPr lang="en-US" altLang="zh-CN" sz="2400" i="1" dirty="0">
                <a:solidFill>
                  <a:srgbClr val="0432FF"/>
                </a:solidFill>
              </a:rPr>
              <a:t>C Interface and Implementation</a:t>
            </a:r>
            <a:r>
              <a:rPr lang="en-US" altLang="zh-CN" sz="2400" dirty="0"/>
              <a:t>, 2002.</a:t>
            </a:r>
          </a:p>
          <a:p>
            <a:pPr>
              <a:lnSpc>
                <a:spcPct val="90000"/>
              </a:lnSpc>
            </a:pPr>
            <a:r>
              <a:rPr lang="en-US" altLang="zh-CN" sz="2400" i="1" dirty="0">
                <a:solidFill>
                  <a:srgbClr val="0432FF"/>
                </a:solidFill>
              </a:rPr>
              <a:t>Unix System Programming</a:t>
            </a:r>
            <a:r>
              <a:rPr lang="en-US" altLang="zh-CN" sz="2400" dirty="0"/>
              <a:t>. Richard Stevens.</a:t>
            </a:r>
          </a:p>
        </p:txBody>
      </p:sp>
      <p:pic>
        <p:nvPicPr>
          <p:cNvPr id="13315" name="Picture 5">
            <a:extLst>
              <a:ext uri="{FF2B5EF4-FFF2-40B4-BE49-F238E27FC236}">
                <a16:creationId xmlns:a16="http://schemas.microsoft.com/office/drawing/2014/main" id="{A70490CB-59FF-4D01-90E6-A7D352353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40138"/>
            <a:ext cx="2079625" cy="298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7">
            <a:extLst>
              <a:ext uri="{FF2B5EF4-FFF2-40B4-BE49-F238E27FC236}">
                <a16:creationId xmlns:a16="http://schemas.microsoft.com/office/drawing/2014/main" id="{AEE37C62-33E6-4C6A-A50F-159EA7E18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37" y="3570235"/>
            <a:ext cx="3287675" cy="32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9">
            <a:extLst>
              <a:ext uri="{FF2B5EF4-FFF2-40B4-BE49-F238E27FC236}">
                <a16:creationId xmlns:a16="http://schemas.microsoft.com/office/drawing/2014/main" id="{D0AEC68B-3A41-489A-8128-D08314B05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913" y="3640138"/>
            <a:ext cx="2603500" cy="321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A187C3A5-CD48-42D5-A624-D01C18BBB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Labs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E9638FEF-01D9-4BF0-A5D6-4599E400F2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There are 6 labs (</a:t>
            </a:r>
            <a:r>
              <a:rPr lang="en-US" altLang="zh-CN" dirty="0">
                <a:solidFill>
                  <a:srgbClr val="0432FF"/>
                </a:solidFill>
              </a:rPr>
              <a:t>Optional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this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year</a:t>
            </a:r>
            <a:r>
              <a:rPr lang="en-US" altLang="zh-CN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Each consists of some required problems and optional problems</a:t>
            </a:r>
          </a:p>
          <a:p>
            <a:pPr lvl="2">
              <a:lnSpc>
                <a:spcPct val="90000"/>
              </a:lnSpc>
            </a:pPr>
            <a:r>
              <a:rPr lang="en-US" altLang="zh-CN" dirty="0"/>
              <a:t>Optional assignments are not required, but highly recommended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Solve them independently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Late homework will not be accepted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74F3655A-B843-4BE3-B3CC-46201EBF34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Labs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DFC392B-7E31-FA8A-42FF-89702620D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073011"/>
              </p:ext>
            </p:extLst>
          </p:nvPr>
        </p:nvGraphicFramePr>
        <p:xfrm>
          <a:off x="1295486" y="1964483"/>
          <a:ext cx="708641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78">
                  <a:extLst>
                    <a:ext uri="{9D8B030D-6E8A-4147-A177-3AD203B41FA5}">
                      <a16:colId xmlns:a16="http://schemas.microsoft.com/office/drawing/2014/main" val="544781208"/>
                    </a:ext>
                  </a:extLst>
                </a:gridCol>
                <a:gridCol w="1981148">
                  <a:extLst>
                    <a:ext uri="{9D8B030D-6E8A-4147-A177-3AD203B41FA5}">
                      <a16:colId xmlns:a16="http://schemas.microsoft.com/office/drawing/2014/main" val="1227129264"/>
                    </a:ext>
                  </a:extLst>
                </a:gridCol>
                <a:gridCol w="4267088">
                  <a:extLst>
                    <a:ext uri="{9D8B030D-6E8A-4147-A177-3AD203B41FA5}">
                      <a16:colId xmlns:a16="http://schemas.microsoft.com/office/drawing/2014/main" val="2551182120"/>
                    </a:ext>
                  </a:extLst>
                </a:gridCol>
              </a:tblGrid>
              <a:tr h="365522">
                <a:tc>
                  <a:txBody>
                    <a:bodyPr/>
                    <a:lstStyle/>
                    <a:p>
                      <a:r>
                        <a:rPr lang="en-US" altLang="zh-CN" dirty="0"/>
                        <a:t>No.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Topic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Goal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85617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Software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setup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Install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the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required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tools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563112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Compiler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Learn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single-process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programming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994510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Shell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Learn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multi-process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programming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193636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Concurrent</a:t>
                      </a:r>
                    </a:p>
                    <a:p>
                      <a:r>
                        <a:rPr lang="en-US" altLang="zh-CN" dirty="0"/>
                        <a:t>Objects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Learn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multi-threaded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concurrent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programming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049514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Network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sniffer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Learn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socket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programming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48876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MapReduce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Learn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distributed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programming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94398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Debugger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Learn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software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security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and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analysis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0802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685D764E-536F-4360-80C0-701850D671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Test and Evaluation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696B8984-004B-492C-B129-7E1347487D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No test :-)</a:t>
            </a:r>
          </a:p>
          <a:p>
            <a:r>
              <a:rPr lang="en-US" altLang="zh-CN" dirty="0"/>
              <a:t>Scores:</a:t>
            </a:r>
          </a:p>
          <a:p>
            <a:pPr lvl="1"/>
            <a:r>
              <a:rPr lang="en-US" altLang="zh-CN" dirty="0"/>
              <a:t>50%: homework</a:t>
            </a:r>
            <a:r>
              <a:rPr lang="zh-CN" altLang="en-US" dirty="0"/>
              <a:t> </a:t>
            </a:r>
            <a:r>
              <a:rPr lang="en-US" altLang="zh-CN" dirty="0"/>
              <a:t>(all</a:t>
            </a:r>
            <a:r>
              <a:rPr lang="zh-CN" altLang="en-US" dirty="0"/>
              <a:t> </a:t>
            </a:r>
            <a:r>
              <a:rPr lang="en-US" altLang="zh-CN" dirty="0"/>
              <a:t>problems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/>
              <a:t>TCPL)</a:t>
            </a:r>
            <a:endParaRPr lang="en-US" altLang="zh-CN" dirty="0"/>
          </a:p>
          <a:p>
            <a:pPr lvl="1"/>
            <a:r>
              <a:rPr lang="en-US" altLang="zh-CN" dirty="0"/>
              <a:t>50%: final</a:t>
            </a:r>
            <a:r>
              <a:rPr lang="zh-CN" altLang="en-US" dirty="0"/>
              <a:t> </a:t>
            </a:r>
            <a:r>
              <a:rPr lang="en-US" altLang="zh-CN" dirty="0"/>
              <a:t>writing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submission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No one should fail!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FC264A7D-618A-4A39-B965-928C05060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Learning by Doing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2B12A0FD-E8A3-4C5C-8FAC-ED4EC1E658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Get your hands dirty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7AEA3BA7-ADBD-4D91-B4E8-BAE634E1D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A65E6080-A593-41FE-868E-AFB0124B2E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zh-CN"/>
          </a:p>
          <a:p>
            <a:pPr>
              <a:buFont typeface="Wingdings" panose="05000000000000000000" pitchFamily="2" charset="2"/>
              <a:buNone/>
            </a:pPr>
            <a:endParaRPr lang="en-US" altLang="zh-CN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zh-CN"/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D44CBA19-1633-4CAD-9AE5-658C5672E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The C Programming Language</a:t>
            </a:r>
          </a:p>
        </p:txBody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5FB5C584-64FE-41F5-9D0E-DC4F82C4DB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Capsule history:</a:t>
            </a:r>
          </a:p>
          <a:p>
            <a:pPr lvl="1"/>
            <a:r>
              <a:rPr lang="en-US" altLang="zh-CN" sz="2000"/>
              <a:t>BCPL   </a:t>
            </a:r>
            <a:r>
              <a:rPr lang="en-US" altLang="zh-CN" sz="2000">
                <a:sym typeface="Wingdings" panose="05000000000000000000" pitchFamily="2" charset="2"/>
              </a:rPr>
              <a:t>    B      C       K&amp;R C     ANSI C   C99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000"/>
              <a:t>    1960       1970     1972       1978           1988</a:t>
            </a:r>
          </a:p>
          <a:p>
            <a:pPr lvl="1"/>
            <a:r>
              <a:rPr lang="en-US" altLang="zh-CN" sz="2000"/>
              <a:t>LISP          </a:t>
            </a:r>
            <a:r>
              <a:rPr lang="en-US" altLang="zh-CN" sz="2000">
                <a:sym typeface="Wingdings" panose="05000000000000000000" pitchFamily="2" charset="2"/>
              </a:rPr>
              <a:t>          Smalltalk            C++            Java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000">
                <a:sym typeface="Wingdings" panose="05000000000000000000" pitchFamily="2" charset="2"/>
              </a:rPr>
              <a:t>   1960</a:t>
            </a:r>
            <a:r>
              <a:rPr lang="en-US" altLang="zh-CN" sz="2000">
                <a:latin typeface="Helvetica" panose="020B0604020202020204" pitchFamily="34" charset="0"/>
                <a:sym typeface="Wingdings" panose="05000000000000000000" pitchFamily="2" charset="2"/>
              </a:rPr>
              <a:t>’</a:t>
            </a:r>
            <a:r>
              <a:rPr lang="en-US" altLang="zh-CN" sz="2000">
                <a:sym typeface="Wingdings" panose="05000000000000000000" pitchFamily="2" charset="2"/>
              </a:rPr>
              <a:t>s                      1970</a:t>
            </a:r>
            <a:r>
              <a:rPr lang="en-US" altLang="zh-CN" sz="2000">
                <a:latin typeface="Helvetica" panose="020B0604020202020204" pitchFamily="34" charset="0"/>
                <a:sym typeface="Wingdings" panose="05000000000000000000" pitchFamily="2" charset="2"/>
              </a:rPr>
              <a:t>’</a:t>
            </a:r>
            <a:r>
              <a:rPr lang="en-US" altLang="zh-CN" sz="2000">
                <a:sym typeface="Wingdings" panose="05000000000000000000" pitchFamily="2" charset="2"/>
              </a:rPr>
              <a:t>s                  1980</a:t>
            </a:r>
            <a:r>
              <a:rPr lang="en-US" altLang="zh-CN" sz="2000">
                <a:latin typeface="Helvetica" panose="020B0604020202020204" pitchFamily="34" charset="0"/>
                <a:sym typeface="Wingdings" panose="05000000000000000000" pitchFamily="2" charset="2"/>
              </a:rPr>
              <a:t>’</a:t>
            </a:r>
            <a:r>
              <a:rPr lang="en-US" altLang="zh-CN" sz="2000">
                <a:sym typeface="Wingdings" panose="05000000000000000000" pitchFamily="2" charset="2"/>
              </a:rPr>
              <a:t>s            1994</a:t>
            </a:r>
          </a:p>
        </p:txBody>
      </p:sp>
      <p:sp>
        <p:nvSpPr>
          <p:cNvPr id="5123" name="Line 4">
            <a:extLst>
              <a:ext uri="{FF2B5EF4-FFF2-40B4-BE49-F238E27FC236}">
                <a16:creationId xmlns:a16="http://schemas.microsoft.com/office/drawing/2014/main" id="{02A1670B-8713-4EB3-8A72-AEEB2BE75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581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4" name="Line 5">
            <a:extLst>
              <a:ext uri="{FF2B5EF4-FFF2-40B4-BE49-F238E27FC236}">
                <a16:creationId xmlns:a16="http://schemas.microsoft.com/office/drawing/2014/main" id="{BB758117-E037-4DA6-8262-4BE65005FA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72400" y="3657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5" name="Text Box 6">
            <a:extLst>
              <a:ext uri="{FF2B5EF4-FFF2-40B4-BE49-F238E27FC236}">
                <a16:creationId xmlns:a16="http://schemas.microsoft.com/office/drawing/2014/main" id="{8D70BA0F-0032-4F99-93E9-9289A4167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962400"/>
            <a:ext cx="990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C#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2000</a:t>
            </a:r>
          </a:p>
        </p:txBody>
      </p:sp>
      <p:pic>
        <p:nvPicPr>
          <p:cNvPr id="5126" name="Picture 7">
            <a:extLst>
              <a:ext uri="{FF2B5EF4-FFF2-40B4-BE49-F238E27FC236}">
                <a16:creationId xmlns:a16="http://schemas.microsoft.com/office/drawing/2014/main" id="{FACB9B9C-0670-414D-885F-CC16E0BDC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38600"/>
            <a:ext cx="1963738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>
            <a:extLst>
              <a:ext uri="{FF2B5EF4-FFF2-40B4-BE49-F238E27FC236}">
                <a16:creationId xmlns:a16="http://schemas.microsoft.com/office/drawing/2014/main" id="{40001C81-6A29-4A80-B940-6D7319394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38600"/>
            <a:ext cx="192246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A9192F7C-7CEA-4475-5D1B-B437DEA019C8}"/>
              </a:ext>
            </a:extLst>
          </p:cNvPr>
          <p:cNvSpPr txBox="1"/>
          <p:nvPr/>
        </p:nvSpPr>
        <p:spPr>
          <a:xfrm>
            <a:off x="6095959" y="5257752"/>
            <a:ext cx="2848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ACM</a:t>
            </a:r>
            <a:r>
              <a:rPr kumimoji="1" lang="zh-CN" altLang="en-US" dirty="0"/>
              <a:t>图灵奖得主</a:t>
            </a:r>
            <a:r>
              <a:rPr kumimoji="1" lang="en-US" altLang="zh-CN" dirty="0"/>
              <a:t>(1984)</a:t>
            </a:r>
            <a:r>
              <a:rPr kumimoji="1" lang="zh-CN" altLang="en-US" dirty="0"/>
              <a:t>：</a:t>
            </a:r>
            <a:endParaRPr kumimoji="1" lang="en-US" altLang="zh-CN" dirty="0"/>
          </a:p>
          <a:p>
            <a:r>
              <a:rPr kumimoji="1" lang="zh-CN" altLang="en-US" dirty="0"/>
              <a:t>“在</a:t>
            </a:r>
            <a:r>
              <a:rPr kumimoji="1" lang="en-US" altLang="zh-CN" dirty="0"/>
              <a:t>C</a:t>
            </a:r>
            <a:r>
              <a:rPr kumimoji="1" lang="zh-CN" altLang="en-US" dirty="0"/>
              <a:t>和</a:t>
            </a:r>
            <a:r>
              <a:rPr kumimoji="1" lang="en-US" altLang="zh-CN" dirty="0"/>
              <a:t>Unix</a:t>
            </a:r>
            <a:r>
              <a:rPr kumimoji="1" lang="zh-CN" altLang="en-US" dirty="0"/>
              <a:t>上的贡献”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8BE559E3-240A-4A37-9B40-821363236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The C Programming Language</a:t>
            </a: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F900A542-E6E1-45B0-A0D3-46CE6F4A43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dirty="0"/>
              <a:t>C is a </a:t>
            </a:r>
            <a:r>
              <a:rPr lang="en-US" altLang="zh-CN" sz="2800" dirty="0">
                <a:solidFill>
                  <a:srgbClr val="0432FF"/>
                </a:solidFill>
              </a:rPr>
              <a:t>system</a:t>
            </a:r>
            <a:r>
              <a:rPr lang="en-US" altLang="zh-CN" sz="2800" dirty="0"/>
              <a:t> programming language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Originally invented to write Unix</a:t>
            </a:r>
          </a:p>
          <a:p>
            <a:pPr lvl="2">
              <a:lnSpc>
                <a:spcPct val="80000"/>
              </a:lnSpc>
            </a:pPr>
            <a:r>
              <a:rPr lang="en-US" altLang="zh-CN" sz="2000" dirty="0"/>
              <a:t>later Linux and Windows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Data types and control structures close to low-level machines</a:t>
            </a:r>
          </a:p>
          <a:p>
            <a:pPr lvl="2">
              <a:lnSpc>
                <a:spcPct val="80000"/>
              </a:lnSpc>
            </a:pPr>
            <a:r>
              <a:rPr lang="en-US" altLang="zh-CN" sz="2000" dirty="0"/>
              <a:t>So you know system deeper, you program better</a:t>
            </a:r>
          </a:p>
          <a:p>
            <a:pPr>
              <a:lnSpc>
                <a:spcPct val="80000"/>
              </a:lnSpc>
            </a:pPr>
            <a:r>
              <a:rPr lang="en-US" altLang="zh-CN" sz="2800" dirty="0"/>
              <a:t>Pros and cons: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Can do whatever you want: flexible and powerful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Can do whatever you do NOT want: shoot yourself in the foot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0C565C81-CDF0-4E3A-ACE7-30B2D342F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What is this course about?</a:t>
            </a:r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DB902AD3-A0FA-4BFF-9ACA-9AAB75B38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System</a:t>
            </a:r>
            <a:r>
              <a:rPr lang="zh-CN" altLang="en-US" dirty="0"/>
              <a:t> </a:t>
            </a:r>
            <a:r>
              <a:rPr lang="en-US" altLang="zh-CN" dirty="0"/>
              <a:t>programming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C:</a:t>
            </a:r>
          </a:p>
          <a:p>
            <a:pPr lvl="1"/>
            <a:r>
              <a:rPr lang="en-US" altLang="zh-CN" dirty="0"/>
              <a:t>C is the most widely-used </a:t>
            </a:r>
            <a:r>
              <a:rPr lang="en-US" altLang="zh-CN" dirty="0">
                <a:solidFill>
                  <a:srgbClr val="0432FF"/>
                </a:solidFill>
              </a:rPr>
              <a:t>system</a:t>
            </a:r>
            <a:r>
              <a:rPr lang="en-US" altLang="zh-CN" dirty="0"/>
              <a:t> language</a:t>
            </a:r>
          </a:p>
          <a:p>
            <a:pPr lvl="2"/>
            <a:r>
              <a:rPr lang="en-US" altLang="zh-CN" dirty="0"/>
              <a:t>OS kernels, network stack, compiler, DB, </a:t>
            </a:r>
            <a:r>
              <a:rPr lang="en-US" altLang="zh-CN" dirty="0">
                <a:latin typeface="Arial" panose="020B0604020202020204" pitchFamily="34" charset="0"/>
              </a:rPr>
              <a:t>…</a:t>
            </a:r>
            <a:endParaRPr lang="en-US" altLang="zh-CN" dirty="0"/>
          </a:p>
          <a:p>
            <a:pPr lvl="1"/>
            <a:r>
              <a:rPr lang="en-US" altLang="zh-CN" dirty="0"/>
              <a:t>C is low-level</a:t>
            </a:r>
          </a:p>
          <a:p>
            <a:pPr lvl="2"/>
            <a:r>
              <a:rPr lang="en-US" altLang="zh-CN" dirty="0"/>
              <a:t>Device driver, embedded (real-time) system, </a:t>
            </a:r>
            <a:r>
              <a:rPr lang="en-US" altLang="zh-CN" dirty="0">
                <a:latin typeface="Arial" panose="020B0604020202020204" pitchFamily="34" charset="0"/>
              </a:rPr>
              <a:t>…</a:t>
            </a:r>
            <a:endParaRPr lang="en-US" altLang="zh-CN" dirty="0"/>
          </a:p>
          <a:p>
            <a:pPr lvl="2"/>
            <a:r>
              <a:rPr lang="en-US" altLang="zh-CN" dirty="0"/>
              <a:t>Closely related with architectures</a:t>
            </a:r>
          </a:p>
          <a:p>
            <a:pPr lvl="1"/>
            <a:r>
              <a:rPr lang="en-US" altLang="zh-CN" dirty="0"/>
              <a:t>Motivating ideas for other languages</a:t>
            </a:r>
          </a:p>
          <a:p>
            <a:pPr lvl="2"/>
            <a:r>
              <a:rPr lang="en-US" altLang="zh-CN" dirty="0"/>
              <a:t>C++/Java/C#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D40B5474-0671-46EE-BBFB-0B3F25C34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What is this course about?</a:t>
            </a: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F15F2F71-DCF3-4A68-87F0-A4F3DBA82B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System interfaces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POSIX interfaces</a:t>
            </a:r>
          </a:p>
          <a:p>
            <a:pPr lvl="2">
              <a:lnSpc>
                <a:spcPct val="90000"/>
              </a:lnSpc>
            </a:pPr>
            <a:r>
              <a:rPr lang="en-US" altLang="zh-CN"/>
              <a:t>As implemented by almost all operating systems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And build interesting applications on top of such interfaces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D40B5474-0671-46EE-BBFB-0B3F25C34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Course</a:t>
            </a:r>
            <a:r>
              <a:rPr lang="zh-CN" altLang="en-US" dirty="0"/>
              <a:t> </a:t>
            </a:r>
            <a:r>
              <a:rPr lang="en-US" altLang="zh-CN" dirty="0"/>
              <a:t>Topics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1594CE0-9FE6-6DE3-3B44-E55724F52AD8}"/>
              </a:ext>
            </a:extLst>
          </p:cNvPr>
          <p:cNvSpPr/>
          <p:nvPr/>
        </p:nvSpPr>
        <p:spPr>
          <a:xfrm>
            <a:off x="152516" y="2286030"/>
            <a:ext cx="1219168" cy="11429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dirty="0"/>
              <a:t>50’-60’:</a:t>
            </a:r>
          </a:p>
          <a:p>
            <a:r>
              <a:rPr kumimoji="1" lang="en-US" altLang="zh-CN" dirty="0"/>
              <a:t>Programming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languages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74779A4-0A79-2F3A-744A-C4E38F6E4A4F}"/>
              </a:ext>
            </a:extLst>
          </p:cNvPr>
          <p:cNvSpPr txBox="1"/>
          <p:nvPr/>
        </p:nvSpPr>
        <p:spPr>
          <a:xfrm>
            <a:off x="228714" y="3581396"/>
            <a:ext cx="1371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Topics:</a:t>
            </a:r>
          </a:p>
          <a:p>
            <a:r>
              <a:rPr kumimoji="1" lang="en-US" altLang="zh-CN" dirty="0"/>
              <a:t>single</a:t>
            </a:r>
            <a:r>
              <a:rPr kumimoji="1" lang="zh-CN" altLang="en-US" dirty="0"/>
              <a:t> </a:t>
            </a:r>
            <a:r>
              <a:rPr kumimoji="1" lang="en-US" altLang="zh-CN" dirty="0"/>
              <a:t>user,</a:t>
            </a:r>
            <a:r>
              <a:rPr kumimoji="1" lang="zh-CN" altLang="en-US" dirty="0"/>
              <a:t> </a:t>
            </a:r>
            <a:r>
              <a:rPr kumimoji="1" lang="en-US" altLang="zh-CN" dirty="0"/>
              <a:t>single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process</a:t>
            </a:r>
            <a:endParaRPr kumimoji="1"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32AF738-4C8A-6647-6800-672D6970B6BB}"/>
              </a:ext>
            </a:extLst>
          </p:cNvPr>
          <p:cNvSpPr txBox="1"/>
          <p:nvPr/>
        </p:nvSpPr>
        <p:spPr>
          <a:xfrm>
            <a:off x="1447882" y="3581396"/>
            <a:ext cx="1371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Topics:</a:t>
            </a:r>
          </a:p>
          <a:p>
            <a:r>
              <a:rPr kumimoji="1" lang="en-US" altLang="zh-CN" dirty="0"/>
              <a:t>multi-process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983506B-C269-06EA-60C9-76439A5C9DEF}"/>
              </a:ext>
            </a:extLst>
          </p:cNvPr>
          <p:cNvSpPr txBox="1"/>
          <p:nvPr/>
        </p:nvSpPr>
        <p:spPr>
          <a:xfrm>
            <a:off x="2819446" y="3581396"/>
            <a:ext cx="1371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Topics:</a:t>
            </a:r>
          </a:p>
          <a:p>
            <a:r>
              <a:rPr kumimoji="1" lang="en-US" altLang="zh-CN" dirty="0"/>
              <a:t>Networking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programming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9425ADE-E4D1-52BD-44A6-0A62485C9B3B}"/>
              </a:ext>
            </a:extLst>
          </p:cNvPr>
          <p:cNvSpPr/>
          <p:nvPr/>
        </p:nvSpPr>
        <p:spPr>
          <a:xfrm>
            <a:off x="1524080" y="2286030"/>
            <a:ext cx="1219168" cy="11429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dirty="0"/>
              <a:t>60’-70’:</a:t>
            </a:r>
          </a:p>
          <a:p>
            <a:r>
              <a:rPr kumimoji="1" lang="en-US" altLang="zh-CN" dirty="0"/>
              <a:t>Uni-processor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1E86887-248B-5572-36BA-08AFA3B3B442}"/>
              </a:ext>
            </a:extLst>
          </p:cNvPr>
          <p:cNvSpPr/>
          <p:nvPr/>
        </p:nvSpPr>
        <p:spPr>
          <a:xfrm>
            <a:off x="2895644" y="2286030"/>
            <a:ext cx="1219168" cy="11429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dirty="0"/>
              <a:t>70’-80’:</a:t>
            </a:r>
          </a:p>
          <a:p>
            <a:r>
              <a:rPr kumimoji="1" lang="en-US" altLang="zh-CN" dirty="0"/>
              <a:t>Networking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D698CEE-FD38-77BA-FDC8-E2BBEB614B03}"/>
              </a:ext>
            </a:extLst>
          </p:cNvPr>
          <p:cNvSpPr/>
          <p:nvPr/>
        </p:nvSpPr>
        <p:spPr>
          <a:xfrm>
            <a:off x="4267208" y="2286030"/>
            <a:ext cx="1219168" cy="11429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dirty="0"/>
              <a:t>90’-00’:</a:t>
            </a:r>
          </a:p>
          <a:p>
            <a:r>
              <a:rPr kumimoji="1" lang="en-US" altLang="zh-CN" dirty="0"/>
              <a:t>Multi-core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523AD71-3B20-C4DE-01C3-56162BB8B377}"/>
              </a:ext>
            </a:extLst>
          </p:cNvPr>
          <p:cNvSpPr txBox="1"/>
          <p:nvPr/>
        </p:nvSpPr>
        <p:spPr>
          <a:xfrm>
            <a:off x="4191010" y="3581396"/>
            <a:ext cx="1371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Topics:</a:t>
            </a:r>
          </a:p>
          <a:p>
            <a:r>
              <a:rPr kumimoji="1" lang="en-US" altLang="zh-CN" dirty="0"/>
              <a:t>Concurrency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15471A4-043E-FDEC-68B5-1AB55851EA88}"/>
              </a:ext>
            </a:extLst>
          </p:cNvPr>
          <p:cNvSpPr/>
          <p:nvPr/>
        </p:nvSpPr>
        <p:spPr>
          <a:xfrm>
            <a:off x="5638772" y="2286030"/>
            <a:ext cx="1219168" cy="11429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dirty="0"/>
              <a:t>00’-10’:</a:t>
            </a:r>
          </a:p>
          <a:p>
            <a:r>
              <a:rPr kumimoji="1" lang="en-US" altLang="zh-CN" dirty="0"/>
              <a:t>Cloud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E50C41D-22AE-2C6E-92CE-2D93D0ABD85E}"/>
              </a:ext>
            </a:extLst>
          </p:cNvPr>
          <p:cNvSpPr/>
          <p:nvPr/>
        </p:nvSpPr>
        <p:spPr>
          <a:xfrm>
            <a:off x="7010336" y="2286030"/>
            <a:ext cx="1219168" cy="11429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dirty="0"/>
              <a:t>10’-~:</a:t>
            </a:r>
          </a:p>
          <a:p>
            <a:r>
              <a:rPr kumimoji="1" lang="en-US" altLang="zh-CN" dirty="0"/>
              <a:t>AI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49DF523-A30A-DD7F-9A2E-3A8373866027}"/>
              </a:ext>
            </a:extLst>
          </p:cNvPr>
          <p:cNvSpPr txBox="1"/>
          <p:nvPr/>
        </p:nvSpPr>
        <p:spPr>
          <a:xfrm>
            <a:off x="5562574" y="3581396"/>
            <a:ext cx="1371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Topics:</a:t>
            </a:r>
          </a:p>
          <a:p>
            <a:r>
              <a:rPr kumimoji="1" lang="en-US" altLang="zh-CN" dirty="0"/>
              <a:t>Distribution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C35078F-89FA-8B98-5A73-D826E0226DDA}"/>
              </a:ext>
            </a:extLst>
          </p:cNvPr>
          <p:cNvSpPr txBox="1"/>
          <p:nvPr/>
        </p:nvSpPr>
        <p:spPr>
          <a:xfrm>
            <a:off x="6934138" y="3581396"/>
            <a:ext cx="1600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Topics:</a:t>
            </a:r>
          </a:p>
          <a:p>
            <a:r>
              <a:rPr kumimoji="1" lang="en-US" altLang="zh-CN" dirty="0"/>
              <a:t>Heterogenous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50ABA07-083B-3D55-7FFE-D0F489A955AB}"/>
              </a:ext>
            </a:extLst>
          </p:cNvPr>
          <p:cNvSpPr txBox="1"/>
          <p:nvPr/>
        </p:nvSpPr>
        <p:spPr>
          <a:xfrm>
            <a:off x="8458098" y="2590822"/>
            <a:ext cx="48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…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772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7CE04673-9FCD-4CF3-9D2B-2D8682FDD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Goal of this course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800286C6-E207-4C97-8E83-A40BFF2179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Solid C programming</a:t>
            </a:r>
            <a:r>
              <a:rPr lang="zh-CN" altLang="en-US" dirty="0"/>
              <a:t> </a:t>
            </a:r>
            <a:r>
              <a:rPr lang="en-US" altLang="zh-CN" dirty="0"/>
              <a:t>skills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C is</a:t>
            </a:r>
            <a:r>
              <a:rPr lang="zh-CN" altLang="en-US" dirty="0"/>
              <a:t> </a:t>
            </a:r>
            <a:r>
              <a:rPr lang="en-US" altLang="zh-CN" dirty="0"/>
              <a:t>crucial for CS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Foundations for later computer courses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System programming skills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Be experienced system programmers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Familiarize you with computational thinking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e.g., abstraction (ADT), polymorphism,</a:t>
            </a:r>
            <a:r>
              <a:rPr lang="zh-CN" altLang="en-US" dirty="0"/>
              <a:t> </a:t>
            </a:r>
            <a:r>
              <a:rPr lang="en-US" altLang="zh-CN" dirty="0"/>
              <a:t>recursion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358D7EC4-2269-40B7-82DC-C6C2E3AD10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5CADFF18-1365-418D-A1D6-35B1805016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zh-CN"/>
          </a:p>
          <a:p>
            <a:pPr>
              <a:buFont typeface="Wingdings" panose="05000000000000000000" pitchFamily="2" charset="2"/>
              <a:buNone/>
            </a:pPr>
            <a:endParaRPr lang="en-US" altLang="zh-CN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zh-CN"/>
              <a:t>How this course works?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A8D0BEB5-A085-4390-B011-A53235FD4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Administrivia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0EC31422-0971-4A31-A1B1-846CA0C849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Instructors: </a:t>
            </a:r>
          </a:p>
          <a:p>
            <a:pPr lvl="1"/>
            <a:r>
              <a:rPr lang="en-US" altLang="zh-CN" dirty="0"/>
              <a:t>Hua, </a:t>
            </a:r>
            <a:r>
              <a:rPr lang="en-US" altLang="zh-CN" dirty="0" err="1"/>
              <a:t>Baojian</a:t>
            </a:r>
            <a:endParaRPr lang="en-US" altLang="zh-CN" dirty="0"/>
          </a:p>
          <a:p>
            <a:pPr lvl="1"/>
            <a:r>
              <a:rPr lang="en-US" altLang="zh-CN" dirty="0"/>
              <a:t>Fan,</a:t>
            </a:r>
            <a:r>
              <a:rPr lang="zh-CN" altLang="en-US" dirty="0"/>
              <a:t> </a:t>
            </a:r>
            <a:r>
              <a:rPr lang="en-US" altLang="zh-CN" dirty="0" err="1"/>
              <a:t>Qiliang</a:t>
            </a:r>
            <a:endParaRPr lang="en-US" altLang="zh-CN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662d330-6b95-4537-bfc8-604e62bbe0dc"/>
  <p:tag name="COMMONDATA" val="eyJoZGlkIjoiYmNiMDViODIzZGE0MTkwNmNjOTQxNWU1YWMyZjBiZDAifQ==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32</TotalTime>
  <Words>516</Words>
  <Application>Microsoft Macintosh PowerPoint</Application>
  <PresentationFormat>全屏显示(4:3)</PresentationFormat>
  <Paragraphs>136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Helvetica</vt:lpstr>
      <vt:lpstr>Tahoma</vt:lpstr>
      <vt:lpstr>Wingdings</vt:lpstr>
      <vt:lpstr>Blends</vt:lpstr>
      <vt:lpstr>Overview</vt:lpstr>
      <vt:lpstr>The C Programming Language</vt:lpstr>
      <vt:lpstr>The C Programming Language</vt:lpstr>
      <vt:lpstr>What is this course about?</vt:lpstr>
      <vt:lpstr>What is this course about?</vt:lpstr>
      <vt:lpstr>Course Topics</vt:lpstr>
      <vt:lpstr>Goal of this course</vt:lpstr>
      <vt:lpstr> </vt:lpstr>
      <vt:lpstr>Administrivia</vt:lpstr>
      <vt:lpstr>Course Home Page</vt:lpstr>
      <vt:lpstr>Textbooks and References</vt:lpstr>
      <vt:lpstr>Labs</vt:lpstr>
      <vt:lpstr>Labs</vt:lpstr>
      <vt:lpstr>Test and Evaluation</vt:lpstr>
      <vt:lpstr>Learning by Doing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subject>Baojian Hua</dc:subject>
  <dc:creator>admin</dc:creator>
  <cp:lastModifiedBy>Microsoft Office User</cp:lastModifiedBy>
  <cp:revision>1364</cp:revision>
  <dcterms:created xsi:type="dcterms:W3CDTF">2022-09-16T11:00:48Z</dcterms:created>
  <dcterms:modified xsi:type="dcterms:W3CDTF">2024-09-09T09:39:11Z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ICV">
    <vt:lpwstr>86B6D2877FE748EB9A3FA82B01ED9291</vt:lpwstr>
  </property>
  <property fmtid="{D5CDD505-2E9C-101B-9397-08002B2CF9AE}" pid="4" name="KSOProductBuildVer">
    <vt:lpwstr>2052-11.1.0.12358</vt:lpwstr>
  </property>
</Properties>
</file>