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31"/>
  </p:handoutMasterIdLst>
  <p:sldIdLst>
    <p:sldId id="256" r:id="rId2"/>
    <p:sldId id="308" r:id="rId3"/>
    <p:sldId id="309" r:id="rId4"/>
    <p:sldId id="311" r:id="rId5"/>
    <p:sldId id="313" r:id="rId6"/>
    <p:sldId id="310" r:id="rId7"/>
    <p:sldId id="323" r:id="rId8"/>
    <p:sldId id="307" r:id="rId9"/>
    <p:sldId id="296" r:id="rId10"/>
    <p:sldId id="295" r:id="rId11"/>
    <p:sldId id="294" r:id="rId12"/>
    <p:sldId id="301" r:id="rId13"/>
    <p:sldId id="302" r:id="rId14"/>
    <p:sldId id="314" r:id="rId15"/>
    <p:sldId id="315" r:id="rId16"/>
    <p:sldId id="320" r:id="rId17"/>
    <p:sldId id="303" r:id="rId18"/>
    <p:sldId id="304" r:id="rId19"/>
    <p:sldId id="326" r:id="rId20"/>
    <p:sldId id="305" r:id="rId21"/>
    <p:sldId id="319" r:id="rId22"/>
    <p:sldId id="321" r:id="rId23"/>
    <p:sldId id="298" r:id="rId24"/>
    <p:sldId id="322" r:id="rId25"/>
    <p:sldId id="316" r:id="rId26"/>
    <p:sldId id="317" r:id="rId27"/>
    <p:sldId id="318" r:id="rId28"/>
    <p:sldId id="306" r:id="rId29"/>
    <p:sldId id="324" r:id="rId30"/>
  </p:sldIdLst>
  <p:sldSz cx="9144000" cy="6858000" type="screen4x3"/>
  <p:notesSz cx="7099300" cy="10234613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0"/>
  </p:normalViewPr>
  <p:slideViewPr>
    <p:cSldViewPr>
      <p:cViewPr varScale="1">
        <p:scale>
          <a:sx n="102" d="100"/>
          <a:sy n="102" d="100"/>
        </p:scale>
        <p:origin x="192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54" y="-96"/>
      </p:cViewPr>
      <p:guideLst>
        <p:guide orient="horz" pos="3224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32300CCB-BBA8-4800-BE05-0CC379D3877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88064647-BD23-47ED-9123-D3A27A92851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D78A398B-7BC1-4A60-9AD3-D418EE3B3BB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B1E2A9F9-989D-4ED3-84F5-D651F166851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anose="020B0604020202020204" pitchFamily="34" charset="0"/>
              </a:defRPr>
            </a:lvl1pPr>
          </a:lstStyle>
          <a:p>
            <a:fld id="{5CACF89C-6CE0-4802-BF60-B4FD0AB186B7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>
            <a:extLst>
              <a:ext uri="{FF2B5EF4-FFF2-40B4-BE49-F238E27FC236}">
                <a16:creationId xmlns:a16="http://schemas.microsoft.com/office/drawing/2014/main" id="{498D28C4-D101-4B06-8E09-D5A21F3F1832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10243" name="Group 3">
              <a:extLst>
                <a:ext uri="{FF2B5EF4-FFF2-40B4-BE49-F238E27FC236}">
                  <a16:creationId xmlns:a16="http://schemas.microsoft.com/office/drawing/2014/main" id="{AFCD21EC-42FF-499B-98EC-4E7E49740D3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0244" name="Rectangle 4">
                <a:extLst>
                  <a:ext uri="{FF2B5EF4-FFF2-40B4-BE49-F238E27FC236}">
                    <a16:creationId xmlns:a16="http://schemas.microsoft.com/office/drawing/2014/main" id="{064D2398-5BCD-4800-A602-C6D317A2A2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245" name="Rectangle 5">
                <a:extLst>
                  <a:ext uri="{FF2B5EF4-FFF2-40B4-BE49-F238E27FC236}">
                    <a16:creationId xmlns:a16="http://schemas.microsoft.com/office/drawing/2014/main" id="{0325E680-3A61-4A0A-A9DA-473529C3B1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0246" name="Group 6">
              <a:extLst>
                <a:ext uri="{FF2B5EF4-FFF2-40B4-BE49-F238E27FC236}">
                  <a16:creationId xmlns:a16="http://schemas.microsoft.com/office/drawing/2014/main" id="{7C58040B-9ECB-4097-95FD-46AF6CEDC5A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247" name="Rectangle 7">
                <a:extLst>
                  <a:ext uri="{FF2B5EF4-FFF2-40B4-BE49-F238E27FC236}">
                    <a16:creationId xmlns:a16="http://schemas.microsoft.com/office/drawing/2014/main" id="{6494EABE-E15C-4197-B77C-D487AB223D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248" name="Rectangle 8">
                <a:extLst>
                  <a:ext uri="{FF2B5EF4-FFF2-40B4-BE49-F238E27FC236}">
                    <a16:creationId xmlns:a16="http://schemas.microsoft.com/office/drawing/2014/main" id="{C70A87DE-157E-4284-945D-A02C6862FC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0249" name="Rectangle 9">
              <a:extLst>
                <a:ext uri="{FF2B5EF4-FFF2-40B4-BE49-F238E27FC236}">
                  <a16:creationId xmlns:a16="http://schemas.microsoft.com/office/drawing/2014/main" id="{2C36AF87-F2B2-4E8A-84BA-2E4D40D2BF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250" name="Rectangle 10">
              <a:extLst>
                <a:ext uri="{FF2B5EF4-FFF2-40B4-BE49-F238E27FC236}">
                  <a16:creationId xmlns:a16="http://schemas.microsoft.com/office/drawing/2014/main" id="{2AEFC9EA-6A39-4D60-AEDA-C95DBFFCCD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251" name="Rectangle 11">
              <a:extLst>
                <a:ext uri="{FF2B5EF4-FFF2-40B4-BE49-F238E27FC236}">
                  <a16:creationId xmlns:a16="http://schemas.microsoft.com/office/drawing/2014/main" id="{5775998D-2B8B-4D3F-AF53-E22661CF111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0252" name="Rectangle 12">
            <a:extLst>
              <a:ext uri="{FF2B5EF4-FFF2-40B4-BE49-F238E27FC236}">
                <a16:creationId xmlns:a16="http://schemas.microsoft.com/office/drawing/2014/main" id="{645AC40C-C61B-4188-A962-8BD59202DC8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/>
              <a:t>单击此处编辑母版标题样式</a:t>
            </a:r>
          </a:p>
        </p:txBody>
      </p:sp>
      <p:sp>
        <p:nvSpPr>
          <p:cNvPr id="10253" name="Rectangle 13">
            <a:extLst>
              <a:ext uri="{FF2B5EF4-FFF2-40B4-BE49-F238E27FC236}">
                <a16:creationId xmlns:a16="http://schemas.microsoft.com/office/drawing/2014/main" id="{E8A55907-C16C-42CB-B0EA-A62B4D45946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zh-CN" altLang="en-US" noProof="0"/>
              <a:t>单击此处编辑母版副标题样式</a:t>
            </a:r>
          </a:p>
        </p:txBody>
      </p:sp>
      <p:sp>
        <p:nvSpPr>
          <p:cNvPr id="10254" name="Rectangle 14">
            <a:extLst>
              <a:ext uri="{FF2B5EF4-FFF2-40B4-BE49-F238E27FC236}">
                <a16:creationId xmlns:a16="http://schemas.microsoft.com/office/drawing/2014/main" id="{408057E4-B22C-4B68-8A31-350943236D7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10255" name="Rectangle 15">
            <a:extLst>
              <a:ext uri="{FF2B5EF4-FFF2-40B4-BE49-F238E27FC236}">
                <a16:creationId xmlns:a16="http://schemas.microsoft.com/office/drawing/2014/main" id="{075F0F8C-DF72-48ED-A439-D172E62830C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10256" name="Rectangle 16">
            <a:extLst>
              <a:ext uri="{FF2B5EF4-FFF2-40B4-BE49-F238E27FC236}">
                <a16:creationId xmlns:a16="http://schemas.microsoft.com/office/drawing/2014/main" id="{8DC45FB2-6CF9-486D-87D5-F71BB2AFEE9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22BCC87-B06F-4EE8-A330-7061EBBAD7B8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4520BC6-E641-4A25-8488-25267B224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88E5AE9-86B7-47B7-B0EA-1079E03D5E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3B240AD-F806-4962-B7BF-349C1B87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D275CDB-C36B-4938-AD36-6CC0E23A6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AAE5457-9542-4E46-8DEC-5F41EE553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DE94A8-6E6B-4AAE-8466-12456687E89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81615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D359387-8087-4ABA-A67C-C2FDC85138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FB8D703-E40E-4478-BA8A-4C34C6FFA5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F93EDC5-C15D-4215-B7CA-955DCBC1B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4D057AA-EDB2-4711-BEC3-395BCF1E7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14910DA-5D5A-4435-BBBC-C2EBA5841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1F232D-3752-44CE-8711-869D4F013FE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574438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36AF3E-6A56-4825-A290-40FBCB3AF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AE4C8B8-F98B-48F3-8B48-7F2B9B17B45E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4303AC9-00B4-4DD8-BA56-05598BEE3F6D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B22B25CE-9850-42AB-914C-E1D1FBBCE2A5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0CEF7E14-B344-4A7D-8D59-7C6C5E0DCE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页脚占位符 6">
            <a:extLst>
              <a:ext uri="{FF2B5EF4-FFF2-40B4-BE49-F238E27FC236}">
                <a16:creationId xmlns:a16="http://schemas.microsoft.com/office/drawing/2014/main" id="{953B27CB-CA08-48D5-AAA4-9740D1D10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灯片编号占位符 7">
            <a:extLst>
              <a:ext uri="{FF2B5EF4-FFF2-40B4-BE49-F238E27FC236}">
                <a16:creationId xmlns:a16="http://schemas.microsoft.com/office/drawing/2014/main" id="{A33CA3EC-3A37-4757-9C0C-88A74B6A4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1581A9F-2595-442E-91ED-36E91717481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61578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3BD49F3-8A29-4F2B-A75F-8FC626843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表格占位符 2">
            <a:extLst>
              <a:ext uri="{FF2B5EF4-FFF2-40B4-BE49-F238E27FC236}">
                <a16:creationId xmlns:a16="http://schemas.microsoft.com/office/drawing/2014/main" id="{0969681C-AFCB-4697-A88C-5900480B271B}"/>
              </a:ext>
            </a:extLst>
          </p:cNvPr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4BC836C-E07C-4B2C-9BAD-FCD504B6E6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6BD8824-2EF6-434E-8628-B41ED3211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B6D1802-6EBE-40FA-AC1F-5B9AAD0B7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9F4643C-C16C-4F83-88D8-FD5104F9A31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930893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5A96EFE-8417-4ACB-83B9-49770DA91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0A9168A-21E6-4D6D-96C8-9D188E5B0E62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546AF12-DCBE-4258-9ED1-B5AA1943F3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69043D9-BA3E-4809-B8A7-B066DD1A6A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7D22073-7423-4ECE-92CD-41CBFB9EB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F48C83C-2105-47DB-A457-B90FC5FDD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C283CF8-70B8-4653-BC22-529397FD931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08055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DA5944F-6807-4C6C-8F93-A40192C9D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B013A45-079E-454F-8925-733A8D772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410FA32-5249-4295-9174-277DFC135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EBFCDC7-27E9-4AA0-B572-09E5A3192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C504B69-158A-4D3C-AD48-183E90B09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324924-4A3A-48AD-9C45-A1F3D21D32A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79937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9064E2C-2149-4875-8D02-519F6875B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0C21E7F-41B0-4365-B43E-8C274F29D4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C124482-9775-4989-8443-624C63931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2286860-B982-4063-9A41-753356AC7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E8FAA9F-EB50-4F72-B55B-8E4748325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316925-56B2-4D66-A4A7-018387774A6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11914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CFECF82-E0DD-40CC-B213-E5A8CF684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0620E43-EC2C-45C6-B9AE-3236D0D2C3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A489A2C-E1E3-4999-AB5F-8E1E2F2448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0C587CD-07F1-4EA3-B2DD-993C04800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B2CD427-5030-4552-8566-B878DA4A3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2558AF9-4851-4277-9B46-07F8FE0F4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0B72BF-EDD9-4C63-82D0-EE4D777B021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82520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000EDEC-A172-4BAB-B2F9-403FA736D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D373F15-5B66-4234-ACD9-9509D7C0EE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2EEA918-5B17-4DA7-A187-9DD42267D8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50B60A3A-5B23-4269-BD94-E2A8FB00DB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3C124CD7-30CC-48DA-8C26-9DDA43F10B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CF8B68B3-AFCD-4281-8C7F-9DF50BCAD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C993CA0E-3251-46E5-8D4E-8F7F2EB8D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59A6902B-2B72-464D-8750-2E7140FB1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880916-C0D2-4135-B5A7-DCB26B4C450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86190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E82931B-F0B8-4E0C-9FD1-F8D230CFE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B3919A2F-1BAE-4F9E-9362-6A761E39A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76C5D21B-27AC-401C-B765-032D52A0D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F9CCAF0-CE15-4AE1-BC51-82EF0E94B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053D7B-348A-4D28-8E91-E5C162FC09D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34426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0694067B-0B8D-4B6F-AEB4-BF755DB99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1F6C1FCA-301C-4522-A3CC-7798F498D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F8F4ED8-3F7A-4F43-B5A1-08D905264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01765B-65CB-4320-B0CC-148F8525C9D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01962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C185DA9-686B-4D46-95AA-7D4F900C3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2C8C74-E6E9-4017-9DC4-CFB5E2EF99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C5C705B-09E7-4284-B222-63D0496313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CCADADA-A366-4865-A659-CFEA746B2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0A91C16-20DA-4DD8-9A6C-21C6C8C79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1CFD13D-EE7C-4ECE-8E6E-FB63E2EDA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6B7C46-8B1E-4297-BE9A-F9A2314D95D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8970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E9F348D-2E57-4DB0-9DCF-D68AB0C3F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F050EB20-FED6-43C1-99CE-C1E2000090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128856D-F312-4B8B-AF9B-E636E6C24F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3015B4B-AC30-46D5-8160-6F5501942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BC842ED-7791-4141-A469-2D6D5B295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55FBC11-AD78-4EA1-92AB-1179C1A63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98A0DF-178A-4505-A0C6-A307F2FDADF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99069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05CC9504-68FD-4269-8A1A-B60C565576E0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A755AE8F-EE76-49C9-8A20-C73D7D4C79A8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F89ABB9E-814D-41A7-B1FC-218F597740A7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674CF970-1627-4715-B0B8-4D09A88BA536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B8C30DA4-4126-4EF9-9A73-60E74458D0F3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31C6A06A-D627-4A37-AE92-6538B3EEDA4A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4" name="Rectangle 8">
            <a:extLst>
              <a:ext uri="{FF2B5EF4-FFF2-40B4-BE49-F238E27FC236}">
                <a16:creationId xmlns:a16="http://schemas.microsoft.com/office/drawing/2014/main" id="{832B2790-08C4-4CB3-B9FF-E2FDA3FC6F9E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5" name="Rectangle 9">
            <a:extLst>
              <a:ext uri="{FF2B5EF4-FFF2-40B4-BE49-F238E27FC236}">
                <a16:creationId xmlns:a16="http://schemas.microsoft.com/office/drawing/2014/main" id="{81C0D2DA-E14F-4C99-ACD1-59187ADB0F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9226" name="Rectangle 10">
            <a:extLst>
              <a:ext uri="{FF2B5EF4-FFF2-40B4-BE49-F238E27FC236}">
                <a16:creationId xmlns:a16="http://schemas.microsoft.com/office/drawing/2014/main" id="{595F2A0D-EB20-42DA-8068-87A53A660D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9227" name="Rectangle 11">
            <a:extLst>
              <a:ext uri="{FF2B5EF4-FFF2-40B4-BE49-F238E27FC236}">
                <a16:creationId xmlns:a16="http://schemas.microsoft.com/office/drawing/2014/main" id="{E2585417-DD8B-422D-92DD-E02857AF4F5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CN"/>
          </a:p>
        </p:txBody>
      </p:sp>
      <p:sp>
        <p:nvSpPr>
          <p:cNvPr id="9228" name="Rectangle 12">
            <a:extLst>
              <a:ext uri="{FF2B5EF4-FFF2-40B4-BE49-F238E27FC236}">
                <a16:creationId xmlns:a16="http://schemas.microsoft.com/office/drawing/2014/main" id="{230AD595-0875-49DB-9E42-DF1135DFC32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CN"/>
          </a:p>
        </p:txBody>
      </p:sp>
      <p:sp>
        <p:nvSpPr>
          <p:cNvPr id="9229" name="Rectangle 13">
            <a:extLst>
              <a:ext uri="{FF2B5EF4-FFF2-40B4-BE49-F238E27FC236}">
                <a16:creationId xmlns:a16="http://schemas.microsoft.com/office/drawing/2014/main" id="{7328AC2C-BDA7-4E8C-B59D-A1979C41709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BFA69FC-31B5-46EF-8266-01FDCF792BDF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A06E4CB-0453-4B1D-8296-B6D4731164F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/>
              <a:t>Declarations and Expressions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C12A3CFB-C756-4B52-9E5D-3E63712ABCF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sz="3600" dirty="0"/>
              <a:t>C Language</a:t>
            </a:r>
          </a:p>
          <a:p>
            <a:r>
              <a:rPr lang="en-US" altLang="zh-CN" sz="2800" dirty="0" err="1"/>
              <a:t>Baojian</a:t>
            </a:r>
            <a:r>
              <a:rPr lang="en-US" altLang="zh-CN" sz="2800" dirty="0"/>
              <a:t> Hua</a:t>
            </a:r>
          </a:p>
          <a:p>
            <a:r>
              <a:rPr lang="en-US" altLang="zh-CN" sz="2400" dirty="0"/>
              <a:t>bjhua@ustc.edu.cn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EFDD094C-00D6-4B15-9B08-177E93EA11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Array Declaration</a:t>
            </a:r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91D76E47-3B55-49A1-BB9E-D1993160D6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en-US" altLang="zh-CN" b="1" dirty="0">
              <a:solidFill>
                <a:srgbClr val="0432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altLang="zh-CN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j;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9;</a:t>
            </a:r>
          </a:p>
          <a:p>
            <a:pPr>
              <a:buFont typeface="Wingdings" panose="05000000000000000000" pitchFamily="2" charset="2"/>
              <a:buNone/>
            </a:pPr>
            <a:endParaRPr lang="en-US" altLang="zh-CN" b="1" dirty="0">
              <a:solidFill>
                <a:srgbClr val="0432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a[5];</a:t>
            </a:r>
          </a:p>
          <a:p>
            <a:pPr>
              <a:buFont typeface="Wingdings" panose="05000000000000000000" pitchFamily="2" charset="2"/>
              <a:buNone/>
            </a:pPr>
            <a:endParaRPr lang="en-US" altLang="zh-CN" b="1" dirty="0">
              <a:solidFill>
                <a:srgbClr val="0432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3732" name="Rectangle 4">
            <a:extLst>
              <a:ext uri="{FF2B5EF4-FFF2-40B4-BE49-F238E27FC236}">
                <a16:creationId xmlns:a16="http://schemas.microsoft.com/office/drawing/2014/main" id="{B3F8310C-EE55-45F7-90B5-DBFAD664B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200400"/>
            <a:ext cx="990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9</a:t>
            </a:r>
          </a:p>
        </p:txBody>
      </p:sp>
      <p:sp>
        <p:nvSpPr>
          <p:cNvPr id="73734" name="Rectangle 6">
            <a:extLst>
              <a:ext uri="{FF2B5EF4-FFF2-40B4-BE49-F238E27FC236}">
                <a16:creationId xmlns:a16="http://schemas.microsoft.com/office/drawing/2014/main" id="{A7B24E3F-8B63-45B8-8625-C17BCA32D9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3434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$?</a:t>
            </a:r>
          </a:p>
        </p:txBody>
      </p:sp>
      <p:sp>
        <p:nvSpPr>
          <p:cNvPr id="73735" name="Rectangle 7">
            <a:extLst>
              <a:ext uri="{FF2B5EF4-FFF2-40B4-BE49-F238E27FC236}">
                <a16:creationId xmlns:a16="http://schemas.microsoft.com/office/drawing/2014/main" id="{B63D416A-1270-4096-A799-D085FC2EAB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7244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#@</a:t>
            </a:r>
          </a:p>
        </p:txBody>
      </p:sp>
      <p:sp>
        <p:nvSpPr>
          <p:cNvPr id="73736" name="Rectangle 8">
            <a:extLst>
              <a:ext uri="{FF2B5EF4-FFF2-40B4-BE49-F238E27FC236}">
                <a16:creationId xmlns:a16="http://schemas.microsoft.com/office/drawing/2014/main" id="{55CECFB4-B273-40E3-B1FB-F6CF594159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54864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&amp;^</a:t>
            </a:r>
          </a:p>
        </p:txBody>
      </p:sp>
      <p:sp>
        <p:nvSpPr>
          <p:cNvPr id="73737" name="Rectangle 9">
            <a:extLst>
              <a:ext uri="{FF2B5EF4-FFF2-40B4-BE49-F238E27FC236}">
                <a16:creationId xmlns:a16="http://schemas.microsoft.com/office/drawing/2014/main" id="{A4C5B9F3-F99C-435A-922C-157AC7B6B3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51054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!~</a:t>
            </a:r>
          </a:p>
        </p:txBody>
      </p:sp>
      <p:sp>
        <p:nvSpPr>
          <p:cNvPr id="73738" name="Rectangle 10">
            <a:extLst>
              <a:ext uri="{FF2B5EF4-FFF2-40B4-BE49-F238E27FC236}">
                <a16:creationId xmlns:a16="http://schemas.microsoft.com/office/drawing/2014/main" id="{8E2331B6-1DFE-4BA4-AAA7-7712AACEBD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58674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@$</a:t>
            </a:r>
          </a:p>
        </p:txBody>
      </p:sp>
      <p:sp>
        <p:nvSpPr>
          <p:cNvPr id="73741" name="Text Box 13">
            <a:extLst>
              <a:ext uri="{FF2B5EF4-FFF2-40B4-BE49-F238E27FC236}">
                <a16:creationId xmlns:a16="http://schemas.microsoft.com/office/drawing/2014/main" id="{F0E75D2C-9452-48D7-BC01-A4E7FCB0E2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43434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a</a:t>
            </a:r>
          </a:p>
        </p:txBody>
      </p:sp>
      <p:sp>
        <p:nvSpPr>
          <p:cNvPr id="73742" name="Rectangle 14">
            <a:extLst>
              <a:ext uri="{FF2B5EF4-FFF2-40B4-BE49-F238E27FC236}">
                <a16:creationId xmlns:a16="http://schemas.microsoft.com/office/drawing/2014/main" id="{E80267DC-E2F3-4E2C-9FCA-CD8DA1C8E8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810000"/>
            <a:ext cx="990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?%*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12C98509-BBA4-48A4-9956-DCAB98B4FE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Array Initialization</a:t>
            </a:r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DE3084E2-8469-4AE7-8FF6-4CA5248A0D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en-US" altLang="zh-CN" sz="2400" b="1" dirty="0">
              <a:solidFill>
                <a:srgbClr val="0432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4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altLang="zh-CN" sz="24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zh-CN" sz="24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j;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4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zh-CN" sz="24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9;</a:t>
            </a:r>
          </a:p>
          <a:p>
            <a:pPr>
              <a:buFont typeface="Wingdings" panose="05000000000000000000" pitchFamily="2" charset="2"/>
              <a:buNone/>
            </a:pPr>
            <a:endParaRPr lang="en-US" altLang="zh-CN" sz="2400" b="1" dirty="0">
              <a:solidFill>
                <a:srgbClr val="0432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4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a[5];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4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for(int j=0; j&lt;5; </a:t>
            </a:r>
            <a:r>
              <a:rPr lang="en-US" altLang="zh-CN" sz="24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en-US" altLang="zh-CN" sz="24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4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zh-CN" altLang="en-US" sz="24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24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a[j] = j*j;</a:t>
            </a:r>
          </a:p>
        </p:txBody>
      </p:sp>
      <p:sp>
        <p:nvSpPr>
          <p:cNvPr id="72708" name="Rectangle 4">
            <a:extLst>
              <a:ext uri="{FF2B5EF4-FFF2-40B4-BE49-F238E27FC236}">
                <a16:creationId xmlns:a16="http://schemas.microsoft.com/office/drawing/2014/main" id="{BEC254DB-0AE8-4B4F-BDC5-01D9ABA609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200400"/>
            <a:ext cx="990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9</a:t>
            </a:r>
          </a:p>
        </p:txBody>
      </p:sp>
      <p:sp>
        <p:nvSpPr>
          <p:cNvPr id="72710" name="Rectangle 6">
            <a:extLst>
              <a:ext uri="{FF2B5EF4-FFF2-40B4-BE49-F238E27FC236}">
                <a16:creationId xmlns:a16="http://schemas.microsoft.com/office/drawing/2014/main" id="{7D00550C-F4CA-45ED-8188-CACF1EB22C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3434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0</a:t>
            </a:r>
          </a:p>
        </p:txBody>
      </p:sp>
      <p:sp>
        <p:nvSpPr>
          <p:cNvPr id="72711" name="Rectangle 7">
            <a:extLst>
              <a:ext uri="{FF2B5EF4-FFF2-40B4-BE49-F238E27FC236}">
                <a16:creationId xmlns:a16="http://schemas.microsoft.com/office/drawing/2014/main" id="{C679CAF9-FE7C-4E75-ABF1-CFC0DE0689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7244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1</a:t>
            </a:r>
          </a:p>
        </p:txBody>
      </p:sp>
      <p:sp>
        <p:nvSpPr>
          <p:cNvPr id="72712" name="Rectangle 8">
            <a:extLst>
              <a:ext uri="{FF2B5EF4-FFF2-40B4-BE49-F238E27FC236}">
                <a16:creationId xmlns:a16="http://schemas.microsoft.com/office/drawing/2014/main" id="{91791475-0EEE-4BBA-95B0-F587221222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54864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9</a:t>
            </a:r>
          </a:p>
        </p:txBody>
      </p:sp>
      <p:sp>
        <p:nvSpPr>
          <p:cNvPr id="72713" name="Rectangle 9">
            <a:extLst>
              <a:ext uri="{FF2B5EF4-FFF2-40B4-BE49-F238E27FC236}">
                <a16:creationId xmlns:a16="http://schemas.microsoft.com/office/drawing/2014/main" id="{DFBA3D70-B4B7-4CEE-8352-EA9E29E971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51054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4</a:t>
            </a:r>
          </a:p>
        </p:txBody>
      </p:sp>
      <p:sp>
        <p:nvSpPr>
          <p:cNvPr id="72714" name="Rectangle 10">
            <a:extLst>
              <a:ext uri="{FF2B5EF4-FFF2-40B4-BE49-F238E27FC236}">
                <a16:creationId xmlns:a16="http://schemas.microsoft.com/office/drawing/2014/main" id="{C4B4640F-CE6C-4110-B680-385B76C01C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58674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16</a:t>
            </a:r>
          </a:p>
        </p:txBody>
      </p:sp>
      <p:sp>
        <p:nvSpPr>
          <p:cNvPr id="72717" name="Rectangle 13">
            <a:extLst>
              <a:ext uri="{FF2B5EF4-FFF2-40B4-BE49-F238E27FC236}">
                <a16:creationId xmlns:a16="http://schemas.microsoft.com/office/drawing/2014/main" id="{0AA27780-CBF7-41B3-BB88-ABB5B3EB05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810000"/>
            <a:ext cx="990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?%*</a:t>
            </a:r>
          </a:p>
        </p:txBody>
      </p:sp>
      <p:sp>
        <p:nvSpPr>
          <p:cNvPr id="72718" name="Text Box 14">
            <a:extLst>
              <a:ext uri="{FF2B5EF4-FFF2-40B4-BE49-F238E27FC236}">
                <a16:creationId xmlns:a16="http://schemas.microsoft.com/office/drawing/2014/main" id="{851E97CC-2CED-4B0C-8443-ED62FAC6A3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43434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A729E458-A879-4149-A477-5CBC2BEC72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Arithmetic Operators</a:t>
            </a:r>
          </a:p>
        </p:txBody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A6BCDB2B-AA29-42D1-B552-F84373F231B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en-US" altLang="zh-CN" sz="1800" b="1">
              <a:latin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n-US" altLang="zh-CN" sz="1800" b="1">
              <a:latin typeface="Courier New" panose="02070309020205020404" pitchFamily="49" charset="0"/>
            </a:endParaRPr>
          </a:p>
        </p:txBody>
      </p:sp>
      <p:graphicFrame>
        <p:nvGraphicFramePr>
          <p:cNvPr id="80900" name="Group 4">
            <a:extLst>
              <a:ext uri="{FF2B5EF4-FFF2-40B4-BE49-F238E27FC236}">
                <a16:creationId xmlns:a16="http://schemas.microsoft.com/office/drawing/2014/main" id="{76F7EEBF-A744-48B6-8229-8B4AF67E0B07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76038184"/>
              </p:ext>
            </p:extLst>
          </p:nvPr>
        </p:nvGraphicFramePr>
        <p:xfrm>
          <a:off x="2057400" y="2133600"/>
          <a:ext cx="3810000" cy="4389120"/>
        </p:xfrm>
        <a:graphic>
          <a:graphicData uri="http://schemas.openxmlformats.org/drawingml/2006/table">
            <a:tbl>
              <a:tblPr/>
              <a:tblGrid>
                <a:gridCol w="1905000">
                  <a:extLst>
                    <a:ext uri="{9D8B030D-6E8A-4147-A177-3AD203B41FA5}">
                      <a16:colId xmlns:a16="http://schemas.microsoft.com/office/drawing/2014/main" val="1395986526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3468118282"/>
                    </a:ext>
                  </a:extLst>
                </a:gridCol>
              </a:tblGrid>
              <a:tr h="762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Operator: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Example: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5949225"/>
                  </a:ext>
                </a:extLst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432FF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+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x + 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1026959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432FF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x 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–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 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8840539"/>
                  </a:ext>
                </a:extLst>
              </a:tr>
              <a:tr h="412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432FF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*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x * 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6328248"/>
                  </a:ext>
                </a:extLst>
              </a:tr>
              <a:tr h="3524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432FF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x / 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7424391"/>
                  </a:ext>
                </a:extLst>
              </a:tr>
              <a:tr h="4445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432FF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x % 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5001122"/>
                  </a:ext>
                </a:extLst>
              </a:tr>
              <a:tr h="460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432FF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+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+ 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5839027"/>
                  </a:ext>
                </a:extLst>
              </a:tr>
              <a:tr h="476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432FF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- 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893916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56B827E9-CA04-4B3C-9840-B1231D6281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Relational and Logical Operators</a:t>
            </a:r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4D7229FE-82C3-47CA-B61F-F365978D3EE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en-US" altLang="zh-CN" sz="1800" b="1">
              <a:latin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n-US" altLang="zh-CN" sz="1800" b="1">
              <a:latin typeface="Courier New" panose="02070309020205020404" pitchFamily="49" charset="0"/>
            </a:endParaRPr>
          </a:p>
        </p:txBody>
      </p:sp>
      <p:graphicFrame>
        <p:nvGraphicFramePr>
          <p:cNvPr id="81972" name="Group 52">
            <a:extLst>
              <a:ext uri="{FF2B5EF4-FFF2-40B4-BE49-F238E27FC236}">
                <a16:creationId xmlns:a16="http://schemas.microsoft.com/office/drawing/2014/main" id="{9EB054B7-BD89-4C3A-98CC-5E4974F18A36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66360813"/>
              </p:ext>
            </p:extLst>
          </p:nvPr>
        </p:nvGraphicFramePr>
        <p:xfrm>
          <a:off x="2209800" y="1905000"/>
          <a:ext cx="3810000" cy="4876405"/>
        </p:xfrm>
        <a:graphic>
          <a:graphicData uri="http://schemas.openxmlformats.org/drawingml/2006/table">
            <a:tbl>
              <a:tblPr/>
              <a:tblGrid>
                <a:gridCol w="1905000">
                  <a:extLst>
                    <a:ext uri="{9D8B030D-6E8A-4147-A177-3AD203B41FA5}">
                      <a16:colId xmlns:a16="http://schemas.microsoft.com/office/drawing/2014/main" val="447639776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3764893623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Operator:</a:t>
                      </a:r>
                    </a:p>
                  </a:txBody>
                  <a:tcPr marL="90000" marR="90000" marT="28800" marB="28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Example: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6761224"/>
                  </a:ext>
                </a:extLst>
              </a:tr>
              <a:tr h="304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432FF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&gt;</a:t>
                      </a:r>
                    </a:p>
                  </a:txBody>
                  <a:tcPr marL="90000" marR="90000" marT="28800" marB="28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x &gt; y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2379333"/>
                  </a:ext>
                </a:extLst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432FF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&gt;=</a:t>
                      </a:r>
                    </a:p>
                  </a:txBody>
                  <a:tcPr marL="90000" marR="90000" marT="28800" marB="28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x &gt;= y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5620205"/>
                  </a:ext>
                </a:extLst>
              </a:tr>
              <a:tr h="260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432FF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&lt;</a:t>
                      </a:r>
                    </a:p>
                  </a:txBody>
                  <a:tcPr marL="90000" marR="90000" marT="28800" marB="28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x &lt; y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5913956"/>
                  </a:ext>
                </a:extLst>
              </a:tr>
              <a:tr h="3524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432FF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&lt;=</a:t>
                      </a:r>
                    </a:p>
                  </a:txBody>
                  <a:tcPr marL="90000" marR="90000" marT="28800" marB="28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x &lt;= y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2103921"/>
                  </a:ext>
                </a:extLst>
              </a:tr>
              <a:tr h="4445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432FF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==</a:t>
                      </a:r>
                    </a:p>
                  </a:txBody>
                  <a:tcPr marL="90000" marR="90000" marT="28800" marB="28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x == y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1907796"/>
                  </a:ext>
                </a:extLst>
              </a:tr>
              <a:tr h="460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432FF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!=</a:t>
                      </a:r>
                    </a:p>
                  </a:txBody>
                  <a:tcPr marL="90000" marR="90000" marT="28800" marB="28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x != y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5952251"/>
                  </a:ext>
                </a:extLst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432FF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&amp;&amp;</a:t>
                      </a:r>
                    </a:p>
                  </a:txBody>
                  <a:tcPr marL="90000" marR="90000" marT="28800" marB="28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x &amp;&amp; y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4657859"/>
                  </a:ext>
                </a:extLst>
              </a:tr>
              <a:tr h="517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432FF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|| </a:t>
                      </a:r>
                    </a:p>
                  </a:txBody>
                  <a:tcPr marL="90000" marR="90000" marT="28800" marB="28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x || y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4955461"/>
                  </a:ext>
                </a:extLst>
              </a:tr>
              <a:tr h="476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432FF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!</a:t>
                      </a:r>
                    </a:p>
                  </a:txBody>
                  <a:tcPr marL="90000" marR="90000" marT="28800" marB="28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!x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440939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id="{254EBE14-3C1D-4EE6-845C-7935392779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Relational and Logical Operators</a:t>
            </a:r>
          </a:p>
        </p:txBody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54D30AEE-19B6-4121-84F7-E790DAA54CB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182688" y="2017713"/>
            <a:ext cx="7275512" cy="4114800"/>
          </a:xfrm>
        </p:spPr>
        <p:txBody>
          <a:bodyPr/>
          <a:lstStyle/>
          <a:p>
            <a:r>
              <a:rPr lang="en-US" altLang="zh-CN" dirty="0"/>
              <a:t>Boolean operators are </a:t>
            </a:r>
            <a:r>
              <a:rPr lang="en-US" altLang="zh-CN" dirty="0">
                <a:solidFill>
                  <a:srgbClr val="0432FF"/>
                </a:solidFill>
              </a:rPr>
              <a:t>short-circuit</a:t>
            </a:r>
          </a:p>
          <a:p>
            <a:pPr lvl="1"/>
            <a:r>
              <a:rPr lang="en-US" altLang="zh-CN" dirty="0"/>
              <a:t>Computations stop as soon as true or false is determined</a:t>
            </a:r>
          </a:p>
          <a:p>
            <a:pPr>
              <a:buFont typeface="Wingdings" panose="05000000000000000000" pitchFamily="2" charset="2"/>
              <a:buNone/>
            </a:pPr>
            <a:endParaRPr lang="en-US" altLang="zh-CN" sz="2000" b="1" dirty="0">
              <a:latin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x = 9;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if((3&gt;2) || (x=8));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what’s x’s value? 8 or 9?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1C7EBC7E-0EDB-4C10-9A03-77643BD554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Relational and Logical Operators</a:t>
            </a:r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C54E2A34-6723-421E-AF2E-148F986B3F4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182688" y="2017713"/>
            <a:ext cx="7275512" cy="4114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another example on &amp;&amp;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x = 9;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if((1&lt;0) &amp;&amp; (x=8));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what’s x’s value? 8 or 9?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 more fancy example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= 0;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a[10];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while(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&lt;10 &amp;&amp; a[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]!=0){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…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>
            <a:extLst>
              <a:ext uri="{FF2B5EF4-FFF2-40B4-BE49-F238E27FC236}">
                <a16:creationId xmlns:a16="http://schemas.microsoft.com/office/drawing/2014/main" id="{5A63605B-68D1-4753-80D4-BFD37C58CD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!</a:t>
            </a:r>
            <a:r>
              <a:rPr lang="en-US" altLang="zh-CN">
                <a:latin typeface="Arial" panose="020B0604020202020204" pitchFamily="34" charset="0"/>
              </a:rPr>
              <a:t>”</a:t>
            </a:r>
            <a:endParaRPr lang="en-US" altLang="zh-CN"/>
          </a:p>
        </p:txBody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A60E0020-256B-49B9-9272-FA5B7F4974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zh-CN" sz="2400" dirty="0"/>
              <a:t>Not </a:t>
            </a:r>
            <a:r>
              <a:rPr lang="en-US" altLang="zh-CN" sz="2400" dirty="0">
                <a:latin typeface="Arial" panose="020B0604020202020204" pitchFamily="34" charset="0"/>
              </a:rPr>
              <a:t>“</a:t>
            </a:r>
            <a:r>
              <a:rPr lang="en-US" altLang="zh-CN" sz="2400" dirty="0"/>
              <a:t>!</a:t>
            </a:r>
            <a:r>
              <a:rPr lang="en-US" altLang="zh-CN" sz="2400" dirty="0">
                <a:latin typeface="Arial" panose="020B0604020202020204" pitchFamily="34" charset="0"/>
              </a:rPr>
              <a:t>”</a:t>
            </a:r>
            <a:r>
              <a:rPr lang="en-US" altLang="zh-CN" sz="2400" dirty="0"/>
              <a:t> converts 0 to 1, and non-zero values to 0</a:t>
            </a:r>
          </a:p>
          <a:p>
            <a:pPr>
              <a:lnSpc>
                <a:spcPct val="80000"/>
              </a:lnSpc>
            </a:pPr>
            <a:endParaRPr lang="en-US" altLang="zh-CN" sz="24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if(!a){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…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reads “if a does not hold”, then …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be equivalent with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if(0 == a){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…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we’d see more examples later</a:t>
            </a:r>
            <a:endParaRPr lang="en-US" altLang="zh-CN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id="{8BA505D0-A92B-4C7F-865F-0147DBD746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Increment and Decrement</a:t>
            </a:r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969F8868-2A2F-44F9-9084-A38C9C0537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3617912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n = 9;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x;</a:t>
            </a:r>
          </a:p>
          <a:p>
            <a:pPr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x = n++;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x == 9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n == 10</a:t>
            </a:r>
          </a:p>
          <a:p>
            <a:pPr>
              <a:buFont typeface="Wingdings" panose="05000000000000000000" pitchFamily="2" charset="2"/>
              <a:buNone/>
            </a:pPr>
            <a:endParaRPr lang="en-US" altLang="zh-CN" dirty="0"/>
          </a:p>
        </p:txBody>
      </p:sp>
      <p:sp>
        <p:nvSpPr>
          <p:cNvPr id="82948" name="Rectangle 4">
            <a:extLst>
              <a:ext uri="{FF2B5EF4-FFF2-40B4-BE49-F238E27FC236}">
                <a16:creationId xmlns:a16="http://schemas.microsoft.com/office/drawing/2014/main" id="{A9526364-866E-4B96-A2A3-E275F3598A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1981200"/>
            <a:ext cx="361791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n = 9;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x;</a:t>
            </a:r>
          </a:p>
          <a:p>
            <a:pPr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x = ++n;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x == 10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n == 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86F0A6B7-4199-4822-A883-195E6F6491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Bitwise Operators</a:t>
            </a:r>
          </a:p>
        </p:txBody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AE99A42E-A589-4DD9-A479-4D6535ADE2D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en-US" altLang="zh-CN" sz="1800" b="1">
              <a:latin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n-US" altLang="zh-CN" sz="1800" b="1">
              <a:latin typeface="Courier New" panose="02070309020205020404" pitchFamily="49" charset="0"/>
            </a:endParaRPr>
          </a:p>
        </p:txBody>
      </p:sp>
      <p:graphicFrame>
        <p:nvGraphicFramePr>
          <p:cNvPr id="84006" name="Group 38">
            <a:extLst>
              <a:ext uri="{FF2B5EF4-FFF2-40B4-BE49-F238E27FC236}">
                <a16:creationId xmlns:a16="http://schemas.microsoft.com/office/drawing/2014/main" id="{C1C98C08-DC31-4780-BAA3-7DA062F20CB9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05424994"/>
              </p:ext>
            </p:extLst>
          </p:nvPr>
        </p:nvGraphicFramePr>
        <p:xfrm>
          <a:off x="2057400" y="2133600"/>
          <a:ext cx="3810000" cy="3870960"/>
        </p:xfrm>
        <a:graphic>
          <a:graphicData uri="http://schemas.openxmlformats.org/drawingml/2006/table">
            <a:tbl>
              <a:tblPr/>
              <a:tblGrid>
                <a:gridCol w="1905000">
                  <a:extLst>
                    <a:ext uri="{9D8B030D-6E8A-4147-A177-3AD203B41FA5}">
                      <a16:colId xmlns:a16="http://schemas.microsoft.com/office/drawing/2014/main" val="2673467183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446616769"/>
                    </a:ext>
                  </a:extLst>
                </a:gridCol>
              </a:tblGrid>
              <a:tr h="762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Name: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Example: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88850"/>
                  </a:ext>
                </a:extLst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432FF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&amp;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x &amp; 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9597887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432FF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|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x | 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8373761"/>
                  </a:ext>
                </a:extLst>
              </a:tr>
              <a:tr h="412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432FF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^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x ^ 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9453161"/>
                  </a:ext>
                </a:extLst>
              </a:tr>
              <a:tr h="3524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432FF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&lt;&lt;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x &lt;&lt; 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0432996"/>
                  </a:ext>
                </a:extLst>
              </a:tr>
              <a:tr h="4445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432FF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&gt;&gt;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x &gt;&gt; 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7451721"/>
                  </a:ext>
                </a:extLst>
              </a:tr>
              <a:tr h="460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432FF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~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~ 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003146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>
            <a:extLst>
              <a:ext uri="{FF2B5EF4-FFF2-40B4-BE49-F238E27FC236}">
                <a16:creationId xmlns:a16="http://schemas.microsoft.com/office/drawing/2014/main" id="{BE433700-E2F1-4D4D-97F4-2D12BC7015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Bitwise Operators Example</a:t>
            </a:r>
          </a:p>
        </p:txBody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496F9708-7A73-4CBB-946C-8F571A91C8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count num of 1’s in an integer x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count(int x){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int num = 0;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unsigned int y = (unsigned int)x;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while(y){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  if(y &amp; 0x1)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    num++;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  y &gt;&gt;= 1;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}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return num;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263B2A74-69C5-4C9E-A1E9-B368ECE293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Overview</a:t>
            </a:r>
          </a:p>
        </p:txBody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920D1C99-E0B7-4545-94A9-8266EB0382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800"/>
              <a:t>Variable declaration</a:t>
            </a:r>
          </a:p>
          <a:p>
            <a:pPr lvl="1"/>
            <a:r>
              <a:rPr lang="en-US" altLang="zh-CN" sz="2400"/>
              <a:t>the way to introduce variables into programs</a:t>
            </a:r>
          </a:p>
          <a:p>
            <a:r>
              <a:rPr lang="en-US" altLang="zh-CN" sz="2800"/>
              <a:t>Operators</a:t>
            </a:r>
          </a:p>
          <a:p>
            <a:pPr lvl="1"/>
            <a:r>
              <a:rPr lang="en-US" altLang="zh-CN" sz="2400"/>
              <a:t>do some useful operations on variables and constants</a:t>
            </a:r>
          </a:p>
          <a:p>
            <a:r>
              <a:rPr lang="en-US" altLang="zh-CN" sz="2800"/>
              <a:t>Expressions</a:t>
            </a:r>
          </a:p>
          <a:p>
            <a:pPr lvl="1"/>
            <a:r>
              <a:rPr lang="en-US" altLang="zh-CN" sz="2400"/>
              <a:t>form complex expressions with variables, operators, constants and other expressions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25D9D752-0381-4397-B15F-10F02AD08F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Assignment Operators and Expressions </a:t>
            </a:r>
          </a:p>
        </p:txBody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4DF16692-FA36-45F6-B9DA-6099D7115F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800" dirty="0"/>
              <a:t>Assignment is a special kind of expression, so the following code fragment is legal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x;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printf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(“%d\n”, x=999);</a:t>
            </a:r>
          </a:p>
          <a:p>
            <a:r>
              <a:rPr lang="en-US" altLang="zh-CN" sz="2800" dirty="0"/>
              <a:t>Other kind of assignment expressions are of the form: </a:t>
            </a:r>
            <a:r>
              <a:rPr lang="en-US" altLang="zh-CN" sz="2800" dirty="0">
                <a:solidFill>
                  <a:schemeClr val="folHlink"/>
                </a:solidFill>
              </a:rPr>
              <a:t>e1 </a:t>
            </a:r>
            <a:r>
              <a:rPr lang="en-US" altLang="zh-CN" sz="2800" i="1" dirty="0">
                <a:solidFill>
                  <a:schemeClr val="folHlink"/>
                </a:solidFill>
              </a:rPr>
              <a:t>op=</a:t>
            </a:r>
            <a:r>
              <a:rPr lang="en-US" altLang="zh-CN" sz="2800" dirty="0">
                <a:solidFill>
                  <a:schemeClr val="folHlink"/>
                </a:solidFill>
              </a:rPr>
              <a:t> e2</a:t>
            </a:r>
          </a:p>
          <a:p>
            <a:pPr lvl="1"/>
            <a:r>
              <a:rPr lang="en-US" altLang="zh-CN" sz="2400" dirty="0"/>
              <a:t>Equivalent to: </a:t>
            </a:r>
            <a:r>
              <a:rPr lang="en-US" altLang="zh-CN" sz="2400" dirty="0">
                <a:solidFill>
                  <a:schemeClr val="folHlink"/>
                </a:solidFill>
              </a:rPr>
              <a:t>e1 = e1 op e2</a:t>
            </a:r>
          </a:p>
          <a:p>
            <a:pPr lvl="1"/>
            <a:r>
              <a:rPr lang="en-US" altLang="zh-CN" sz="2400" dirty="0"/>
              <a:t>Example: </a:t>
            </a:r>
            <a:r>
              <a:rPr lang="en-US" altLang="zh-CN" sz="2400" dirty="0">
                <a:solidFill>
                  <a:schemeClr val="folHlink"/>
                </a:solidFill>
              </a:rPr>
              <a:t>x += 9; ====&gt; x = x + 9;</a:t>
            </a:r>
          </a:p>
          <a:p>
            <a:pPr lvl="1"/>
            <a:r>
              <a:rPr lang="en-US" altLang="zh-CN" sz="2400" dirty="0"/>
              <a:t>See the text for a complete list of </a:t>
            </a:r>
            <a:r>
              <a:rPr lang="en-US" altLang="zh-CN" sz="2400" i="1" dirty="0"/>
              <a:t>op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>
            <a:extLst>
              <a:ext uri="{FF2B5EF4-FFF2-40B4-BE49-F238E27FC236}">
                <a16:creationId xmlns:a16="http://schemas.microsoft.com/office/drawing/2014/main" id="{F50CDDA3-A87E-4BCC-8BA4-73C47DD27C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Assignment Operators and Expressions </a:t>
            </a:r>
          </a:p>
        </p:txBody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B1038D6C-C6A7-4089-91B2-99FF1DD9E4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more examples on assignment operators: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a, b, c;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a = b = 9;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a = (b = 9) + (c = 8);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a = (b = 9) / (c = 3);</a:t>
            </a:r>
          </a:p>
          <a:p>
            <a:pPr>
              <a:buFont typeface="Wingdings" panose="05000000000000000000" pitchFamily="2" charset="2"/>
              <a:buNone/>
            </a:pPr>
            <a:endParaRPr lang="en-US" altLang="zh-CN" sz="2000" b="1" dirty="0">
              <a:latin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even as the arguments of function calls: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a, b;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x = sum(a = 1, b = 2);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79344CAD-984B-45B0-A00C-2C4E5A3287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Conditional Expressions</a:t>
            </a:r>
          </a:p>
        </p:txBody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28B7B210-2DE4-403E-8C34-ABB66D8FE5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if(a &gt; b)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max = a;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else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max = b;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C provides a more succinct way to do this: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max = (a&gt;b)? a: b;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the general form is: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e1? e2: e3;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if e1 evaluates to true, then evaluates e2,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else evaluates e3.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DF1106C8-45AD-43A9-BEA8-FC9A760206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Type Conversion (Cast)</a:t>
            </a:r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CA1CF03F-1D30-4CE9-94ED-B54E54EDCF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/>
              <a:t>When the type of some expression is not compatible with the one expected, automatic type conversion occurs</a:t>
            </a:r>
          </a:p>
          <a:p>
            <a:pPr>
              <a:lnSpc>
                <a:spcPct val="90000"/>
              </a:lnSpc>
            </a:pPr>
            <a:r>
              <a:rPr lang="en-US" altLang="zh-CN" dirty="0"/>
              <a:t>Example from our previous code: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CN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all of c, ‘0’ and ‘9’ are automatic converted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into integer values by the compiler: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if((c&gt;=‘0’) &amp;&amp; (c&lt;=‘9’))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a[c-’0’]++;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51BB3ADF-8CD3-4D2A-A3F4-8A03C17006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Type Conversion (Cast)</a:t>
            </a:r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186ADA34-511B-42B9-83A6-6129D6457E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Generally, there are two kinds of automatic cast:</a:t>
            </a:r>
          </a:p>
          <a:p>
            <a:pPr lvl="1"/>
            <a:r>
              <a:rPr lang="en-US" altLang="zh-CN"/>
              <a:t>cast a </a:t>
            </a:r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big</a:t>
            </a:r>
            <a:r>
              <a:rPr lang="en-US" altLang="zh-CN">
                <a:latin typeface="Arial" panose="020B0604020202020204" pitchFamily="34" charset="0"/>
              </a:rPr>
              <a:t>”</a:t>
            </a:r>
            <a:r>
              <a:rPr lang="en-US" altLang="zh-CN"/>
              <a:t> into </a:t>
            </a:r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smaller</a:t>
            </a:r>
            <a:r>
              <a:rPr lang="en-US" altLang="zh-CN">
                <a:latin typeface="Arial" panose="020B0604020202020204" pitchFamily="34" charset="0"/>
              </a:rPr>
              <a:t>”</a:t>
            </a:r>
            <a:r>
              <a:rPr lang="en-US" altLang="zh-CN"/>
              <a:t> ones</a:t>
            </a:r>
          </a:p>
          <a:p>
            <a:pPr lvl="2"/>
            <a:r>
              <a:rPr lang="en-US" altLang="zh-CN"/>
              <a:t>long ==&gt; int</a:t>
            </a:r>
          </a:p>
          <a:p>
            <a:pPr lvl="1"/>
            <a:r>
              <a:rPr lang="en-US" altLang="zh-CN"/>
              <a:t>cast a </a:t>
            </a:r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small</a:t>
            </a:r>
            <a:r>
              <a:rPr lang="en-US" altLang="zh-CN">
                <a:latin typeface="Arial" panose="020B0604020202020204" pitchFamily="34" charset="0"/>
              </a:rPr>
              <a:t>”</a:t>
            </a:r>
            <a:r>
              <a:rPr lang="en-US" altLang="zh-CN"/>
              <a:t> into </a:t>
            </a:r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bigger</a:t>
            </a:r>
            <a:r>
              <a:rPr lang="en-US" altLang="zh-CN">
                <a:latin typeface="Arial" panose="020B0604020202020204" pitchFamily="34" charset="0"/>
              </a:rPr>
              <a:t>”</a:t>
            </a:r>
            <a:r>
              <a:rPr lang="en-US" altLang="zh-CN"/>
              <a:t> ones</a:t>
            </a:r>
          </a:p>
          <a:p>
            <a:pPr lvl="2"/>
            <a:r>
              <a:rPr lang="en-US" altLang="zh-CN"/>
              <a:t>char ==&gt; int</a:t>
            </a:r>
          </a:p>
          <a:p>
            <a:r>
              <a:rPr lang="en-US" altLang="zh-CN"/>
              <a:t>The former is not always safe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>
            <a:extLst>
              <a:ext uri="{FF2B5EF4-FFF2-40B4-BE49-F238E27FC236}">
                <a16:creationId xmlns:a16="http://schemas.microsoft.com/office/drawing/2014/main" id="{F06A629D-03B3-4C31-89B8-570E0D3DA7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Type Conversion (Cast)</a:t>
            </a:r>
          </a:p>
        </p:txBody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C6CF0719-8BEB-4106-BECE-DF5A381004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400" b="1">
                <a:latin typeface="Courier New" panose="02070309020205020404" pitchFamily="49" charset="0"/>
              </a:rPr>
              <a:t>The general scheme for “safe” cast is:</a:t>
            </a:r>
          </a:p>
          <a:p>
            <a:pPr>
              <a:buFont typeface="Wingdings" panose="05000000000000000000" pitchFamily="2" charset="2"/>
              <a:buNone/>
            </a:pPr>
            <a:endParaRPr lang="en-US" altLang="zh-CN"/>
          </a:p>
        </p:txBody>
      </p:sp>
      <p:sp>
        <p:nvSpPr>
          <p:cNvPr id="101380" name="Rectangle 4">
            <a:extLst>
              <a:ext uri="{FF2B5EF4-FFF2-40B4-BE49-F238E27FC236}">
                <a16:creationId xmlns:a16="http://schemas.microsoft.com/office/drawing/2014/main" id="{C839B762-B456-4316-B188-FE91DE6437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2667000"/>
            <a:ext cx="1295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/>
              <a:t>double</a:t>
            </a:r>
          </a:p>
        </p:txBody>
      </p:sp>
      <p:sp>
        <p:nvSpPr>
          <p:cNvPr id="101384" name="Rectangle 8">
            <a:extLst>
              <a:ext uri="{FF2B5EF4-FFF2-40B4-BE49-F238E27FC236}">
                <a16:creationId xmlns:a16="http://schemas.microsoft.com/office/drawing/2014/main" id="{84AFCDE7-094E-428E-B2E7-8E0F5C23E8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2667000"/>
            <a:ext cx="1295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/>
              <a:t>float</a:t>
            </a:r>
          </a:p>
        </p:txBody>
      </p:sp>
      <p:sp>
        <p:nvSpPr>
          <p:cNvPr id="101385" name="Rectangle 9">
            <a:extLst>
              <a:ext uri="{FF2B5EF4-FFF2-40B4-BE49-F238E27FC236}">
                <a16:creationId xmlns:a16="http://schemas.microsoft.com/office/drawing/2014/main" id="{264DA0D4-045B-4E2E-8B2B-AE59BFE1B9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3810000"/>
            <a:ext cx="1295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/>
              <a:t>long</a:t>
            </a:r>
          </a:p>
        </p:txBody>
      </p:sp>
      <p:sp>
        <p:nvSpPr>
          <p:cNvPr id="101386" name="Rectangle 10">
            <a:extLst>
              <a:ext uri="{FF2B5EF4-FFF2-40B4-BE49-F238E27FC236}">
                <a16:creationId xmlns:a16="http://schemas.microsoft.com/office/drawing/2014/main" id="{0D211946-67F8-4E88-84CF-648DE43C6C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5029200"/>
            <a:ext cx="1295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/>
              <a:t>unsigned</a:t>
            </a:r>
          </a:p>
        </p:txBody>
      </p:sp>
      <p:sp>
        <p:nvSpPr>
          <p:cNvPr id="101387" name="Rectangle 11">
            <a:extLst>
              <a:ext uri="{FF2B5EF4-FFF2-40B4-BE49-F238E27FC236}">
                <a16:creationId xmlns:a16="http://schemas.microsoft.com/office/drawing/2014/main" id="{4D0BFE2A-79BE-4D51-8B04-1051BF0BCF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6096000"/>
            <a:ext cx="1295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/>
              <a:t>int</a:t>
            </a:r>
          </a:p>
        </p:txBody>
      </p:sp>
      <p:sp>
        <p:nvSpPr>
          <p:cNvPr id="101388" name="Rectangle 12">
            <a:extLst>
              <a:ext uri="{FF2B5EF4-FFF2-40B4-BE49-F238E27FC236}">
                <a16:creationId xmlns:a16="http://schemas.microsoft.com/office/drawing/2014/main" id="{D45B6C06-C874-4D91-8269-CA45749B2F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6096000"/>
            <a:ext cx="1295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/>
              <a:t>char</a:t>
            </a:r>
          </a:p>
        </p:txBody>
      </p:sp>
      <p:sp>
        <p:nvSpPr>
          <p:cNvPr id="101389" name="AutoShape 13">
            <a:extLst>
              <a:ext uri="{FF2B5EF4-FFF2-40B4-BE49-F238E27FC236}">
                <a16:creationId xmlns:a16="http://schemas.microsoft.com/office/drawing/2014/main" id="{BB72D4EA-1CD0-488E-A09C-46E62CBF81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5562600"/>
            <a:ext cx="304800" cy="533400"/>
          </a:xfrm>
          <a:prstGeom prst="upArrow">
            <a:avLst>
              <a:gd name="adj1" fmla="val 50000"/>
              <a:gd name="adj2" fmla="val 4375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1390" name="AutoShape 14">
            <a:extLst>
              <a:ext uri="{FF2B5EF4-FFF2-40B4-BE49-F238E27FC236}">
                <a16:creationId xmlns:a16="http://schemas.microsoft.com/office/drawing/2014/main" id="{7D231B35-F661-4043-AADF-0AA9BAB571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4343400"/>
            <a:ext cx="304800" cy="685800"/>
          </a:xfrm>
          <a:prstGeom prst="upArrow">
            <a:avLst>
              <a:gd name="adj1" fmla="val 50000"/>
              <a:gd name="adj2" fmla="val 5625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1391" name="AutoShape 15">
            <a:extLst>
              <a:ext uri="{FF2B5EF4-FFF2-40B4-BE49-F238E27FC236}">
                <a16:creationId xmlns:a16="http://schemas.microsoft.com/office/drawing/2014/main" id="{4D7E2450-D9DB-46E0-A93E-D0C38FF87F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3200400"/>
            <a:ext cx="304800" cy="6096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1392" name="AutoShape 16">
            <a:extLst>
              <a:ext uri="{FF2B5EF4-FFF2-40B4-BE49-F238E27FC236}">
                <a16:creationId xmlns:a16="http://schemas.microsoft.com/office/drawing/2014/main" id="{6B60ACF7-121B-46E6-BF28-3250FE672E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2819400"/>
            <a:ext cx="1371600" cy="152400"/>
          </a:xfrm>
          <a:prstGeom prst="leftArrow">
            <a:avLst>
              <a:gd name="adj1" fmla="val 50000"/>
              <a:gd name="adj2" fmla="val 2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1393" name="AutoShape 17">
            <a:extLst>
              <a:ext uri="{FF2B5EF4-FFF2-40B4-BE49-F238E27FC236}">
                <a16:creationId xmlns:a16="http://schemas.microsoft.com/office/drawing/2014/main" id="{B05F4AD2-9A05-4B6A-93CC-5A4244BCE5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6324600"/>
            <a:ext cx="1371600" cy="152400"/>
          </a:xfrm>
          <a:prstGeom prst="leftArrow">
            <a:avLst>
              <a:gd name="adj1" fmla="val 50000"/>
              <a:gd name="adj2" fmla="val 2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78F67480-0062-475D-B651-A2683029B9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Type Conversion (Cast)</a:t>
            </a:r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8F2169A6-B6DC-406B-B9A0-2660E39D05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Dirty simple? However, it’s more subtle than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it first looks. Consider: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#include &lt;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stdio.h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&gt;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main (){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= -1;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unsigned int j = 0;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if(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&lt; j)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printf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(“Never reach here, :-( \n”);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else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printf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(“Shoot myself in the foot\n”);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0;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789A3FE5-8C65-4DF6-9148-65CDBCC32B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Type Conversion (Cast)</a:t>
            </a:r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6D8D69CB-78BE-4C99-A98E-FC8E8024F7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/>
              <a:t>Don</a:t>
            </a:r>
            <a:r>
              <a:rPr lang="en-US" altLang="zh-CN">
                <a:latin typeface="Arial" panose="020B0604020202020204" pitchFamily="34" charset="0"/>
              </a:rPr>
              <a:t>’</a:t>
            </a:r>
            <a:r>
              <a:rPr lang="en-US" altLang="zh-CN"/>
              <a:t>t expect the compiler will always behave as you desire</a:t>
            </a:r>
          </a:p>
          <a:p>
            <a:pPr>
              <a:lnSpc>
                <a:spcPct val="90000"/>
              </a:lnSpc>
            </a:pPr>
            <a:r>
              <a:rPr lang="en-US" altLang="zh-CN"/>
              <a:t>Two general principals:</a:t>
            </a:r>
          </a:p>
          <a:p>
            <a:pPr lvl="1">
              <a:lnSpc>
                <a:spcPct val="90000"/>
              </a:lnSpc>
            </a:pPr>
            <a:r>
              <a:rPr lang="en-US" altLang="zh-CN"/>
              <a:t>Always use the C</a:t>
            </a:r>
            <a:r>
              <a:rPr lang="en-US" altLang="zh-CN">
                <a:latin typeface="Arial" panose="020B0604020202020204" pitchFamily="34" charset="0"/>
              </a:rPr>
              <a:t>’</a:t>
            </a:r>
            <a:r>
              <a:rPr lang="en-US" altLang="zh-CN"/>
              <a:t>s type system as strong as possible</a:t>
            </a:r>
          </a:p>
          <a:p>
            <a:pPr lvl="2">
              <a:lnSpc>
                <a:spcPct val="90000"/>
              </a:lnSpc>
            </a:pPr>
            <a:r>
              <a:rPr lang="en-US" altLang="zh-CN"/>
              <a:t>It</a:t>
            </a:r>
            <a:r>
              <a:rPr lang="en-US" altLang="zh-CN">
                <a:latin typeface="Arial" panose="020B0604020202020204" pitchFamily="34" charset="0"/>
              </a:rPr>
              <a:t>’</a:t>
            </a:r>
            <a:r>
              <a:rPr lang="en-US" altLang="zh-CN"/>
              <a:t>s your basic protection </a:t>
            </a:r>
          </a:p>
          <a:p>
            <a:pPr lvl="2">
              <a:lnSpc>
                <a:spcPct val="90000"/>
              </a:lnSpc>
            </a:pPr>
            <a:r>
              <a:rPr lang="en-US" altLang="zh-CN"/>
              <a:t>One reason for strong type system</a:t>
            </a:r>
            <a:r>
              <a:rPr lang="en-US" altLang="zh-CN">
                <a:latin typeface="Arial" panose="020B0604020202020204" pitchFamily="34" charset="0"/>
              </a:rPr>
              <a:t>’</a:t>
            </a:r>
            <a:r>
              <a:rPr lang="en-US" altLang="zh-CN"/>
              <a:t>s popularity</a:t>
            </a:r>
          </a:p>
          <a:p>
            <a:pPr lvl="1">
              <a:lnSpc>
                <a:spcPct val="90000"/>
              </a:lnSpc>
            </a:pPr>
            <a:r>
              <a:rPr lang="en-US" altLang="zh-CN"/>
              <a:t>Make use of C</a:t>
            </a:r>
            <a:r>
              <a:rPr lang="en-US" altLang="zh-CN">
                <a:latin typeface="Arial" panose="020B0604020202020204" pitchFamily="34" charset="0"/>
              </a:rPr>
              <a:t>’</a:t>
            </a:r>
            <a:r>
              <a:rPr lang="en-US" altLang="zh-CN"/>
              <a:t>s type conversion explicitly</a:t>
            </a:r>
          </a:p>
          <a:p>
            <a:pPr lvl="2">
              <a:lnSpc>
                <a:spcPct val="90000"/>
              </a:lnSpc>
            </a:pPr>
            <a:r>
              <a:rPr lang="en-US" altLang="zh-CN"/>
              <a:t>To make clear what we are doing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2631D0B1-A264-4EE9-B48A-BD59A0A339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Explicit Type Cast</a:t>
            </a:r>
          </a:p>
        </p:txBody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B3F78A26-5F04-4D18-A449-7B1F7D7965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800" dirty="0"/>
              <a:t>General form of explicit type conversion: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(type)expression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which converts the expression’s type to </a:t>
            </a:r>
            <a:r>
              <a:rPr lang="en-US" altLang="zh-CN" sz="2000" b="1" i="1" dirty="0">
                <a:latin typeface="Courier New" panose="02070309020205020404" pitchFamily="49" charset="0"/>
              </a:rPr>
              <a:t>type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More examples: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= (int)3333.14;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char c = (char)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a[10];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a[(int)2.71] = 99;</a:t>
            </a:r>
          </a:p>
          <a:p>
            <a:r>
              <a:rPr lang="en-US" altLang="zh-CN" sz="2800" dirty="0"/>
              <a:t>As we see, data precision may be changed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9848B317-C9C8-4D73-A416-C72BC47292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Safety Issue</a:t>
            </a:r>
          </a:p>
        </p:txBody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95A2D562-54AE-4E81-83F7-9F03FDEC31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800" dirty="0"/>
              <a:t>Type conversion is an infamous source of bugs for</a:t>
            </a:r>
            <a:r>
              <a:rPr lang="zh-CN" altLang="en-US" sz="2800" dirty="0"/>
              <a:t> </a:t>
            </a:r>
            <a:r>
              <a:rPr lang="en-US" altLang="zh-CN" sz="2800" dirty="0"/>
              <a:t>C programs</a:t>
            </a:r>
          </a:p>
          <a:p>
            <a:pPr lvl="1">
              <a:lnSpc>
                <a:spcPct val="90000"/>
              </a:lnSpc>
            </a:pPr>
            <a:r>
              <a:rPr lang="en-US" altLang="zh-CN" sz="2400" dirty="0"/>
              <a:t>especially with programs</a:t>
            </a:r>
            <a:r>
              <a:rPr lang="zh-CN" altLang="en-US" sz="2400" dirty="0"/>
              <a:t> </a:t>
            </a:r>
            <a:r>
              <a:rPr lang="en-US" altLang="zh-CN" sz="2400" dirty="0"/>
              <a:t>with</a:t>
            </a:r>
            <a:r>
              <a:rPr lang="zh-CN" altLang="en-US" sz="2400" dirty="0"/>
              <a:t> </a:t>
            </a:r>
            <a:r>
              <a:rPr lang="en-US" altLang="zh-CN" sz="2400" dirty="0"/>
              <a:t>pointers</a:t>
            </a:r>
          </a:p>
          <a:p>
            <a:pPr lvl="1">
              <a:lnSpc>
                <a:spcPct val="90000"/>
              </a:lnSpc>
            </a:pPr>
            <a:r>
              <a:rPr lang="en-US" altLang="zh-CN" sz="2400" dirty="0">
                <a:solidFill>
                  <a:srgbClr val="0432FF"/>
                </a:solidFill>
              </a:rPr>
              <a:t>(int *)999 </a:t>
            </a:r>
            <a:r>
              <a:rPr lang="en-US" altLang="zh-CN" sz="2400" dirty="0"/>
              <a:t>will send your passwd to </a:t>
            </a:r>
            <a:r>
              <a:rPr lang="en-US" altLang="zh-CN" sz="2400" dirty="0" err="1"/>
              <a:t>BillG</a:t>
            </a:r>
            <a:r>
              <a:rPr lang="en-US" altLang="zh-CN" sz="2400" dirty="0">
                <a:latin typeface="Arial" panose="020B0604020202020204" pitchFamily="34" charset="0"/>
              </a:rPr>
              <a:t>…</a:t>
            </a:r>
            <a:endParaRPr lang="en-US" altLang="zh-CN" sz="2400" dirty="0"/>
          </a:p>
          <a:p>
            <a:pPr>
              <a:lnSpc>
                <a:spcPct val="90000"/>
              </a:lnSpc>
            </a:pPr>
            <a:r>
              <a:rPr lang="en-US" altLang="zh-CN" sz="2800" dirty="0"/>
              <a:t>Any serious and well-designed C program should use type conversion really rarely</a:t>
            </a:r>
          </a:p>
          <a:p>
            <a:pPr>
              <a:lnSpc>
                <a:spcPct val="90000"/>
              </a:lnSpc>
            </a:pPr>
            <a:r>
              <a:rPr lang="en-US" altLang="zh-CN" sz="2800" dirty="0"/>
              <a:t>General : </a:t>
            </a:r>
          </a:p>
          <a:p>
            <a:pPr lvl="1">
              <a:lnSpc>
                <a:spcPct val="90000"/>
              </a:lnSpc>
            </a:pPr>
            <a:r>
              <a:rPr lang="en-US" altLang="zh-CN" sz="2400" dirty="0"/>
              <a:t>do NOT use it, principle</a:t>
            </a:r>
          </a:p>
          <a:p>
            <a:pPr lvl="1">
              <a:lnSpc>
                <a:spcPct val="90000"/>
              </a:lnSpc>
            </a:pPr>
            <a:r>
              <a:rPr lang="en-US" altLang="zh-CN" sz="2400" dirty="0"/>
              <a:t>always use the explicit form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83968B52-AF31-4709-9D77-C4F2300B45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Variables</a:t>
            </a:r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021BE9D0-1D4B-4229-9842-6D51EAB06D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zh-CN" sz="2800"/>
              <a:t>Variable formation rules:</a:t>
            </a:r>
          </a:p>
          <a:p>
            <a:pPr lvl="1">
              <a:lnSpc>
                <a:spcPct val="80000"/>
              </a:lnSpc>
            </a:pPr>
            <a:r>
              <a:rPr lang="en-US" altLang="zh-CN" sz="2400"/>
              <a:t>consists of one or more letter or digit, (</a:t>
            </a:r>
            <a:r>
              <a:rPr lang="en-US" altLang="zh-CN" sz="2400">
                <a:latin typeface="Arial" panose="020B0604020202020204" pitchFamily="34" charset="0"/>
              </a:rPr>
              <a:t>“</a:t>
            </a:r>
            <a:r>
              <a:rPr lang="en-US" altLang="zh-CN" sz="2400"/>
              <a:t>_</a:t>
            </a:r>
            <a:r>
              <a:rPr lang="en-US" altLang="zh-CN" sz="2400">
                <a:latin typeface="Arial" panose="020B0604020202020204" pitchFamily="34" charset="0"/>
              </a:rPr>
              <a:t>”</a:t>
            </a:r>
            <a:r>
              <a:rPr lang="en-US" altLang="zh-CN" sz="2400"/>
              <a:t> counts as a letter)</a:t>
            </a:r>
          </a:p>
          <a:p>
            <a:pPr lvl="1">
              <a:lnSpc>
                <a:spcPct val="80000"/>
              </a:lnSpc>
            </a:pPr>
            <a:r>
              <a:rPr lang="en-US" altLang="zh-CN" sz="2400"/>
              <a:t>starts with a letter</a:t>
            </a:r>
          </a:p>
          <a:p>
            <a:pPr lvl="1">
              <a:lnSpc>
                <a:spcPct val="80000"/>
              </a:lnSpc>
            </a:pPr>
            <a:r>
              <a:rPr lang="en-US" altLang="zh-CN" sz="2400"/>
              <a:t>lower and upper cases are distinct</a:t>
            </a:r>
          </a:p>
          <a:p>
            <a:pPr lvl="1">
              <a:lnSpc>
                <a:spcPct val="80000"/>
              </a:lnSpc>
            </a:pPr>
            <a:r>
              <a:rPr lang="en-US" altLang="zh-CN" sz="2400"/>
              <a:t>different from key words</a:t>
            </a:r>
          </a:p>
          <a:p>
            <a:pPr>
              <a:lnSpc>
                <a:spcPct val="80000"/>
              </a:lnSpc>
            </a:pPr>
            <a:r>
              <a:rPr lang="en-US" altLang="zh-CN" sz="2800"/>
              <a:t>It</a:t>
            </a:r>
            <a:r>
              <a:rPr lang="en-US" altLang="zh-CN" sz="2800">
                <a:latin typeface="Arial" panose="020B0604020202020204" pitchFamily="34" charset="0"/>
              </a:rPr>
              <a:t>’</a:t>
            </a:r>
            <a:r>
              <a:rPr lang="en-US" altLang="zh-CN" sz="2800"/>
              <a:t>s common practice not to start with </a:t>
            </a:r>
            <a:r>
              <a:rPr lang="en-US" altLang="zh-CN" sz="2800">
                <a:latin typeface="Arial" panose="020B0604020202020204" pitchFamily="34" charset="0"/>
              </a:rPr>
              <a:t>“</a:t>
            </a:r>
            <a:r>
              <a:rPr lang="en-US" altLang="zh-CN" sz="2800"/>
              <a:t>_</a:t>
            </a:r>
            <a:r>
              <a:rPr lang="en-US" altLang="zh-CN" sz="2800">
                <a:latin typeface="Arial" panose="020B0604020202020204" pitchFamily="34" charset="0"/>
              </a:rPr>
              <a:t>”</a:t>
            </a:r>
            <a:endParaRPr lang="en-US" altLang="zh-CN" sz="2800"/>
          </a:p>
          <a:p>
            <a:pPr lvl="1">
              <a:lnSpc>
                <a:spcPct val="80000"/>
              </a:lnSpc>
            </a:pPr>
            <a:r>
              <a:rPr lang="en-US" altLang="zh-CN" sz="2400"/>
              <a:t>variable names in C library</a:t>
            </a:r>
          </a:p>
          <a:p>
            <a:pPr>
              <a:lnSpc>
                <a:spcPct val="80000"/>
              </a:lnSpc>
            </a:pPr>
            <a:r>
              <a:rPr lang="en-US" altLang="zh-CN" sz="2800"/>
              <a:t>Choose informative variable names</a:t>
            </a:r>
          </a:p>
          <a:p>
            <a:pPr lvl="1">
              <a:lnSpc>
                <a:spcPct val="80000"/>
              </a:lnSpc>
            </a:pPr>
            <a:r>
              <a:rPr lang="en-US" altLang="zh-CN" sz="2400"/>
              <a:t>Compare </a:t>
            </a:r>
            <a:r>
              <a:rPr lang="en-US" altLang="zh-CN" sz="2400">
                <a:latin typeface="Arial" panose="020B0604020202020204" pitchFamily="34" charset="0"/>
              </a:rPr>
              <a:t>“</a:t>
            </a:r>
            <a:r>
              <a:rPr lang="en-US" altLang="zh-CN" sz="2400"/>
              <a:t>sldj_wdwp_</a:t>
            </a:r>
            <a:r>
              <a:rPr lang="en-US" altLang="zh-CN" sz="2400">
                <a:latin typeface="Arial" panose="020B0604020202020204" pitchFamily="34" charset="0"/>
              </a:rPr>
              <a:t>”</a:t>
            </a:r>
            <a:r>
              <a:rPr lang="en-US" altLang="zh-CN" sz="2400"/>
              <a:t> with </a:t>
            </a:r>
            <a:r>
              <a:rPr lang="en-US" altLang="zh-CN" sz="2400">
                <a:latin typeface="Arial" panose="020B0604020202020204" pitchFamily="34" charset="0"/>
              </a:rPr>
              <a:t>“</a:t>
            </a:r>
            <a:r>
              <a:rPr lang="en-US" altLang="zh-CN" sz="2400"/>
              <a:t>name</a:t>
            </a:r>
            <a:r>
              <a:rPr lang="en-US" altLang="zh-CN" sz="2400">
                <a:latin typeface="Arial" panose="020B0604020202020204" pitchFamily="34" charset="0"/>
              </a:rPr>
              <a:t>”</a:t>
            </a:r>
            <a:endParaRPr lang="en-US" altLang="zh-CN"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>
            <a:extLst>
              <a:ext uri="{FF2B5EF4-FFF2-40B4-BE49-F238E27FC236}">
                <a16:creationId xmlns:a16="http://schemas.microsoft.com/office/drawing/2014/main" id="{DDBD8C8D-C5FC-4E59-B695-1E8CCB1571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Types and Constants</a:t>
            </a:r>
          </a:p>
        </p:txBody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1747E5CF-10A3-42C2-A4C1-9A84119161C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zh-CN" sz="2800"/>
              <a:t> </a:t>
            </a:r>
          </a:p>
        </p:txBody>
      </p:sp>
      <p:graphicFrame>
        <p:nvGraphicFramePr>
          <p:cNvPr id="93296" name="Group 112">
            <a:extLst>
              <a:ext uri="{FF2B5EF4-FFF2-40B4-BE49-F238E27FC236}">
                <a16:creationId xmlns:a16="http://schemas.microsoft.com/office/drawing/2014/main" id="{3F6E3AB2-6489-45D7-8417-5CCB593FD925}"/>
              </a:ext>
            </a:extLst>
          </p:cNvPr>
          <p:cNvGraphicFramePr>
            <a:graphicFrameLocks noGrp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921574364"/>
              </p:ext>
            </p:extLst>
          </p:nvPr>
        </p:nvGraphicFramePr>
        <p:xfrm>
          <a:off x="685800" y="2286000"/>
          <a:ext cx="7772400" cy="4130358"/>
        </p:xfrm>
        <a:graphic>
          <a:graphicData uri="http://schemas.openxmlformats.org/drawingml/2006/table">
            <a:tbl>
              <a:tblPr/>
              <a:tblGrid>
                <a:gridCol w="2590800">
                  <a:extLst>
                    <a:ext uri="{9D8B030D-6E8A-4147-A177-3AD203B41FA5}">
                      <a16:colId xmlns:a16="http://schemas.microsoft.com/office/drawing/2014/main" val="364378819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373905705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4084614012"/>
                    </a:ext>
                  </a:extLst>
                </a:gridCol>
              </a:tblGrid>
              <a:tr h="609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type 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rule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example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4372534"/>
                  </a:ext>
                </a:extLst>
              </a:tr>
              <a:tr h="579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432FF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char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num or char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‘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a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’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, 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2400581"/>
                  </a:ext>
                </a:extLst>
              </a:tr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432FF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int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num or char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97, 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‘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a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’</a:t>
                      </a:r>
                      <a:endParaRPr kumimoji="0" lang="en-US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9710524"/>
                  </a:ext>
                </a:extLst>
              </a:tr>
              <a:tr h="6397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432FF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long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suffixes: 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“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L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”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 or 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“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l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”</a:t>
                      </a:r>
                      <a:endParaRPr kumimoji="0" lang="en-US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97L, 999l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4220842"/>
                  </a:ext>
                </a:extLst>
              </a:tr>
              <a:tr h="579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432FF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float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suffixes: 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“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F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”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 or 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“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f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”</a:t>
                      </a:r>
                      <a:endParaRPr kumimoji="0" lang="en-US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97.0f, 2.5e-2F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94085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432FF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double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97.0, 2.5e-2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66116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5099690D-BFE6-4D7A-A478-CE99489835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Types and Constants(2)</a:t>
            </a:r>
          </a:p>
        </p:txBody>
      </p:sp>
      <p:graphicFrame>
        <p:nvGraphicFramePr>
          <p:cNvPr id="97320" name="Group 40">
            <a:extLst>
              <a:ext uri="{FF2B5EF4-FFF2-40B4-BE49-F238E27FC236}">
                <a16:creationId xmlns:a16="http://schemas.microsoft.com/office/drawing/2014/main" id="{0EADEE5C-55EF-4E76-BFA8-2CFBCEF9BAA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14400" y="2209800"/>
          <a:ext cx="7772400" cy="3799143"/>
        </p:xfrm>
        <a:graphic>
          <a:graphicData uri="http://schemas.openxmlformats.org/drawingml/2006/table">
            <a:tbl>
              <a:tblPr/>
              <a:tblGrid>
                <a:gridCol w="2590800">
                  <a:extLst>
                    <a:ext uri="{9D8B030D-6E8A-4147-A177-3AD203B41FA5}">
                      <a16:colId xmlns:a16="http://schemas.microsoft.com/office/drawing/2014/main" val="146083699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3942034579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3724362423"/>
                    </a:ext>
                  </a:extLst>
                </a:gridCol>
              </a:tblGrid>
              <a:tr h="608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octal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starts with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05, 013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9674517"/>
                  </a:ext>
                </a:extLst>
              </a:tr>
              <a:tr h="5762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hexadecimal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starts with 0x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0x5, 0x13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367349"/>
                  </a:ext>
                </a:extLst>
              </a:tr>
              <a:tr h="5318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escape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sequence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\ooo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\xhh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\013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\xb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0199693"/>
                  </a:ext>
                </a:extLst>
              </a:tr>
              <a:tr h="6397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string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“…”</a:t>
                      </a:r>
                      <a:endParaRPr kumimoji="0" lang="en-US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“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hello, world</a:t>
                      </a: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”</a:t>
                      </a:r>
                      <a:endParaRPr kumimoji="0" lang="en-US" altLang="zh-C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4192051"/>
                  </a:ext>
                </a:extLst>
              </a:tr>
              <a:tr h="579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enum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enumeration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enum boolean { NO, YES };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960959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5862F493-E786-46A9-A202-0776685990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Variable Declaration</a:t>
            </a:r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494A546C-FE0B-4933-8AFC-F01D93F446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800" dirty="0"/>
              <a:t>C obeys the variable use-after-declaration rule</a:t>
            </a:r>
          </a:p>
          <a:p>
            <a:pPr>
              <a:lnSpc>
                <a:spcPct val="90000"/>
              </a:lnSpc>
            </a:pPr>
            <a:r>
              <a:rPr lang="en-US" altLang="zh-CN" sz="2800" dirty="0"/>
              <a:t>Variable declarations consists of these parts:</a:t>
            </a:r>
          </a:p>
          <a:p>
            <a:pPr lvl="1">
              <a:lnSpc>
                <a:spcPct val="90000"/>
              </a:lnSpc>
            </a:pPr>
            <a:r>
              <a:rPr lang="en-US" altLang="zh-CN" sz="2400" dirty="0"/>
              <a:t>Type name</a:t>
            </a:r>
          </a:p>
          <a:p>
            <a:pPr lvl="1">
              <a:lnSpc>
                <a:spcPct val="90000"/>
              </a:lnSpc>
            </a:pPr>
            <a:r>
              <a:rPr lang="en-US" altLang="zh-CN" sz="2400" dirty="0"/>
              <a:t>Variable list (may only one)</a:t>
            </a:r>
          </a:p>
          <a:p>
            <a:pPr lvl="1">
              <a:lnSpc>
                <a:spcPct val="90000"/>
              </a:lnSpc>
            </a:pPr>
            <a:r>
              <a:rPr lang="en-US" altLang="zh-CN" sz="2400" dirty="0"/>
              <a:t>initialization</a:t>
            </a:r>
          </a:p>
          <a:p>
            <a:pPr lvl="1">
              <a:lnSpc>
                <a:spcPct val="90000"/>
              </a:lnSpc>
            </a:pPr>
            <a:r>
              <a:rPr lang="en-US" altLang="zh-CN" sz="2400" dirty="0"/>
              <a:t>Ex: </a:t>
            </a:r>
            <a:r>
              <a:rPr lang="en-US" altLang="zh-CN" sz="2400" dirty="0">
                <a:solidFill>
                  <a:srgbClr val="0432FF"/>
                </a:solidFill>
              </a:rPr>
              <a:t>int x, y, z;   double f;  char c = </a:t>
            </a:r>
            <a:r>
              <a:rPr lang="en-US" altLang="zh-CN" sz="2400" dirty="0">
                <a:solidFill>
                  <a:srgbClr val="0432FF"/>
                </a:solidFill>
                <a:latin typeface="Arial" panose="020B0604020202020204" pitchFamily="34" charset="0"/>
              </a:rPr>
              <a:t>‘</a:t>
            </a:r>
            <a:r>
              <a:rPr lang="en-US" altLang="zh-CN" sz="2400" dirty="0">
                <a:solidFill>
                  <a:srgbClr val="0432FF"/>
                </a:solidFill>
              </a:rPr>
              <a:t>c</a:t>
            </a:r>
            <a:r>
              <a:rPr lang="en-US" altLang="zh-CN" sz="2400" dirty="0">
                <a:solidFill>
                  <a:srgbClr val="0432FF"/>
                </a:solidFill>
                <a:latin typeface="Arial" panose="020B0604020202020204" pitchFamily="34" charset="0"/>
              </a:rPr>
              <a:t>’</a:t>
            </a:r>
            <a:r>
              <a:rPr lang="en-US" altLang="zh-CN" sz="2400" dirty="0">
                <a:solidFill>
                  <a:srgbClr val="0432FF"/>
                </a:solidFill>
              </a:rPr>
              <a:t>;</a:t>
            </a:r>
          </a:p>
          <a:p>
            <a:pPr>
              <a:lnSpc>
                <a:spcPct val="90000"/>
              </a:lnSpc>
            </a:pPr>
            <a:r>
              <a:rPr lang="en-US" altLang="zh-CN" sz="2800" dirty="0"/>
              <a:t>Type qualifiers:</a:t>
            </a:r>
          </a:p>
          <a:p>
            <a:pPr lvl="1">
              <a:lnSpc>
                <a:spcPct val="90000"/>
              </a:lnSpc>
            </a:pPr>
            <a:r>
              <a:rPr lang="en-US" altLang="zh-CN" sz="2400" dirty="0"/>
              <a:t>signed, unsigned (default is signed), const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>
            <a:extLst>
              <a:ext uri="{FF2B5EF4-FFF2-40B4-BE49-F238E27FC236}">
                <a16:creationId xmlns:a16="http://schemas.microsoft.com/office/drawing/2014/main" id="{2D206FB3-AAB4-4F17-BCE5-9AFC4F4F3F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Sample Variable Declaration</a:t>
            </a:r>
          </a:p>
        </p:txBody>
      </p:sp>
      <p:sp>
        <p:nvSpPr>
          <p:cNvPr id="108547" name="Rectangle 3">
            <a:extLst>
              <a:ext uri="{FF2B5EF4-FFF2-40B4-BE49-F238E27FC236}">
                <a16:creationId xmlns:a16="http://schemas.microsoft.com/office/drawing/2014/main" id="{76CC0F9C-1850-428D-88B3-0230F03627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low, high;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char line[1000];</a:t>
            </a:r>
          </a:p>
          <a:p>
            <a:pPr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double pi = 3.14;</a:t>
            </a:r>
          </a:p>
          <a:p>
            <a:pPr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const double e = 2.71;</a:t>
            </a:r>
          </a:p>
          <a:p>
            <a:pPr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const char digits[] = “0123456789abcdef”;</a:t>
            </a:r>
          </a:p>
          <a:p>
            <a:pPr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184C99DD-D00D-4B2A-AD10-30C1D64304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Variable Declaration</a:t>
            </a:r>
          </a:p>
        </p:txBody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9C314FAC-898B-4C17-8A04-60B67237DB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A declaration makes clear a variable</a:t>
            </a:r>
            <a:r>
              <a:rPr lang="en-US" altLang="zh-CN">
                <a:latin typeface="Arial" panose="020B0604020202020204" pitchFamily="34" charset="0"/>
              </a:rPr>
              <a:t>’</a:t>
            </a:r>
            <a:r>
              <a:rPr lang="en-US" altLang="zh-CN"/>
              <a:t>s type, size and allocates memory for it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>
                <a:solidFill>
                  <a:schemeClr val="folHlink"/>
                </a:solidFill>
              </a:rPr>
              <a:t>int i, j;</a:t>
            </a:r>
          </a:p>
          <a:p>
            <a:pPr>
              <a:buFont typeface="Wingdings" panose="05000000000000000000" pitchFamily="2" charset="2"/>
              <a:buNone/>
            </a:pPr>
            <a:endParaRPr lang="en-US" altLang="zh-CN">
              <a:solidFill>
                <a:schemeClr val="folHlink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endParaRPr lang="en-US" altLang="zh-CN"/>
          </a:p>
        </p:txBody>
      </p:sp>
      <p:sp>
        <p:nvSpPr>
          <p:cNvPr id="88068" name="Rectangle 4">
            <a:extLst>
              <a:ext uri="{FF2B5EF4-FFF2-40B4-BE49-F238E27FC236}">
                <a16:creationId xmlns:a16="http://schemas.microsoft.com/office/drawing/2014/main" id="{BB604B5C-9185-4003-9412-013BBC7281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200400"/>
            <a:ext cx="990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$#*@?</a:t>
            </a:r>
          </a:p>
        </p:txBody>
      </p:sp>
      <p:sp>
        <p:nvSpPr>
          <p:cNvPr id="88069" name="Rectangle 5">
            <a:extLst>
              <a:ext uri="{FF2B5EF4-FFF2-40B4-BE49-F238E27FC236}">
                <a16:creationId xmlns:a16="http://schemas.microsoft.com/office/drawing/2014/main" id="{F92578FC-C8F5-4BEC-A66F-A593BDB4E7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810000"/>
            <a:ext cx="990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?%*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52D55877-0671-4A14-AA9C-5C11C96ADB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Variable Initialization</a:t>
            </a:r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70FB85BA-B87D-4576-A08E-46CE7B77CF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Programmers</a:t>
            </a:r>
            <a:r>
              <a:rPr lang="en-US" altLang="zh-CN" dirty="0">
                <a:latin typeface="Arial" panose="020B0604020202020204" pitchFamily="34" charset="0"/>
              </a:rPr>
              <a:t>’</a:t>
            </a:r>
            <a:r>
              <a:rPr lang="en-US" altLang="zh-CN" dirty="0"/>
              <a:t> duty to initialize that memory space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altLang="zh-CN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j;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9;</a:t>
            </a:r>
          </a:p>
          <a:p>
            <a:pPr>
              <a:buFont typeface="Wingdings" panose="05000000000000000000" pitchFamily="2" charset="2"/>
              <a:buNone/>
            </a:pPr>
            <a:endParaRPr lang="en-US" altLang="zh-CN" dirty="0"/>
          </a:p>
          <a:p>
            <a:pPr>
              <a:buFont typeface="Wingdings" panose="05000000000000000000" pitchFamily="2" charset="2"/>
              <a:buNone/>
            </a:pPr>
            <a:endParaRPr lang="en-US" altLang="zh-CN" dirty="0"/>
          </a:p>
        </p:txBody>
      </p:sp>
      <p:sp>
        <p:nvSpPr>
          <p:cNvPr id="74756" name="Rectangle 4">
            <a:extLst>
              <a:ext uri="{FF2B5EF4-FFF2-40B4-BE49-F238E27FC236}">
                <a16:creationId xmlns:a16="http://schemas.microsoft.com/office/drawing/2014/main" id="{ECDA2EF1-DB85-4FB2-B125-652EC7A100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200400"/>
            <a:ext cx="990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9</a:t>
            </a:r>
          </a:p>
        </p:txBody>
      </p:sp>
      <p:sp>
        <p:nvSpPr>
          <p:cNvPr id="74758" name="Rectangle 6">
            <a:extLst>
              <a:ext uri="{FF2B5EF4-FFF2-40B4-BE49-F238E27FC236}">
                <a16:creationId xmlns:a16="http://schemas.microsoft.com/office/drawing/2014/main" id="{0CA4623D-7A23-4B46-9F3F-1761910F36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810000"/>
            <a:ext cx="990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?%*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1865</TotalTime>
  <Words>1389</Words>
  <Application>Microsoft Macintosh PowerPoint</Application>
  <PresentationFormat>全屏显示(4:3)</PresentationFormat>
  <Paragraphs>325</Paragraphs>
  <Slides>29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29</vt:i4>
      </vt:variant>
    </vt:vector>
  </HeadingPairs>
  <TitlesOfParts>
    <vt:vector size="34" baseType="lpstr">
      <vt:lpstr>Arial</vt:lpstr>
      <vt:lpstr>Courier New</vt:lpstr>
      <vt:lpstr>Tahoma</vt:lpstr>
      <vt:lpstr>Wingdings</vt:lpstr>
      <vt:lpstr>Blends</vt:lpstr>
      <vt:lpstr>Declarations and Expressions</vt:lpstr>
      <vt:lpstr>Overview</vt:lpstr>
      <vt:lpstr>Variables</vt:lpstr>
      <vt:lpstr>Types and Constants</vt:lpstr>
      <vt:lpstr>Types and Constants(2)</vt:lpstr>
      <vt:lpstr>Variable Declaration</vt:lpstr>
      <vt:lpstr>Sample Variable Declaration</vt:lpstr>
      <vt:lpstr>Variable Declaration</vt:lpstr>
      <vt:lpstr>Variable Initialization</vt:lpstr>
      <vt:lpstr>Array Declaration</vt:lpstr>
      <vt:lpstr>Array Initialization</vt:lpstr>
      <vt:lpstr>Arithmetic Operators</vt:lpstr>
      <vt:lpstr>Relational and Logical Operators</vt:lpstr>
      <vt:lpstr>Relational and Logical Operators</vt:lpstr>
      <vt:lpstr>Relational and Logical Operators</vt:lpstr>
      <vt:lpstr>“!”</vt:lpstr>
      <vt:lpstr>Increment and Decrement</vt:lpstr>
      <vt:lpstr>Bitwise Operators</vt:lpstr>
      <vt:lpstr>Bitwise Operators Example</vt:lpstr>
      <vt:lpstr>Assignment Operators and Expressions </vt:lpstr>
      <vt:lpstr>Assignment Operators and Expressions </vt:lpstr>
      <vt:lpstr>Conditional Expressions</vt:lpstr>
      <vt:lpstr>Type Conversion (Cast)</vt:lpstr>
      <vt:lpstr>Type Conversion (Cast)</vt:lpstr>
      <vt:lpstr>Type Conversion (Cast)</vt:lpstr>
      <vt:lpstr>Type Conversion (Cast)</vt:lpstr>
      <vt:lpstr>Type Conversion (Cast)</vt:lpstr>
      <vt:lpstr>Explicit Type Cast</vt:lpstr>
      <vt:lpstr>Safety Issue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Expression</dc:title>
  <dc:subject>Baojian Hua</dc:subject>
  <dc:creator>admin</dc:creator>
  <cp:lastModifiedBy>Microsoft Office User</cp:lastModifiedBy>
  <cp:revision>1317</cp:revision>
  <cp:lastPrinted>1601-01-01T00:00:00Z</cp:lastPrinted>
  <dcterms:created xsi:type="dcterms:W3CDTF">1601-01-01T00:00:00Z</dcterms:created>
  <dcterms:modified xsi:type="dcterms:W3CDTF">2024-09-11T09:17:54Z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