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0"/>
  </p:handoutMasterIdLst>
  <p:sldIdLst>
    <p:sldId id="256" r:id="rId2"/>
    <p:sldId id="302" r:id="rId3"/>
    <p:sldId id="320" r:id="rId4"/>
    <p:sldId id="303" r:id="rId5"/>
    <p:sldId id="354" r:id="rId6"/>
    <p:sldId id="306" r:id="rId7"/>
    <p:sldId id="351" r:id="rId8"/>
    <p:sldId id="352" r:id="rId9"/>
    <p:sldId id="353" r:id="rId10"/>
    <p:sldId id="355" r:id="rId11"/>
    <p:sldId id="357" r:id="rId12"/>
    <p:sldId id="358" r:id="rId13"/>
    <p:sldId id="364" r:id="rId14"/>
    <p:sldId id="359" r:id="rId15"/>
    <p:sldId id="360" r:id="rId16"/>
    <p:sldId id="361" r:id="rId17"/>
    <p:sldId id="362" r:id="rId18"/>
    <p:sldId id="363" r:id="rId19"/>
  </p:sldIdLst>
  <p:sldSz cx="9144000" cy="6858000" type="screen4x3"/>
  <p:notesSz cx="7099300" cy="10234613"/>
  <p:custDataLst>
    <p:tags r:id="rId21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>
      <p:cViewPr varScale="1">
        <p:scale>
          <a:sx n="102" d="100"/>
          <a:sy n="102" d="100"/>
        </p:scale>
        <p:origin x="192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0D34EB78-FA16-004C-A47E-0A7227C27556}" type="slidenum">
              <a:rPr lang="en-US" altLang="zh-CN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/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0243" name="Group 3"/>
            <p:cNvGrpSpPr/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2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0246" name="Group 6"/>
            <p:cNvGrpSpPr/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24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/>
              <a:t>单击此处编辑母版标题样式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1025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BB1F077-685B-E74D-A8F0-022A15F38DD0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E89B26-4BD9-534D-B2F8-A7F003E2DCE1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D98D1-8408-9041-95EE-C7B664652EE4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ADA1C-15E3-3947-9E69-29F0B7189569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3EDFDD-6322-BF48-BD85-4DBCB4058512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D8777A-17CD-5948-AD4A-B42F2CDC3064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017679-FD38-D643-AF8D-274D242B9817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4CF97-8314-9A4C-A3CE-62BC0CC8D5B5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8D1055-7120-E748-99C0-8D75DCDC67A3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63A66-7226-7C46-80D3-57C0703EBDE5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5DA6B-7CDA-F14D-BE39-A2B1A01AEC2A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92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400"/>
            </a:lvl1pPr>
          </a:lstStyle>
          <a:p>
            <a:fld id="{9369B7CF-62AF-8A4B-8F45-E6B7F564CB57}" type="slidenum">
              <a:rPr lang="en-US" altLang="zh-CN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br>
              <a:rPr lang="en-US" altLang="zh-CN"/>
            </a:br>
            <a:r>
              <a:rPr lang="en-US" altLang="zh-CN"/>
              <a:t>Abstract Data Type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3600"/>
              <a:t>C Language</a:t>
            </a:r>
            <a:endParaRPr lang="en-US" altLang="zh-CN" sz="3600" dirty="0"/>
          </a:p>
          <a:p>
            <a:r>
              <a:rPr lang="en-US" altLang="zh-CN" sz="2800" dirty="0" err="1"/>
              <a:t>Baojian</a:t>
            </a:r>
            <a:r>
              <a:rPr lang="en-US" altLang="zh-CN" sz="2800" dirty="0"/>
              <a:t> Hua</a:t>
            </a:r>
          </a:p>
          <a:p>
            <a:r>
              <a:rPr lang="en-US" altLang="zh-CN" sz="2400" dirty="0" err="1"/>
              <a:t>bjhua@ustc.edu.cn</a:t>
            </a:r>
            <a:endParaRPr lang="en-US" altLang="zh-CN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CDT Implementation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 a file “complex-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cdt.c</a:t>
            </a:r>
            <a:r>
              <a:rPr lang="en-US" altLang="zh-CN" sz="2000" b="1" dirty="0">
                <a:latin typeface="Courier New" panose="02070309020205020404" pitchFamily="49" charset="0"/>
              </a:rPr>
              <a:t>”: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#include “complex-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cdt.h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(double x, double y){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c = {.x = x, .y = y};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return c;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other functions are similar. Leave to you.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9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Problem #1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main(){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c;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c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(3.0, 4.0);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>
                <a:latin typeface="Courier New" panose="02070309020205020404" pitchFamily="49" charset="0"/>
              </a:rPr>
              <a:t>// Do not enforce abstraction.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// E.g., to write this: c = c + (5+i6);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Ooooops</a:t>
            </a:r>
            <a:r>
              <a:rPr lang="en-US" altLang="zh-CN" sz="2000" b="1" dirty="0">
                <a:latin typeface="Courier New" panose="02070309020205020404" pitchFamily="49" charset="0"/>
              </a:rPr>
              <a:t>, this is legal!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c.x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+= 5;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c.y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+= 6;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	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Problem #2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ifndef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COMPLEX_CDT_H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COMPLEX_CDT_H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	// change to a more fancy one?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double a[2];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struct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(double x, double y);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other function prototypes are similar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…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#endif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Problems with CDT?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/>
              <a:t>Data</a:t>
            </a:r>
            <a:r>
              <a:rPr lang="zh-CN" altLang="en-US" sz="2800" dirty="0"/>
              <a:t> </a:t>
            </a:r>
            <a:r>
              <a:rPr lang="en-US" altLang="zh-CN" sz="2800" dirty="0"/>
              <a:t>representation are transparent. </a:t>
            </a:r>
          </a:p>
          <a:p>
            <a:pPr lvl="1"/>
            <a:r>
              <a:rPr lang="en-US" altLang="zh-CN" sz="2400" dirty="0"/>
              <a:t>Good!</a:t>
            </a:r>
          </a:p>
          <a:p>
            <a:r>
              <a:rPr lang="en-US" altLang="zh-CN" sz="2800" dirty="0"/>
              <a:t>External</a:t>
            </a:r>
            <a:r>
              <a:rPr lang="zh-CN" altLang="en-US" sz="2800" dirty="0"/>
              <a:t> </a:t>
            </a:r>
            <a:r>
              <a:rPr lang="en-US" altLang="zh-CN" sz="2800" dirty="0"/>
              <a:t>dependency:</a:t>
            </a:r>
          </a:p>
          <a:p>
            <a:pPr lvl="1"/>
            <a:r>
              <a:rPr lang="en-US" altLang="zh-CN" sz="2400" dirty="0"/>
              <a:t>Problem #1: abstraction lost</a:t>
            </a:r>
          </a:p>
          <a:p>
            <a:pPr lvl="2"/>
            <a:r>
              <a:rPr lang="en-US" altLang="zh-CN" sz="2000" dirty="0"/>
              <a:t>Client code can access data directly </a:t>
            </a:r>
          </a:p>
          <a:p>
            <a:pPr lvl="2"/>
            <a:r>
              <a:rPr lang="en-US" altLang="zh-CN" sz="2000" dirty="0"/>
              <a:t>safe?</a:t>
            </a:r>
          </a:p>
          <a:p>
            <a:pPr lvl="1"/>
            <a:r>
              <a:rPr lang="en-US" altLang="zh-CN" sz="2400" dirty="0"/>
              <a:t>Problem #2: rigidity</a:t>
            </a:r>
          </a:p>
          <a:p>
            <a:pPr lvl="2"/>
            <a:r>
              <a:rPr lang="en-US" altLang="zh-CN" sz="2000" dirty="0"/>
              <a:t>easy to maintain or evolve?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ADT Interface</a:t>
            </a:r>
            <a:r>
              <a:rPr lang="en-US" altLang="zh-CN" dirty="0">
                <a:latin typeface="Arial" panose="020B0604020202020204" pitchFamily="34" charset="0"/>
              </a:rPr>
              <a:t>—</a:t>
            </a:r>
            <a:r>
              <a:rPr lang="en-US" altLang="zh-CN" dirty="0"/>
              <a:t>Types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 file “complex-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adt.h</a:t>
            </a:r>
            <a:r>
              <a:rPr lang="en-US" altLang="zh-CN" sz="2000" b="1" dirty="0">
                <a:latin typeface="Courier New" panose="02070309020205020404" pitchFamily="49" charset="0"/>
              </a:rPr>
              <a:t>”: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ifndef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COMPLEX_H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COMPLEX_H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note that “struct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Complex_t”’s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definition is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not present: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struct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*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(double x, double y);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other function prototypes are similar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…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#endif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4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4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Client Code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With this interface, we can write client codes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that manipulate complex numbers. File “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main.c</a:t>
            </a:r>
            <a:r>
              <a:rPr lang="en-US" altLang="zh-CN" sz="2000" b="1" dirty="0">
                <a:latin typeface="Courier New" panose="02070309020205020404" pitchFamily="49" charset="0"/>
              </a:rPr>
              <a:t>”: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#include “complex-</a:t>
            </a: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adt.h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”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main(){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c1, c2, c3;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c1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(3.0, 4.0);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c2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(7.0, 6.0);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c3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Complex_add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(c1, c2);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Complex_output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(c3);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35524" name="Text Box 4"/>
          <p:cNvSpPr txBox="1">
            <a:spLocks noChangeArrowheads="1"/>
          </p:cNvSpPr>
          <p:nvPr/>
        </p:nvSpPr>
        <p:spPr bwMode="auto">
          <a:xfrm>
            <a:off x="6248400" y="4267200"/>
            <a:ext cx="24384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000"/>
              <a:t>Can we still know c1, c2, c3’s concrete representation?</a:t>
            </a:r>
          </a:p>
          <a:p>
            <a:r>
              <a:rPr lang="en-US" altLang="zh-CN" sz="2000"/>
              <a:t>Why?</a:t>
            </a:r>
          </a:p>
        </p:txBody>
      </p:sp>
      <p:sp>
        <p:nvSpPr>
          <p:cNvPr id="235525" name="Line 5"/>
          <p:cNvSpPr>
            <a:spLocks noChangeShapeType="1"/>
          </p:cNvSpPr>
          <p:nvPr/>
        </p:nvSpPr>
        <p:spPr bwMode="auto">
          <a:xfrm flipH="1" flipV="1">
            <a:off x="4495800" y="3962400"/>
            <a:ext cx="1905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5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ADT Implementation: Types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file “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complex.c</a:t>
            </a:r>
            <a:r>
              <a:rPr lang="en-US" altLang="zh-CN" sz="2000" b="1" dirty="0">
                <a:latin typeface="Courier New" panose="02070309020205020404" pitchFamily="49" charset="0"/>
              </a:rPr>
              <a:t>”: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#include “complex-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adt.h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The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representation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of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complex type: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double x;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double y;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which is hidden in implementation.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ADT Implementation, </a:t>
            </a:r>
            <a:r>
              <a:rPr lang="en-US" altLang="zh-CN" dirty="0" err="1"/>
              <a:t>cont</a:t>
            </a:r>
            <a:r>
              <a:rPr lang="en-US" altLang="zh-CN" dirty="0"/>
              <a:t>’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 a file “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complex.c</a:t>
            </a:r>
            <a:r>
              <a:rPr lang="en-US" altLang="zh-CN" sz="2000" b="1" dirty="0">
                <a:latin typeface="Courier New" panose="02070309020205020404" pitchFamily="49" charset="0"/>
              </a:rPr>
              <a:t>”: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#include “complex-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adt.h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(double x, double y){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c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calloc</a:t>
            </a: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(1,</a:t>
            </a:r>
            <a:r>
              <a:rPr lang="zh-CN" altLang="en-US" sz="2000" b="1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(*c));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c-&gt;x = x;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c-&gt;y = y;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return c;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other functions are similar.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75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Summary</a:t>
            </a:r>
            <a:endParaRPr lang="en-US" altLang="zh-CN" dirty="0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i</a:t>
            </a:r>
            <a:r>
              <a:rPr lang="en-US" altLang="zh-CN"/>
              <a:t>nterface </a:t>
            </a:r>
            <a:r>
              <a:rPr lang="en-US" altLang="zh-CN" dirty="0"/>
              <a:t>+ implementation</a:t>
            </a:r>
            <a:r>
              <a:rPr lang="zh-CN" altLang="en-US" dirty="0"/>
              <a:t> </a:t>
            </a:r>
            <a:r>
              <a:rPr lang="en-US" altLang="zh-CN" dirty="0"/>
              <a:t>programming</a:t>
            </a:r>
            <a:r>
              <a:rPr lang="zh-CN" altLang="en-US" dirty="0"/>
              <a:t> </a:t>
            </a:r>
            <a:r>
              <a:rPr lang="en-US" altLang="zh-CN" dirty="0"/>
              <a:t>idiom</a:t>
            </a:r>
          </a:p>
          <a:p>
            <a:r>
              <a:rPr lang="en-US" altLang="zh-CN" dirty="0"/>
              <a:t>ADT</a:t>
            </a:r>
            <a:r>
              <a:rPr lang="zh-CN" altLang="en-US" dirty="0"/>
              <a:t> </a:t>
            </a:r>
            <a:r>
              <a:rPr lang="en-US" altLang="zh-CN" dirty="0"/>
              <a:t>enforces</a:t>
            </a:r>
            <a:r>
              <a:rPr lang="zh-CN" altLang="en-US" dirty="0"/>
              <a:t> </a:t>
            </a:r>
            <a:r>
              <a:rPr lang="en-US" altLang="zh-CN" dirty="0"/>
              <a:t>abstractions!</a:t>
            </a:r>
          </a:p>
          <a:p>
            <a:pPr lvl="1"/>
            <a:r>
              <a:rPr lang="en-US" altLang="zh-CN" dirty="0"/>
              <a:t>Both</a:t>
            </a:r>
            <a:r>
              <a:rPr lang="zh-CN" altLang="en-US" dirty="0"/>
              <a:t> </a:t>
            </a:r>
            <a:r>
              <a:rPr lang="en-US" altLang="zh-CN" dirty="0"/>
              <a:t>data representation and</a:t>
            </a:r>
            <a:r>
              <a:rPr lang="zh-CN" altLang="en-US" dirty="0"/>
              <a:t> </a:t>
            </a:r>
            <a:r>
              <a:rPr lang="en-US" altLang="zh-CN" dirty="0"/>
              <a:t>algorithm are private</a:t>
            </a:r>
          </a:p>
          <a:p>
            <a:pPr lvl="2"/>
            <a:r>
              <a:rPr lang="en-US" altLang="zh-CN" dirty="0"/>
              <a:t>client code can NOT access them</a:t>
            </a:r>
          </a:p>
          <a:p>
            <a:pPr lvl="2"/>
            <a:r>
              <a:rPr lang="en-US" altLang="zh-CN" dirty="0"/>
              <a:t>thus, client code is</a:t>
            </a:r>
            <a:r>
              <a:rPr lang="zh-CN" altLang="en-US" dirty="0"/>
              <a:t> </a:t>
            </a:r>
            <a:r>
              <a:rPr lang="en-US" altLang="zh-CN" dirty="0"/>
              <a:t>independent of the impl</a:t>
            </a:r>
            <a:r>
              <a:rPr lang="en-US" altLang="zh-CN" dirty="0">
                <a:latin typeface="Arial" panose="020B0604020202020204" pitchFamily="34" charset="0"/>
              </a:rPr>
              <a:t>ementations</a:t>
            </a:r>
            <a:endParaRPr lang="en-US" altLang="zh-C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Data Types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/>
              <a:t>A data type consists of: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A collection of data elements (a type)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A set of operations on these data elements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Data types in languages: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predefined:</a:t>
            </a:r>
          </a:p>
          <a:p>
            <a:pPr lvl="2">
              <a:lnSpc>
                <a:spcPct val="90000"/>
              </a:lnSpc>
            </a:pPr>
            <a:r>
              <a:rPr lang="en-US" altLang="zh-CN" sz="2000"/>
              <a:t>any language defines a group of predefined data types</a:t>
            </a:r>
          </a:p>
          <a:p>
            <a:pPr lvl="2">
              <a:lnSpc>
                <a:spcPct val="90000"/>
              </a:lnSpc>
            </a:pPr>
            <a:r>
              <a:rPr lang="en-US" altLang="zh-CN" sz="2000"/>
              <a:t>C e.g.: int, char, float, double, </a:t>
            </a:r>
            <a:r>
              <a:rPr lang="en-US" altLang="zh-CN" sz="2000">
                <a:latin typeface="Helvetica" pitchFamily="2" charset="0"/>
              </a:rPr>
              <a:t>…</a:t>
            </a:r>
            <a:endParaRPr lang="en-US" altLang="zh-CN" sz="2000"/>
          </a:p>
          <a:p>
            <a:pPr lvl="1">
              <a:lnSpc>
                <a:spcPct val="90000"/>
              </a:lnSpc>
            </a:pPr>
            <a:r>
              <a:rPr lang="en-US" altLang="zh-CN" sz="2400"/>
              <a:t>user-defined:</a:t>
            </a:r>
          </a:p>
          <a:p>
            <a:pPr lvl="2">
              <a:lnSpc>
                <a:spcPct val="90000"/>
              </a:lnSpc>
            </a:pPr>
            <a:r>
              <a:rPr lang="en-US" altLang="zh-CN" sz="2000"/>
              <a:t>allow programmers to define their own (new) data types</a:t>
            </a:r>
          </a:p>
          <a:p>
            <a:pPr lvl="2">
              <a:lnSpc>
                <a:spcPct val="90000"/>
              </a:lnSpc>
            </a:pPr>
            <a:r>
              <a:rPr lang="en-US" altLang="zh-CN" sz="2000"/>
              <a:t>C e.g.: struct, union, </a:t>
            </a:r>
            <a:r>
              <a:rPr lang="en-US" altLang="zh-CN" sz="2000">
                <a:latin typeface="Helvetica" pitchFamily="2" charset="0"/>
              </a:rPr>
              <a:t>…</a:t>
            </a:r>
            <a:endParaRPr lang="en-US" altLang="zh-CN"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Data Type Examples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Predefined: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type: int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elements: </a:t>
            </a:r>
            <a:r>
              <a:rPr lang="en-US" altLang="zh-CN" dirty="0">
                <a:latin typeface="Helvetica" pitchFamily="2" charset="0"/>
              </a:rPr>
              <a:t>…</a:t>
            </a:r>
            <a:r>
              <a:rPr lang="en-US" altLang="zh-CN" dirty="0"/>
              <a:t>, -2, -1, 0, 1, 2, </a:t>
            </a:r>
            <a:r>
              <a:rPr lang="en-US" altLang="zh-CN" dirty="0">
                <a:latin typeface="Helvetica" pitchFamily="2" charset="0"/>
              </a:rPr>
              <a:t>…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en-US" altLang="zh-CN" dirty="0"/>
              <a:t>operations: +, -, *, /, %, </a:t>
            </a:r>
            <a:r>
              <a:rPr lang="en-US" altLang="zh-CN" dirty="0">
                <a:latin typeface="Helvetica" pitchFamily="2" charset="0"/>
              </a:rPr>
              <a:t>…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/>
              <a:t>User-defined: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type: complex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elements: 1+3i, -9+8i, </a:t>
            </a:r>
            <a:r>
              <a:rPr lang="en-US" altLang="zh-CN" dirty="0">
                <a:latin typeface="Helvetica" pitchFamily="2" charset="0"/>
              </a:rPr>
              <a:t>…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en-US" altLang="zh-CN" dirty="0"/>
              <a:t>operations: new, add, sub, </a:t>
            </a:r>
            <a:r>
              <a:rPr lang="en-US" altLang="zh-CN" dirty="0" err="1"/>
              <a:t>mult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altLang="zh-CN" dirty="0"/>
              <a:t>div,</a:t>
            </a:r>
            <a:r>
              <a:rPr lang="zh-CN" altLang="en-US" dirty="0"/>
              <a:t> </a:t>
            </a:r>
            <a:r>
              <a:rPr lang="en-US" altLang="zh-CN" dirty="0"/>
              <a:t>distance, </a:t>
            </a:r>
            <a:r>
              <a:rPr lang="en-US" altLang="zh-CN" dirty="0">
                <a:latin typeface="Helvetica" pitchFamily="2" charset="0"/>
              </a:rPr>
              <a:t>…</a:t>
            </a:r>
            <a:endParaRPr lang="en-US" altLang="zh-C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Concrete Data Types (CDT)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A concrete data type:</a:t>
            </a:r>
          </a:p>
          <a:p>
            <a:pPr lvl="1"/>
            <a:r>
              <a:rPr lang="en-US" altLang="zh-CN" dirty="0"/>
              <a:t>both concrete representations and their operations are transparent</a:t>
            </a:r>
          </a:p>
          <a:p>
            <a:r>
              <a:rPr lang="en-US" altLang="zh-CN" dirty="0"/>
              <a:t>Almost all C predefined types are CDT</a:t>
            </a:r>
          </a:p>
          <a:p>
            <a:pPr lvl="1"/>
            <a:r>
              <a:rPr lang="en-US" altLang="zh-CN" dirty="0"/>
              <a:t>For instance, </a:t>
            </a:r>
            <a:r>
              <a:rPr lang="en-US" altLang="zh-CN" dirty="0">
                <a:latin typeface="Helvetica" pitchFamily="2" charset="0"/>
              </a:rPr>
              <a:t>“</a:t>
            </a:r>
            <a:r>
              <a:rPr lang="en-US" altLang="zh-CN" dirty="0"/>
              <a:t>int</a:t>
            </a:r>
            <a:r>
              <a:rPr lang="en-US" altLang="zh-CN" dirty="0">
                <a:latin typeface="Helvetica" pitchFamily="2" charset="0"/>
              </a:rPr>
              <a:t>”</a:t>
            </a:r>
            <a:r>
              <a:rPr lang="en-US" altLang="zh-CN" dirty="0"/>
              <a:t> is a 32-bit word, and +, -, </a:t>
            </a:r>
            <a:r>
              <a:rPr lang="en-US" altLang="zh-CN" dirty="0">
                <a:latin typeface="Helvetica" pitchFamily="2" charset="0"/>
              </a:rPr>
              <a:t>…</a:t>
            </a:r>
            <a:endParaRPr lang="en-US" altLang="zh-CN" dirty="0"/>
          </a:p>
          <a:p>
            <a:pPr lvl="1"/>
            <a:r>
              <a:rPr lang="en-US" altLang="zh-CN" dirty="0"/>
              <a:t>Knowing this can do dirty hacks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Abstract Data Types (ADT)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 dirty="0"/>
              <a:t>An abstract data type: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separates data type declaration from representation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separates function declaration (prototypes) from implementation (definitions)</a:t>
            </a:r>
          </a:p>
          <a:p>
            <a:pPr>
              <a:lnSpc>
                <a:spcPct val="90000"/>
              </a:lnSpc>
            </a:pPr>
            <a:r>
              <a:rPr lang="en-US" altLang="zh-CN" sz="2800" dirty="0"/>
              <a:t>A nontrivial language must provide some mechanisms to support ADT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interfaces in Java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signatures in ML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(roughly) </a:t>
            </a:r>
            <a:r>
              <a:rPr lang="en-US" altLang="zh-CN" sz="2400" dirty="0">
                <a:solidFill>
                  <a:srgbClr val="0432FF"/>
                </a:solidFill>
              </a:rPr>
              <a:t>header files &amp; typedef</a:t>
            </a:r>
            <a:r>
              <a:rPr lang="en-US" altLang="zh-CN" sz="2400" dirty="0"/>
              <a:t> in C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Case Study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Suppose we</a:t>
            </a:r>
            <a:r>
              <a:rPr lang="en-US" altLang="zh-CN" dirty="0">
                <a:latin typeface="Arial" panose="020B0604020202020204" pitchFamily="34" charset="0"/>
              </a:rPr>
              <a:t> are</a:t>
            </a:r>
            <a:r>
              <a:rPr lang="en-US" altLang="zh-CN" dirty="0"/>
              <a:t> designing a new data type to represent complex numbers: </a:t>
            </a:r>
          </a:p>
          <a:p>
            <a:pPr lvl="1"/>
            <a:r>
              <a:rPr lang="en-US" altLang="zh-CN" dirty="0"/>
              <a:t>a data type </a:t>
            </a:r>
            <a:r>
              <a:rPr lang="en-US" altLang="zh-CN" dirty="0">
                <a:latin typeface="Arial" panose="020B0604020202020204" pitchFamily="34" charset="0"/>
              </a:rPr>
              <a:t>“</a:t>
            </a:r>
            <a:r>
              <a:rPr lang="en-US" altLang="zh-CN" dirty="0">
                <a:solidFill>
                  <a:srgbClr val="0432FF"/>
                </a:solidFill>
              </a:rPr>
              <a:t>complex</a:t>
            </a:r>
            <a:r>
              <a:rPr lang="en-US" altLang="zh-CN" dirty="0">
                <a:latin typeface="Arial" panose="020B0604020202020204" pitchFamily="34" charset="0"/>
              </a:rPr>
              <a:t>”</a:t>
            </a:r>
            <a:endParaRPr lang="en-US" altLang="zh-CN" dirty="0"/>
          </a:p>
          <a:p>
            <a:pPr lvl="1"/>
            <a:r>
              <a:rPr lang="en-US" altLang="zh-CN" dirty="0"/>
              <a:t>elements: 3+4i, -5-8i, </a:t>
            </a:r>
            <a:r>
              <a:rPr lang="en-US" altLang="zh-CN" dirty="0">
                <a:latin typeface="Arial" panose="020B0604020202020204" pitchFamily="34" charset="0"/>
              </a:rPr>
              <a:t>…</a:t>
            </a:r>
            <a:endParaRPr lang="en-US" altLang="zh-CN" dirty="0"/>
          </a:p>
          <a:p>
            <a:pPr lvl="1"/>
            <a:r>
              <a:rPr lang="en-US" altLang="zh-CN" dirty="0"/>
              <a:t>operations: </a:t>
            </a:r>
          </a:p>
          <a:p>
            <a:pPr lvl="2"/>
            <a:r>
              <a:rPr lang="en-US" altLang="zh-CN" dirty="0"/>
              <a:t>new, add, sub, </a:t>
            </a:r>
            <a:r>
              <a:rPr lang="en-US" altLang="zh-CN" dirty="0" err="1"/>
              <a:t>mult</a:t>
            </a:r>
            <a:r>
              <a:rPr lang="en-US" altLang="zh-CN" dirty="0"/>
              <a:t>, div, distance, </a:t>
            </a:r>
            <a:r>
              <a:rPr lang="en-US" altLang="zh-CN" dirty="0">
                <a:latin typeface="Arial" panose="020B0604020202020204" pitchFamily="34" charset="0"/>
              </a:rPr>
              <a:t>…</a:t>
            </a:r>
            <a:endParaRPr lang="en-US" altLang="zh-CN" dirty="0"/>
          </a:p>
          <a:p>
            <a:r>
              <a:rPr lang="en-US" altLang="zh-CN" dirty="0"/>
              <a:t>How to represent this data type in C (CDT, ADT, or </a:t>
            </a:r>
            <a:r>
              <a:rPr lang="en-US" altLang="zh-CN" dirty="0">
                <a:latin typeface="Arial" panose="020B0604020202020204" pitchFamily="34" charset="0"/>
              </a:rPr>
              <a:t>…</a:t>
            </a:r>
            <a:r>
              <a:rPr lang="en-US" altLang="zh-CN" dirty="0"/>
              <a:t>)?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Complex Number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The definition of a complex number c: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c = x +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yi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where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x,y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\in R, and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=sqrt(-1);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Typical operations: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(double x, double y);</a:t>
            </a:r>
          </a:p>
          <a:p>
            <a:pPr>
              <a:lnSpc>
                <a:spcPct val="80000"/>
              </a:lnSpc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Complex_add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c1,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c2); </a:t>
            </a:r>
          </a:p>
          <a:p>
            <a:pPr>
              <a:lnSpc>
                <a:spcPct val="80000"/>
              </a:lnSpc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Complex_sub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c1,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c2);</a:t>
            </a:r>
          </a:p>
          <a:p>
            <a:pPr>
              <a:lnSpc>
                <a:spcPct val="80000"/>
              </a:lnSpc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Complex_mul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c1,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c2);</a:t>
            </a:r>
          </a:p>
          <a:p>
            <a:pPr>
              <a:lnSpc>
                <a:spcPct val="80000"/>
              </a:lnSpc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Complex_div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c1,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c2);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Next, we’d discuss several variants of rep’s: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CDT, ADT.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5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CDT Interface</a:t>
            </a:r>
            <a:r>
              <a:rPr lang="en-US" altLang="zh-CN" dirty="0">
                <a:latin typeface="Arial" panose="020B0604020202020204" pitchFamily="34" charset="0"/>
              </a:rPr>
              <a:t>—</a:t>
            </a:r>
            <a:r>
              <a:rPr lang="en-US" altLang="zh-CN" dirty="0"/>
              <a:t>Types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 file “complex-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cdt.h</a:t>
            </a:r>
            <a:r>
              <a:rPr lang="en-US" altLang="zh-CN" sz="2000" b="1" dirty="0">
                <a:latin typeface="Courier New" panose="02070309020205020404" pitchFamily="49" charset="0"/>
              </a:rPr>
              <a:t>”: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ifndef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COMPLEX_CDT_H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COMPLEX_CDT_H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double x;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double y;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struct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(double x, double y);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other function prototypes are similar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…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#endif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Client Code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With this interface, we can write client code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manipulating complex numbers. File “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main.c</a:t>
            </a:r>
            <a:r>
              <a:rPr lang="en-US" altLang="zh-CN" sz="2000" b="1" dirty="0">
                <a:latin typeface="Courier New" panose="02070309020205020404" pitchFamily="49" charset="0"/>
              </a:rPr>
              <a:t>”: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#include “complex-</a:t>
            </a: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cdt.h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”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main(){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c1, c2, c3;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c1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(3.0, 4.0);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c2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(7.0, 6.0);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c3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Complex_add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(c1, c2);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Complex_output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(c3);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27332" name="Text Box 4"/>
          <p:cNvSpPr txBox="1">
            <a:spLocks noChangeArrowheads="1"/>
          </p:cNvSpPr>
          <p:nvPr/>
        </p:nvSpPr>
        <p:spPr bwMode="auto">
          <a:xfrm>
            <a:off x="6248400" y="4267200"/>
            <a:ext cx="2438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000"/>
              <a:t>Do we know c1, c2, c3’s concrete representation?</a:t>
            </a:r>
          </a:p>
          <a:p>
            <a:r>
              <a:rPr lang="en-US" altLang="zh-CN" sz="2000"/>
              <a:t>How?</a:t>
            </a:r>
          </a:p>
        </p:txBody>
      </p:sp>
      <p:sp>
        <p:nvSpPr>
          <p:cNvPr id="227334" name="Line 6"/>
          <p:cNvSpPr>
            <a:spLocks noChangeShapeType="1"/>
          </p:cNvSpPr>
          <p:nvPr/>
        </p:nvSpPr>
        <p:spPr bwMode="auto">
          <a:xfrm flipH="1" flipV="1">
            <a:off x="4495800" y="3962400"/>
            <a:ext cx="1905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7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7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525ae327-ba86-4d21-aeae-f457db17ee19"/>
  <p:tag name="COMMONDATA" val="eyJoZGlkIjoiYmNiMDViODIzZGE0MTkwNmNjOTQxNWU1YWMyZjBiZDAifQ=="/>
</p:tagLst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114</TotalTime>
  <Words>1192</Words>
  <Application>Microsoft Macintosh PowerPoint</Application>
  <PresentationFormat>全屏显示(4:3)</PresentationFormat>
  <Paragraphs>195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4" baseType="lpstr">
      <vt:lpstr>Arial</vt:lpstr>
      <vt:lpstr>Courier New</vt:lpstr>
      <vt:lpstr>Helvetica</vt:lpstr>
      <vt:lpstr>Tahoma</vt:lpstr>
      <vt:lpstr>Wingdings</vt:lpstr>
      <vt:lpstr>Blends</vt:lpstr>
      <vt:lpstr> Abstract Data Type</vt:lpstr>
      <vt:lpstr>Data Types</vt:lpstr>
      <vt:lpstr>Data Type Examples</vt:lpstr>
      <vt:lpstr>Concrete Data Types (CDT)</vt:lpstr>
      <vt:lpstr>Abstract Data Types (ADT)</vt:lpstr>
      <vt:lpstr>Case Study</vt:lpstr>
      <vt:lpstr>Complex Number</vt:lpstr>
      <vt:lpstr>CDT Interface—Types</vt:lpstr>
      <vt:lpstr>Client Code</vt:lpstr>
      <vt:lpstr>CDT Implementation</vt:lpstr>
      <vt:lpstr>Problem #1</vt:lpstr>
      <vt:lpstr>Problem #2</vt:lpstr>
      <vt:lpstr>Problems with CDT?</vt:lpstr>
      <vt:lpstr>ADT Interface—Types</vt:lpstr>
      <vt:lpstr>Client Code</vt:lpstr>
      <vt:lpstr>ADT Implementation: Types</vt:lpstr>
      <vt:lpstr>ADT Implementation, cont’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Abstract Data Type</dc:title>
  <dc:subject>Baojian Hua</dc:subject>
  <dc:creator/>
  <cp:lastModifiedBy>Microsoft Office User</cp:lastModifiedBy>
  <cp:revision>3034</cp:revision>
  <cp:lastPrinted>2113-01-01T00:00:00Z</cp:lastPrinted>
  <dcterms:created xsi:type="dcterms:W3CDTF">2113-01-01T00:00:00Z</dcterms:created>
  <dcterms:modified xsi:type="dcterms:W3CDTF">2024-10-15T10:19:47Z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A17DB179DF414B72ADF8891F0ADF8E32</vt:lpwstr>
  </property>
  <property fmtid="{D5CDD505-2E9C-101B-9397-08002B2CF9AE}" pid="4" name="KSOProductBuildVer">
    <vt:lpwstr>2052-11.1.0.12598</vt:lpwstr>
  </property>
</Properties>
</file>