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1"/>
  </p:handoutMasterIdLst>
  <p:sldIdLst>
    <p:sldId id="256" r:id="rId2"/>
    <p:sldId id="311" r:id="rId3"/>
    <p:sldId id="312" r:id="rId4"/>
    <p:sldId id="306" r:id="rId5"/>
    <p:sldId id="274" r:id="rId6"/>
    <p:sldId id="313" r:id="rId7"/>
    <p:sldId id="314" r:id="rId8"/>
    <p:sldId id="315" r:id="rId9"/>
    <p:sldId id="316" r:id="rId10"/>
    <p:sldId id="308" r:id="rId11"/>
    <p:sldId id="309" r:id="rId12"/>
    <p:sldId id="317" r:id="rId13"/>
    <p:sldId id="318" r:id="rId14"/>
    <p:sldId id="322" r:id="rId15"/>
    <p:sldId id="326" r:id="rId16"/>
    <p:sldId id="321" r:id="rId17"/>
    <p:sldId id="323" r:id="rId18"/>
    <p:sldId id="324" r:id="rId19"/>
    <p:sldId id="325" r:id="rId20"/>
  </p:sldIdLst>
  <p:sldSz cx="9144000" cy="6858000" type="screen4x3"/>
  <p:notesSz cx="7099300" cy="10234613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0"/>
  </p:normalViewPr>
  <p:slideViewPr>
    <p:cSldViewPr>
      <p:cViewPr varScale="1">
        <p:scale>
          <a:sx n="102" d="100"/>
          <a:sy n="102" d="100"/>
        </p:scale>
        <p:origin x="192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6255887-7C20-5F40-88F5-DC07E00936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442A776-FF54-8D4A-8F1A-B5440D7A3E8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DC290E11-1746-2A4C-A43A-EB9011E0C54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2245770-81F5-604C-B1AE-5A9406AD2B2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9DFDCF0-3A25-1B44-957E-06E14821E89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B63668DE-41B2-B840-8464-61D50D8F9AEF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4DD8CABA-2308-F347-8A69-17F991D1D1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BC90C53F-106A-594B-816F-FBBE09ED0C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13A923C9-0DAE-5044-82AD-0E432BFFD0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5FA28DE7-4EBE-E242-BE11-88C84DA4CA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55B07155-43D3-3342-B259-7727441EBE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5043667A-50D5-BD4A-899F-BACBE537B6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026AC772-E99A-4F46-A0AF-BDC88C893B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95ED622E-E2EB-AE47-84DA-22CE8CA45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51262C24-48BF-CD4C-937E-331BF8501E8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</p:grpSp>
      <p:sp>
        <p:nvSpPr>
          <p:cNvPr id="102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43F62A85-0DF1-9F4C-B6E2-275D231055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25E5B91A-4C02-F247-8E23-8E414AB52C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4893DA04-B417-5246-8AE0-91F0B65648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A8B626B-81AA-F040-92F0-D02736E321A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0411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5D26FD10-20F2-BE4B-A198-B567EEE34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95028F1-A44A-2647-AF6B-29B3299520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CDE85904-D501-6C46-A2AD-9CA56C67E9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6E24A-3567-904B-B86C-E4AE21B6ED3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6655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C5833C8-4BDB-0F44-8B0D-35498B2542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89FF3E9-C35F-4E4B-8AF3-3BAD855509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2E5996E1-CC22-3945-A3BF-28E3C78E72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B2DC2-6B55-5E4C-8395-621F8054D64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945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74AC7456-85F6-DD40-81C0-4C8BD0E9F2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BAB3D1D-BE10-304F-BEFE-012D6E790D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50A960C3-CA72-8540-A7D0-1A6E75F0E4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748D9-7FA6-E441-821E-F3F88EC4F9C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9831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4C5B8B4-B421-6040-879F-D3D697BB72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7543519-18B0-7740-8051-46BAC5573B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DD3F58C5-102C-E640-8D6D-6542CFC35A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B18E6-536B-3E49-87F7-F67360CCFA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1986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467775B8-8071-4E41-AB03-00486E0A22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A56D8A38-D3FC-AD48-8316-038FB054F0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FCB84722-1E49-9E4D-836F-D732E94C27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FD8DE-E3EB-EA4E-8EE7-F04FE4665C2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9757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CFB82EF0-DDD0-6B4A-867E-3E6388D616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7BFB65D6-F186-3C48-B54B-497EC9B384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E2702551-92CD-8D4E-9A9F-51CB64BE93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CA741-66C6-D343-8412-89FF6A0F853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74899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87F0065C-425F-FA4C-B6C4-FD2068F544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D7C70384-6A7F-504B-9F2A-1F5CFAAD2D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5C95F566-FAE0-7049-8CC7-F3FD419732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18140-2A5D-0E44-BF65-E264B2E441B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9610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5F7FBCE8-7588-F049-A140-AC6ECEEBA4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9EDEB25C-C69B-AF49-92C5-20DDF64A0C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D7ADDEEE-A7A1-C54E-B356-0D31023DC8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883DD-3DDB-6A4B-AF53-C06217DC1C4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0811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D951196D-4FBC-5244-AE77-A0DCBCE7B1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06B8D535-A7F6-6245-AF7C-3991555EBB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900E33DC-CFB4-6940-9A06-5E57391842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99AE6-659C-DD4F-AB55-9243AB08769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31346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641F442-FF5A-3E4F-B7E3-4F3B309167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4BF4FC7-F279-814B-BE9E-21CEA875BC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8FDFF4A7-138E-6343-9081-AB08C74441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B066F-829B-004C-A374-751C5611884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65361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D8F330B-6D69-3B48-94AA-84D980473E7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0019EAC-5FB6-7F49-82BE-B9C6E565D19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A7743FD-0EAE-AE43-B059-5C59C205ED2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9C3DD9A-EB2E-6F4B-B2C1-287B25CFF38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2536DE4-E734-8D4C-93F9-1098F8D02B9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6D863680-FD48-694E-A03B-D9033B0DA834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F170802E-96C7-5A40-9A9A-95EE098C8380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B107CC5-4F23-7840-9D8C-A91D6DEA2F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FE065584-58F1-DF49-988D-E4179129D9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BEFFB746-8CD7-AA4A-B6F9-332BF01617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986FEBD8-864A-0B4D-B3B2-0C180D3B82E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9EC76A7F-43CA-B94D-8105-DC195EBDA50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CB83518-65C2-094A-AFB7-B5D18B682B4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E8841FBB-64FC-1C4F-8167-C680F3EB335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Mathematical</a:t>
            </a:r>
            <a:r>
              <a:rPr lang="zh-CN" altLang="en-US" dirty="0"/>
              <a:t> </a:t>
            </a:r>
            <a:r>
              <a:rPr lang="en-US" altLang="zh-CN" dirty="0"/>
              <a:t>foundation</a:t>
            </a:r>
          </a:p>
        </p:txBody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86FDA178-BD90-9A42-AB11-13E8D0C9766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CN" sz="3600"/>
              <a:t>Formal Methods Foundation</a:t>
            </a:r>
          </a:p>
          <a:p>
            <a:pPr eaLnBrk="1" hangingPunct="1"/>
            <a:r>
              <a:rPr lang="en-US" altLang="zh-CN" sz="2800"/>
              <a:t>Baojian Hua</a:t>
            </a:r>
          </a:p>
          <a:p>
            <a:pPr eaLnBrk="1" hangingPunct="1"/>
            <a:r>
              <a:rPr lang="en-US" altLang="zh-CN" sz="2400"/>
              <a:t>bjhua@ustc.edu.cn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F0B9062B-A2BB-F14A-B514-4177B3CE04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Some</a:t>
            </a:r>
            <a:r>
              <a:rPr lang="zh-CN" altLang="en-US" dirty="0"/>
              <a:t> </a:t>
            </a:r>
            <a:r>
              <a:rPr lang="en-US" altLang="zh-CN" dirty="0"/>
              <a:t>notations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complexity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530" name="Rectangle 3">
                <a:extLst>
                  <a:ext uri="{FF2B5EF4-FFF2-40B4-BE49-F238E27FC236}">
                    <a16:creationId xmlns:a16="http://schemas.microsoft.com/office/drawing/2014/main" id="{72E0DD59-9CB5-B94E-8FFD-3E1DC989F385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eaLnBrk="1" hangingPunct="1"/>
                <a:r>
                  <a:rPr lang="en-US" altLang="zh-CN" dirty="0"/>
                  <a:t>Upper,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lower,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tight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bounds:</a:t>
                </a:r>
              </a:p>
              <a:p>
                <a:pPr marL="0" indent="0" algn="ctr" eaLnBrk="1" hangingPunct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</m:t>
                      </m:r>
                      <m:d>
                        <m:dPr>
                          <m:ctrlPr>
                            <a:rPr lang="en-US" altLang="zh-CN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zh-CN" alt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  <m:d>
                        <m:dPr>
                          <m:ctrlP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zh-CN" alt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altLang="zh-CN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Θ</m:t>
                      </m:r>
                      <m:r>
                        <a:rPr lang="el-GR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zh-CN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eaLnBrk="1" hangingPunct="1"/>
                <a:r>
                  <a:rPr lang="en-US" altLang="zh-CN" dirty="0"/>
                  <a:t>Example:</a:t>
                </a:r>
              </a:p>
              <a:p>
                <a:pPr lvl="1" eaLnBrk="1" hangingPunct="1"/>
                <a:r>
                  <a:rPr lang="en-US" altLang="zh-CN" dirty="0"/>
                  <a:t>To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search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in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an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array: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O</m:t>
                    </m:r>
                    <m:d>
                      <m:d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endParaRPr lang="en-US" altLang="zh-CN" dirty="0"/>
              </a:p>
              <a:p>
                <a:pPr lvl="1" eaLnBrk="1" hangingPunct="1"/>
                <a:r>
                  <a:rPr lang="en-US" altLang="zh-CN" dirty="0"/>
                  <a:t>To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sort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n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unsorted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numbers: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zh-CN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𝑙𝑔𝑛</m:t>
                        </m:r>
                      </m:e>
                    </m:d>
                  </m:oMath>
                </a14:m>
                <a:endParaRPr lang="en-US" altLang="zh-CN" dirty="0"/>
              </a:p>
              <a:p>
                <a:pPr lvl="1" eaLnBrk="1" hangingPunct="1"/>
                <a:r>
                  <a:rPr lang="en-US" altLang="zh-CN" dirty="0"/>
                  <a:t>Search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in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a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balanced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BST: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CN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el-GR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zh-CN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𝑙𝑔𝑛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eaLnBrk="1" hangingPunct="1"/>
                <a:r>
                  <a:rPr lang="en-US" altLang="zh-CN" dirty="0">
                    <a:ea typeface="Cambria Math" panose="02040503050406030204" pitchFamily="18" charset="0"/>
                  </a:rPr>
                  <a:t>Complexity:</a:t>
                </a:r>
                <a:r>
                  <a:rPr lang="zh-CN" alt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O</m:t>
                    </m:r>
                    <m:d>
                      <m:d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zh-CN" alt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lg</m:t>
                            </m:r>
                          </m:fNam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  <m:r>
                      <m:rPr>
                        <m:nor/>
                      </m:rPr>
                      <a:rPr lang="en-US" altLang="zh-CN" dirty="0" smtClean="0">
                        <a:ea typeface="Cambria Math" panose="02040503050406030204" pitchFamily="18" charset="0"/>
                      </a:rPr>
                      <m:t>,</m:t>
                    </m:r>
                    <m:r>
                      <a:rPr lang="zh-CN" altLang="en-US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m:rPr>
                        <m:sty m:val="p"/>
                      </m:rPr>
                      <a:rPr lang="en-US" altLang="zh-CN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O</m:t>
                    </m:r>
                    <m:d>
                      <m:d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altLang="zh-CN" dirty="0">
                    <a:ea typeface="Cambria Math" panose="02040503050406030204" pitchFamily="18" charset="0"/>
                  </a:rPr>
                  <a:t>,</a:t>
                </a:r>
                <a:r>
                  <a:rPr lang="zh-CN" alt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O</m:t>
                    </m:r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>
                    <a:ea typeface="Cambria Math" panose="02040503050406030204" pitchFamily="18" charset="0"/>
                  </a:rPr>
                  <a:t>,</a:t>
                </a:r>
                <a:r>
                  <a:rPr lang="zh-CN" alt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O</m:t>
                    </m:r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(2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2530" name="Rectangle 3">
                <a:extLst>
                  <a:ext uri="{FF2B5EF4-FFF2-40B4-BE49-F238E27FC236}">
                    <a16:creationId xmlns:a16="http://schemas.microsoft.com/office/drawing/2014/main" id="{72E0DD59-9CB5-B94E-8FFD-3E1DC989F38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489" t="-184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5BDAF275-B4AF-E144-8EB0-41B3D3BCC3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Some</a:t>
            </a:r>
            <a:r>
              <a:rPr lang="zh-CN" altLang="en-US" dirty="0"/>
              <a:t> </a:t>
            </a:r>
            <a:r>
              <a:rPr lang="en-US" altLang="zh-CN" dirty="0"/>
              <a:t>notations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complexity</a:t>
            </a:r>
          </a:p>
        </p:txBody>
      </p:sp>
      <p:sp>
        <p:nvSpPr>
          <p:cNvPr id="23554" name="Rectangle 3">
            <a:extLst>
              <a:ext uri="{FF2B5EF4-FFF2-40B4-BE49-F238E27FC236}">
                <a16:creationId xmlns:a16="http://schemas.microsoft.com/office/drawing/2014/main" id="{EF150941-3734-3F48-8730-DD9367B1EA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35487"/>
          </a:xfrm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rgbClr val="0432FF"/>
                </a:solidFill>
              </a:rPr>
              <a:t>Undecidability</a:t>
            </a:r>
            <a:r>
              <a:rPr lang="en-US" altLang="zh-CN" dirty="0"/>
              <a:t>:</a:t>
            </a:r>
          </a:p>
          <a:p>
            <a:pPr lvl="1" eaLnBrk="1" hangingPunct="1"/>
            <a:r>
              <a:rPr lang="en-US" altLang="zh-CN" dirty="0"/>
              <a:t>There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>
                <a:solidFill>
                  <a:srgbClr val="0432FF"/>
                </a:solidFill>
              </a:rPr>
              <a:t>NO</a:t>
            </a:r>
            <a:r>
              <a:rPr lang="zh-CN" altLang="en-US" dirty="0"/>
              <a:t> </a:t>
            </a:r>
            <a:r>
              <a:rPr lang="en-US" altLang="zh-CN" dirty="0"/>
              <a:t>computer</a:t>
            </a:r>
            <a:r>
              <a:rPr lang="zh-CN" altLang="en-US" dirty="0"/>
              <a:t> </a:t>
            </a:r>
            <a:r>
              <a:rPr lang="en-US" altLang="zh-CN" dirty="0"/>
              <a:t>program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do</a:t>
            </a:r>
            <a:r>
              <a:rPr lang="zh-CN" altLang="en-US" dirty="0"/>
              <a:t> </a:t>
            </a:r>
            <a:r>
              <a:rPr lang="en-US" altLang="zh-CN" dirty="0"/>
              <a:t>it!</a:t>
            </a:r>
          </a:p>
          <a:p>
            <a:pPr lvl="1" eaLnBrk="1" hangingPunct="1"/>
            <a:r>
              <a:rPr lang="en-US" altLang="zh-CN" dirty="0"/>
              <a:t>Example:</a:t>
            </a:r>
            <a:r>
              <a:rPr lang="zh-CN" altLang="en-US" dirty="0"/>
              <a:t> </a:t>
            </a:r>
            <a:r>
              <a:rPr lang="en-US" altLang="zh-CN" dirty="0"/>
              <a:t>Given</a:t>
            </a:r>
            <a:r>
              <a:rPr lang="zh-CN" altLang="en-US" dirty="0"/>
              <a:t> </a:t>
            </a:r>
            <a:r>
              <a:rPr lang="en-US" altLang="zh-CN" dirty="0"/>
              <a:t>an</a:t>
            </a:r>
            <a:r>
              <a:rPr lang="zh-CN" altLang="en-US" dirty="0"/>
              <a:t> </a:t>
            </a:r>
            <a:r>
              <a:rPr lang="en-US" altLang="zh-CN" dirty="0"/>
              <a:t>arbitrary</a:t>
            </a:r>
            <a:r>
              <a:rPr lang="zh-CN" altLang="en-US" dirty="0"/>
              <a:t> </a:t>
            </a:r>
            <a:r>
              <a:rPr lang="en-US" altLang="zh-CN" dirty="0"/>
              <a:t>program</a:t>
            </a:r>
            <a:r>
              <a:rPr lang="zh-CN" altLang="en-US" dirty="0"/>
              <a:t> </a:t>
            </a:r>
            <a:r>
              <a:rPr lang="en-US" altLang="zh-CN" dirty="0"/>
              <a:t>p</a:t>
            </a:r>
            <a:r>
              <a:rPr lang="zh-CN" altLang="en-US" dirty="0"/>
              <a:t> </a:t>
            </a:r>
            <a:r>
              <a:rPr lang="en-US" altLang="zh-CN" dirty="0"/>
              <a:t>as</a:t>
            </a:r>
            <a:r>
              <a:rPr lang="zh-CN" altLang="en-US" dirty="0"/>
              <a:t> </a:t>
            </a:r>
            <a:r>
              <a:rPr lang="en-US" altLang="zh-CN" dirty="0"/>
              <a:t>input,</a:t>
            </a:r>
            <a:r>
              <a:rPr lang="zh-CN" altLang="en-US" dirty="0"/>
              <a:t> </a:t>
            </a:r>
            <a:r>
              <a:rPr lang="en-US" altLang="zh-CN" dirty="0"/>
              <a:t>write</a:t>
            </a:r>
            <a:r>
              <a:rPr lang="zh-CN" altLang="en-US" dirty="0"/>
              <a:t> </a:t>
            </a:r>
            <a:r>
              <a:rPr lang="en-US" altLang="zh-CN" dirty="0"/>
              <a:t>an</a:t>
            </a:r>
            <a:r>
              <a:rPr lang="zh-CN" altLang="en-US" dirty="0"/>
              <a:t> </a:t>
            </a:r>
            <a:r>
              <a:rPr lang="en-US" altLang="zh-CN" dirty="0"/>
              <a:t>algorithm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test:</a:t>
            </a:r>
            <a:r>
              <a:rPr lang="zh-CN" altLang="en-US" dirty="0"/>
              <a:t> </a:t>
            </a:r>
            <a:r>
              <a:rPr lang="en-US" altLang="zh-CN" dirty="0"/>
              <a:t>whether</a:t>
            </a:r>
            <a:r>
              <a:rPr lang="zh-CN" altLang="en-US" dirty="0"/>
              <a:t> </a:t>
            </a:r>
            <a:r>
              <a:rPr lang="en-US" altLang="zh-CN" dirty="0"/>
              <a:t>or</a:t>
            </a:r>
            <a:r>
              <a:rPr lang="zh-CN" altLang="en-US" dirty="0"/>
              <a:t> </a:t>
            </a:r>
            <a:r>
              <a:rPr lang="en-US" altLang="zh-CN" dirty="0"/>
              <a:t>not</a:t>
            </a:r>
            <a:r>
              <a:rPr lang="zh-CN" altLang="en-US" dirty="0"/>
              <a:t> </a:t>
            </a:r>
            <a:r>
              <a:rPr lang="en-US" altLang="zh-CN" dirty="0"/>
              <a:t>this</a:t>
            </a:r>
            <a:r>
              <a:rPr lang="zh-CN" altLang="en-US" dirty="0"/>
              <a:t> </a:t>
            </a:r>
            <a:r>
              <a:rPr lang="en-US" altLang="zh-CN" dirty="0"/>
              <a:t>program</a:t>
            </a:r>
            <a:r>
              <a:rPr lang="zh-CN" altLang="en-US" dirty="0"/>
              <a:t> </a:t>
            </a:r>
            <a:r>
              <a:rPr lang="en-US" altLang="zh-CN" dirty="0"/>
              <a:t>p</a:t>
            </a:r>
            <a:r>
              <a:rPr lang="zh-CN" altLang="en-US" dirty="0"/>
              <a:t> </a:t>
            </a:r>
            <a:r>
              <a:rPr lang="en-US" altLang="zh-CN" dirty="0"/>
              <a:t>will</a:t>
            </a:r>
            <a:r>
              <a:rPr lang="zh-CN" altLang="en-US" dirty="0"/>
              <a:t> </a:t>
            </a:r>
            <a:r>
              <a:rPr lang="en-US" altLang="zh-CN" dirty="0"/>
              <a:t>terminate.</a:t>
            </a:r>
          </a:p>
          <a:p>
            <a:pPr lvl="1" eaLnBrk="1" hangingPunct="1"/>
            <a:endParaRPr lang="en-US" altLang="zh-CN" dirty="0"/>
          </a:p>
          <a:p>
            <a:pPr lvl="1" eaLnBrk="1" hangingPunct="1"/>
            <a:endParaRPr lang="en-US" altLang="zh-CN" dirty="0"/>
          </a:p>
          <a:p>
            <a:pPr lvl="2" eaLnBrk="1" hangingPunct="1"/>
            <a:r>
              <a:rPr lang="en-US" altLang="zh-CN" dirty="0"/>
              <a:t>This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famous</a:t>
            </a:r>
            <a:r>
              <a:rPr lang="zh-CN" altLang="en-US" dirty="0"/>
              <a:t> </a:t>
            </a:r>
            <a:r>
              <a:rPr lang="en-US" altLang="zh-CN" dirty="0"/>
              <a:t>“halting</a:t>
            </a:r>
            <a:r>
              <a:rPr lang="zh-CN" altLang="en-US" dirty="0"/>
              <a:t> </a:t>
            </a:r>
            <a:r>
              <a:rPr lang="en-US" altLang="zh-CN" dirty="0"/>
              <a:t>problem”</a:t>
            </a:r>
          </a:p>
          <a:p>
            <a:pPr lvl="1" eaLnBrk="1" hangingPunct="1"/>
            <a:r>
              <a:rPr lang="en-US" altLang="zh-CN" dirty="0"/>
              <a:t>We’ll</a:t>
            </a:r>
            <a:r>
              <a:rPr lang="zh-CN" altLang="en-US" dirty="0"/>
              <a:t> </a:t>
            </a:r>
            <a:r>
              <a:rPr lang="en-US" altLang="zh-CN" dirty="0"/>
              <a:t>see</a:t>
            </a:r>
            <a:r>
              <a:rPr lang="zh-CN" altLang="en-US" dirty="0"/>
              <a:t> </a:t>
            </a:r>
            <a:r>
              <a:rPr lang="en-US" altLang="zh-CN" dirty="0"/>
              <a:t>several</a:t>
            </a:r>
            <a:r>
              <a:rPr lang="zh-CN" altLang="en-US" dirty="0"/>
              <a:t> </a:t>
            </a:r>
            <a:r>
              <a:rPr lang="en-US" altLang="zh-CN" dirty="0"/>
              <a:t>other</a:t>
            </a:r>
            <a:r>
              <a:rPr lang="zh-CN" altLang="en-US" dirty="0"/>
              <a:t> </a:t>
            </a:r>
            <a:r>
              <a:rPr lang="en-US" altLang="zh-CN" dirty="0"/>
              <a:t>undecidable</a:t>
            </a:r>
            <a:r>
              <a:rPr lang="zh-CN" altLang="en-US" dirty="0"/>
              <a:t> </a:t>
            </a:r>
            <a:r>
              <a:rPr lang="en-US" altLang="zh-CN" dirty="0"/>
              <a:t>problems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future</a:t>
            </a:r>
            <a:r>
              <a:rPr lang="zh-CN" altLang="en-US" dirty="0"/>
              <a:t> </a:t>
            </a:r>
            <a:r>
              <a:rPr lang="en-US" altLang="zh-CN" dirty="0"/>
              <a:t>lectures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8BEE88E2-6B4F-1C48-8410-7F1397CB4C85}"/>
              </a:ext>
            </a:extLst>
          </p:cNvPr>
          <p:cNvSpPr txBox="1"/>
          <p:nvPr/>
        </p:nvSpPr>
        <p:spPr>
          <a:xfrm>
            <a:off x="2590800" y="4470736"/>
            <a:ext cx="266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f(){</a:t>
            </a:r>
          </a:p>
          <a:p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return;</a:t>
            </a:r>
          </a:p>
          <a:p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1" lang="zh-CN" altLang="en-US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4CD446DF-81E0-274E-BC89-A424EE1F5ABA}"/>
              </a:ext>
            </a:extLst>
          </p:cNvPr>
          <p:cNvSpPr txBox="1"/>
          <p:nvPr/>
        </p:nvSpPr>
        <p:spPr>
          <a:xfrm>
            <a:off x="6019800" y="4470737"/>
            <a:ext cx="266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f(){</a:t>
            </a:r>
          </a:p>
          <a:p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for(;;);</a:t>
            </a:r>
          </a:p>
          <a:p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1" lang="zh-CN" altLang="en-US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5BDAF275-B4AF-E144-8EB0-41B3D3BCC3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undecidable</a:t>
            </a:r>
            <a:r>
              <a:rPr lang="zh-CN" altLang="en-US" dirty="0"/>
              <a:t> </a:t>
            </a:r>
            <a:r>
              <a:rPr lang="en-US" altLang="zh-CN" dirty="0"/>
              <a:t>!=</a:t>
            </a:r>
            <a:r>
              <a:rPr lang="zh-CN" altLang="en-US" dirty="0"/>
              <a:t> </a:t>
            </a:r>
            <a:r>
              <a:rPr lang="en-US" altLang="zh-CN" dirty="0"/>
              <a:t>unsolvable</a:t>
            </a:r>
          </a:p>
        </p:txBody>
      </p:sp>
      <p:sp>
        <p:nvSpPr>
          <p:cNvPr id="23554" name="Rectangle 3">
            <a:extLst>
              <a:ext uri="{FF2B5EF4-FFF2-40B4-BE49-F238E27FC236}">
                <a16:creationId xmlns:a16="http://schemas.microsoft.com/office/drawing/2014/main" id="{EF150941-3734-3F48-8730-DD9367B1EA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35487"/>
          </a:xfrm>
        </p:spPr>
        <p:txBody>
          <a:bodyPr/>
          <a:lstStyle/>
          <a:p>
            <a:pPr eaLnBrk="1" hangingPunct="1"/>
            <a:r>
              <a:rPr lang="en-US" altLang="zh-CN" dirty="0"/>
              <a:t>Reveal</a:t>
            </a:r>
            <a:r>
              <a:rPr lang="zh-CN" altLang="en-US" dirty="0"/>
              <a:t> </a:t>
            </a:r>
            <a:r>
              <a:rPr lang="en-US" altLang="zh-CN" dirty="0"/>
              <a:t>some</a:t>
            </a:r>
            <a:r>
              <a:rPr lang="zh-CN" altLang="en-US" dirty="0"/>
              <a:t> </a:t>
            </a:r>
            <a:r>
              <a:rPr lang="en-US" altLang="zh-CN" dirty="0"/>
              <a:t>limitations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(Turing</a:t>
            </a:r>
            <a:r>
              <a:rPr lang="zh-CN" altLang="en-US" dirty="0"/>
              <a:t> </a:t>
            </a:r>
            <a:r>
              <a:rPr lang="en-US" altLang="zh-CN" dirty="0"/>
              <a:t>machine-based</a:t>
            </a:r>
            <a:r>
              <a:rPr lang="zh-CN" altLang="en-US" dirty="0"/>
              <a:t> </a:t>
            </a:r>
            <a:r>
              <a:rPr lang="en-US" altLang="zh-CN" dirty="0"/>
              <a:t>model</a:t>
            </a:r>
            <a:r>
              <a:rPr lang="zh-CN" altLang="en-US" dirty="0"/>
              <a:t> </a:t>
            </a:r>
            <a:r>
              <a:rPr lang="en-US" altLang="zh-CN" dirty="0"/>
              <a:t>of)</a:t>
            </a:r>
            <a:r>
              <a:rPr lang="zh-CN" altLang="en-US" dirty="0"/>
              <a:t> </a:t>
            </a:r>
            <a:r>
              <a:rPr lang="en-US" altLang="zh-CN" dirty="0"/>
              <a:t>programming</a:t>
            </a:r>
          </a:p>
          <a:p>
            <a:pPr eaLnBrk="1" hangingPunct="1"/>
            <a:r>
              <a:rPr lang="en-US" altLang="zh-CN" dirty="0"/>
              <a:t>One</a:t>
            </a:r>
            <a:r>
              <a:rPr lang="zh-CN" altLang="en-US" dirty="0"/>
              <a:t> </a:t>
            </a:r>
            <a:r>
              <a:rPr lang="en-US" altLang="zh-CN" dirty="0"/>
              <a:t>can</a:t>
            </a:r>
            <a:r>
              <a:rPr lang="zh-CN" altLang="en-US" dirty="0"/>
              <a:t> </a:t>
            </a:r>
            <a:r>
              <a:rPr lang="en-US" altLang="zh-CN" dirty="0"/>
              <a:t>use</a:t>
            </a:r>
            <a:r>
              <a:rPr lang="zh-CN" altLang="en-US" dirty="0"/>
              <a:t> </a:t>
            </a:r>
            <a:r>
              <a:rPr lang="en-US" altLang="zh-CN" dirty="0"/>
              <a:t>approximations</a:t>
            </a:r>
          </a:p>
          <a:p>
            <a:pPr lvl="1" eaLnBrk="1" hangingPunct="1"/>
            <a:r>
              <a:rPr lang="en-US" altLang="zh-CN" dirty="0"/>
              <a:t>Not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exact</a:t>
            </a:r>
            <a:r>
              <a:rPr lang="zh-CN" altLang="en-US" dirty="0"/>
              <a:t> </a:t>
            </a:r>
            <a:r>
              <a:rPr lang="en-US" altLang="zh-CN" dirty="0"/>
              <a:t>answer,</a:t>
            </a:r>
            <a:r>
              <a:rPr lang="zh-CN" altLang="en-US" dirty="0"/>
              <a:t> </a:t>
            </a:r>
            <a:r>
              <a:rPr lang="en-US" altLang="zh-CN" dirty="0"/>
              <a:t>but</a:t>
            </a:r>
            <a:r>
              <a:rPr lang="zh-CN" altLang="en-US" dirty="0"/>
              <a:t> </a:t>
            </a:r>
            <a:r>
              <a:rPr lang="en-US" altLang="zh-CN" dirty="0"/>
              <a:t>usable</a:t>
            </a:r>
          </a:p>
          <a:p>
            <a:pPr eaLnBrk="1" hangingPunct="1"/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various</a:t>
            </a:r>
            <a:r>
              <a:rPr lang="zh-CN" altLang="en-US" dirty="0"/>
              <a:t> </a:t>
            </a:r>
            <a:r>
              <a:rPr lang="en-US" altLang="zh-CN" dirty="0"/>
              <a:t>fragments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general</a:t>
            </a:r>
            <a:r>
              <a:rPr lang="zh-CN" altLang="en-US" dirty="0"/>
              <a:t> </a:t>
            </a:r>
            <a:r>
              <a:rPr lang="en-US" altLang="zh-CN" dirty="0"/>
              <a:t>problems</a:t>
            </a:r>
            <a:r>
              <a:rPr lang="zh-CN" altLang="en-US" dirty="0"/>
              <a:t> </a:t>
            </a:r>
            <a:r>
              <a:rPr lang="en-US" altLang="zh-CN" dirty="0"/>
              <a:t>are</a:t>
            </a:r>
            <a:r>
              <a:rPr lang="zh-CN" altLang="en-US" dirty="0"/>
              <a:t> </a:t>
            </a:r>
            <a:r>
              <a:rPr lang="en-US" altLang="zh-CN" dirty="0"/>
              <a:t>still</a:t>
            </a:r>
            <a:r>
              <a:rPr lang="zh-CN" altLang="en-US" dirty="0"/>
              <a:t> </a:t>
            </a:r>
            <a:r>
              <a:rPr lang="en-US" altLang="zh-CN" dirty="0"/>
              <a:t>decidable,</a:t>
            </a:r>
            <a:r>
              <a:rPr lang="zh-CN" altLang="en-US" dirty="0"/>
              <a:t> </a:t>
            </a:r>
            <a:r>
              <a:rPr lang="en-US" altLang="zh-CN" dirty="0"/>
              <a:t>thus</a:t>
            </a:r>
            <a:r>
              <a:rPr lang="zh-CN" altLang="en-US" dirty="0"/>
              <a:t> </a:t>
            </a:r>
            <a:r>
              <a:rPr lang="en-US" altLang="zh-CN" dirty="0"/>
              <a:t>solvable</a:t>
            </a:r>
          </a:p>
          <a:p>
            <a:pPr eaLnBrk="1" hangingPunct="1"/>
            <a:r>
              <a:rPr lang="en-US" altLang="zh-CN" dirty="0"/>
              <a:t>Don’t</a:t>
            </a:r>
            <a:r>
              <a:rPr lang="zh-CN" altLang="en-US" dirty="0"/>
              <a:t> </a:t>
            </a:r>
            <a:r>
              <a:rPr lang="en-US" altLang="zh-CN" dirty="0"/>
              <a:t>rely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computer</a:t>
            </a:r>
            <a:r>
              <a:rPr lang="zh-CN" altLang="en-US" dirty="0"/>
              <a:t> </a:t>
            </a:r>
            <a:r>
              <a:rPr lang="en-US" altLang="zh-CN" dirty="0"/>
              <a:t>programming!</a:t>
            </a:r>
          </a:p>
          <a:p>
            <a:pPr lvl="1" eaLnBrk="1" hangingPunct="1"/>
            <a:r>
              <a:rPr lang="en-US" altLang="zh-CN" dirty="0"/>
              <a:t>Ex.,</a:t>
            </a:r>
            <a:r>
              <a:rPr lang="zh-CN" altLang="en-US" dirty="0"/>
              <a:t> </a:t>
            </a:r>
            <a:r>
              <a:rPr lang="en-US" altLang="zh-CN" dirty="0"/>
              <a:t>do</a:t>
            </a:r>
            <a:r>
              <a:rPr lang="zh-CN" altLang="en-US" dirty="0"/>
              <a:t> </a:t>
            </a:r>
            <a:r>
              <a:rPr lang="en-US" altLang="zh-CN" dirty="0"/>
              <a:t>experiments</a:t>
            </a:r>
          </a:p>
        </p:txBody>
      </p:sp>
    </p:spTree>
    <p:extLst>
      <p:ext uri="{BB962C8B-B14F-4D97-AF65-F5344CB8AC3E}">
        <p14:creationId xmlns:p14="http://schemas.microsoft.com/office/powerpoint/2010/main" val="2590670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B84223-F9EB-B240-8891-0609B4A7F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P</a:t>
            </a:r>
            <a:r>
              <a:rPr kumimoji="1" lang="zh-CN" altLang="en-US" dirty="0"/>
              <a:t> </a:t>
            </a:r>
            <a:r>
              <a:rPr kumimoji="1" lang="en-US" altLang="zh-CN" dirty="0"/>
              <a:t>complexity</a:t>
            </a:r>
            <a:endParaRPr kumimoji="1"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1A7341D3-BB60-1B4E-93E8-D51478E806A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en-US" altLang="zh-CN" dirty="0"/>
                  <a:t>If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the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complexity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of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problem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is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of</a:t>
                </a:r>
                <a:r>
                  <a:rPr lang="en-US" altLang="zh-CN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0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O</m:t>
                    </m:r>
                    <m:r>
                      <a:rPr lang="en-US" altLang="zh-CN" b="0" i="0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kumimoji="1" lang="zh-CN" altLang="en-US" i="1" dirty="0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CN" b="0" i="1" dirty="0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kumimoji="1" lang="en-US" altLang="zh-CN" b="0" i="1" dirty="0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altLang="zh-CN" b="0" i="0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en-US" altLang="zh-CN" dirty="0"/>
                  <a:t>,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we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say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this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problem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complexity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is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in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P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(Polynomial)</a:t>
                </a:r>
              </a:p>
              <a:p>
                <a:pPr lvl="1"/>
                <a:r>
                  <a:rPr kumimoji="1" lang="en-US" altLang="zh-CN" dirty="0"/>
                  <a:t>This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considered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to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be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the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easiest</a:t>
                </a:r>
              </a:p>
              <a:p>
                <a:pPr lvl="1"/>
                <a:r>
                  <a:rPr kumimoji="1" lang="en-US" altLang="zh-CN" dirty="0"/>
                  <a:t>Almost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all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of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the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algorithms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in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your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textbook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belong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to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this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kind</a:t>
                </a:r>
              </a:p>
              <a:p>
                <a:r>
                  <a:rPr kumimoji="1" lang="en-US" altLang="zh-CN" dirty="0"/>
                  <a:t>Checking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the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result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is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also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P</a:t>
                </a:r>
              </a:p>
              <a:p>
                <a:r>
                  <a:rPr kumimoji="1" lang="en-US" altLang="zh-CN" dirty="0"/>
                  <a:t>Ex.,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finding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the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largest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number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in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an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array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(the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algorithm)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1A7341D3-BB60-1B4E-93E8-D51478E806A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89" t="-1846" b="-181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4709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B84223-F9EB-B240-8891-0609B4A7F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NP</a:t>
            </a:r>
            <a:r>
              <a:rPr kumimoji="1" lang="zh-CN" altLang="en-US" dirty="0"/>
              <a:t> </a:t>
            </a:r>
            <a:r>
              <a:rPr kumimoji="1" lang="en-US" altLang="zh-CN" dirty="0"/>
              <a:t>complexity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1A7341D3-BB60-1B4E-93E8-D51478E806A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en-US" altLang="zh-CN" dirty="0"/>
                  <a:t>If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finding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the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solution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to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some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problem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is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at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least</a:t>
                </a:r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0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O</m:t>
                    </m:r>
                    <m:r>
                      <a:rPr lang="en-US" altLang="zh-CN" b="0" i="0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kumimoji="1" lang="zh-CN" altLang="en-US" i="1" dirty="0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CN" b="0" i="1" dirty="0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kumimoji="1" lang="en-US" altLang="zh-CN" b="0" i="1" dirty="0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altLang="zh-CN" b="0" i="0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(hard),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justifying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the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solution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is</a:t>
                </a:r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0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O</m:t>
                    </m:r>
                    <m:d>
                      <m:dPr>
                        <m:ctrlPr>
                          <a:rPr lang="en-US" altLang="zh-CN" b="0" i="1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kumimoji="1" lang="zh-CN" altLang="en-US" i="1" dirty="0" smtClean="0">
                                <a:solidFill>
                                  <a:srgbClr val="0432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1" lang="en-US" altLang="zh-CN" b="0" i="1" dirty="0" smtClean="0">
                                <a:solidFill>
                                  <a:srgbClr val="0432FF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kumimoji="1" lang="en-US" altLang="zh-CN" b="0" i="1" dirty="0" smtClean="0">
                                <a:solidFill>
                                  <a:srgbClr val="0432FF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e>
                    </m:d>
                    <m:r>
                      <a:rPr kumimoji="1" lang="zh-CN" altLang="en-US" b="0" i="1" dirty="0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b="0" dirty="0">
                    <a:ea typeface="Cambria Math" panose="02040503050406030204" pitchFamily="18" charset="0"/>
                  </a:rPr>
                  <a:t>(easy)</a:t>
                </a:r>
              </a:p>
              <a:p>
                <a:pPr lvl="1"/>
                <a:r>
                  <a:rPr kumimoji="1" lang="en-US" altLang="zh-CN" dirty="0"/>
                  <a:t>This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problem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is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in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NP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(Non-deterministic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Polynomial,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not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Non-Polynomial)</a:t>
                </a:r>
              </a:p>
              <a:p>
                <a:r>
                  <a:rPr kumimoji="1" lang="en-US" altLang="zh-CN" dirty="0"/>
                  <a:t>Examples:</a:t>
                </a:r>
              </a:p>
              <a:p>
                <a:pPr lvl="1"/>
                <a:r>
                  <a:rPr kumimoji="1" lang="en-US" altLang="zh-CN" dirty="0"/>
                  <a:t>subset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sum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problem</a:t>
                </a:r>
              </a:p>
              <a:p>
                <a:pPr lvl="1"/>
                <a:r>
                  <a:rPr kumimoji="1" lang="en-US" altLang="zh-CN" dirty="0"/>
                  <a:t>0-1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knapsack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problem</a:t>
                </a:r>
              </a:p>
              <a:p>
                <a:pPr lvl="1"/>
                <a:r>
                  <a:rPr kumimoji="1" lang="en-US" altLang="zh-CN" dirty="0"/>
                  <a:t>traveling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salesman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problem</a:t>
                </a:r>
                <a:endParaRPr kumimoji="1" lang="zh-CN" altLang="en-US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1A7341D3-BB60-1B4E-93E8-D51478E806A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53" t="-1846" b="-1784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0811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B84223-F9EB-B240-8891-0609B4A7F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kumimoji="1" lang="en-US" altLang="zh-CN" dirty="0"/>
              <a:t>Subset</a:t>
            </a:r>
            <a:r>
              <a:rPr kumimoji="1" lang="zh-CN" altLang="en-US" dirty="0"/>
              <a:t> </a:t>
            </a:r>
            <a:r>
              <a:rPr kumimoji="1" lang="en-US" altLang="zh-CN" dirty="0"/>
              <a:t>sum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problem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A7341D3-BB60-1B4E-93E8-D51478E80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Given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set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S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=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{x_1,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…,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 err="1">
                <a:solidFill>
                  <a:srgbClr val="0432FF"/>
                </a:solidFill>
              </a:rPr>
              <a:t>x_n</a:t>
            </a:r>
            <a:r>
              <a:rPr kumimoji="1" lang="en-US" altLang="zh-CN" dirty="0">
                <a:solidFill>
                  <a:srgbClr val="0432FF"/>
                </a:solidFill>
              </a:rPr>
              <a:t>}</a:t>
            </a:r>
          </a:p>
          <a:p>
            <a:pPr lvl="1"/>
            <a:r>
              <a:rPr kumimoji="1" lang="en-US" altLang="zh-CN" dirty="0"/>
              <a:t>Find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subset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T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S</a:t>
            </a:r>
            <a:r>
              <a:rPr kumimoji="1" lang="en-US" altLang="zh-CN" dirty="0"/>
              <a:t>,</a:t>
            </a:r>
            <a:r>
              <a:rPr kumimoji="1" lang="zh-CN" altLang="en-US" dirty="0"/>
              <a:t> </a:t>
            </a:r>
            <a:r>
              <a:rPr kumimoji="1" lang="en-US" altLang="zh-CN" dirty="0"/>
              <a:t>such</a:t>
            </a:r>
            <a:r>
              <a:rPr kumimoji="1" lang="zh-CN" altLang="en-US" dirty="0"/>
              <a:t> </a:t>
            </a:r>
            <a:r>
              <a:rPr kumimoji="1" lang="en-US" altLang="zh-CN" dirty="0"/>
              <a:t>that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\sum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T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=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0</a:t>
            </a:r>
          </a:p>
          <a:p>
            <a:pPr lvl="1"/>
            <a:r>
              <a:rPr kumimoji="1" lang="en-US" altLang="zh-CN" dirty="0">
                <a:solidFill>
                  <a:srgbClr val="0432FF"/>
                </a:solidFill>
              </a:rPr>
              <a:t>T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nonempty</a:t>
            </a:r>
          </a:p>
          <a:p>
            <a:r>
              <a:rPr kumimoji="1" lang="en-US" altLang="zh-CN" dirty="0"/>
              <a:t>E.g.,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S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=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{5,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8,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-2,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-3}</a:t>
            </a:r>
          </a:p>
          <a:p>
            <a:r>
              <a:rPr kumimoji="1" lang="en-US" altLang="zh-CN" dirty="0"/>
              <a:t>Algorithm?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249657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B84223-F9EB-B240-8891-0609B4A7F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P</a:t>
            </a:r>
            <a:r>
              <a:rPr kumimoji="1" lang="zh-CN" altLang="en-US" dirty="0"/>
              <a:t> </a:t>
            </a:r>
            <a:r>
              <a:rPr kumimoji="1" lang="en-US" altLang="zh-CN" dirty="0"/>
              <a:t>=?</a:t>
            </a:r>
            <a:r>
              <a:rPr kumimoji="1" lang="zh-CN" altLang="en-US" dirty="0"/>
              <a:t> </a:t>
            </a:r>
            <a:r>
              <a:rPr kumimoji="1" lang="en-US" altLang="zh-CN" dirty="0"/>
              <a:t>NP</a:t>
            </a:r>
            <a:endParaRPr kumimoji="1"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1A7341D3-BB60-1B4E-93E8-D51478E806A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en-US" altLang="zh-CN" dirty="0"/>
                  <a:t>If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justifying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the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solution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is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so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easy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O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kumimoji="1" lang="zh-CN" altLang="en-US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1" lang="en-US" altLang="zh-CN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kumimoji="1" lang="en-US" altLang="zh-CN" b="0" i="1" dirty="0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altLang="zh-CN" b="0" dirty="0">
                    <a:ea typeface="Cambria Math" panose="02040503050406030204" pitchFamily="18" charset="0"/>
                  </a:rPr>
                  <a:t>),</a:t>
                </a:r>
                <a:r>
                  <a:rPr lang="zh-CN" altLang="en-US" b="0" dirty="0">
                    <a:ea typeface="Cambria Math" panose="02040503050406030204" pitchFamily="18" charset="0"/>
                  </a:rPr>
                  <a:t> </a:t>
                </a:r>
                <a:r>
                  <a:rPr lang="en-US" altLang="zh-CN" b="0" dirty="0">
                    <a:ea typeface="Cambria Math" panose="02040503050406030204" pitchFamily="18" charset="0"/>
                  </a:rPr>
                  <a:t>so</a:t>
                </a:r>
                <a:r>
                  <a:rPr lang="zh-CN" altLang="en-US" b="0" dirty="0">
                    <a:ea typeface="Cambria Math" panose="02040503050406030204" pitchFamily="18" charset="0"/>
                  </a:rPr>
                  <a:t> </a:t>
                </a:r>
                <a:r>
                  <a:rPr lang="en-US" altLang="zh-CN" dirty="0">
                    <a:ea typeface="Cambria Math" panose="02040503050406030204" pitchFamily="18" charset="0"/>
                  </a:rPr>
                  <a:t>is</a:t>
                </a:r>
                <a:r>
                  <a:rPr lang="zh-CN" altLang="en-US" dirty="0">
                    <a:ea typeface="Cambria Math" panose="02040503050406030204" pitchFamily="18" charset="0"/>
                  </a:rPr>
                  <a:t> </a:t>
                </a:r>
                <a:r>
                  <a:rPr lang="en-US" altLang="zh-CN" dirty="0">
                    <a:ea typeface="Cambria Math" panose="02040503050406030204" pitchFamily="18" charset="0"/>
                  </a:rPr>
                  <a:t>it</a:t>
                </a:r>
                <a:r>
                  <a:rPr lang="zh-CN" altLang="en-US" dirty="0">
                    <a:ea typeface="Cambria Math" panose="02040503050406030204" pitchFamily="18" charset="0"/>
                  </a:rPr>
                  <a:t> </a:t>
                </a:r>
                <a:r>
                  <a:rPr lang="en-US" altLang="zh-CN" dirty="0">
                    <a:ea typeface="Cambria Math" panose="02040503050406030204" pitchFamily="18" charset="0"/>
                  </a:rPr>
                  <a:t>possible</a:t>
                </a:r>
                <a:r>
                  <a:rPr lang="zh-CN" altLang="en-US" dirty="0">
                    <a:ea typeface="Cambria Math" panose="02040503050406030204" pitchFamily="18" charset="0"/>
                  </a:rPr>
                  <a:t> </a:t>
                </a:r>
                <a:r>
                  <a:rPr lang="en-US" altLang="zh-CN" dirty="0">
                    <a:ea typeface="Cambria Math" panose="02040503050406030204" pitchFamily="18" charset="0"/>
                  </a:rPr>
                  <a:t>that</a:t>
                </a:r>
                <a:r>
                  <a:rPr lang="zh-CN" altLang="en-US" dirty="0">
                    <a:ea typeface="Cambria Math" panose="02040503050406030204" pitchFamily="18" charset="0"/>
                  </a:rPr>
                  <a:t> </a:t>
                </a:r>
                <a:r>
                  <a:rPr lang="en-US" altLang="zh-CN" dirty="0">
                    <a:ea typeface="Cambria Math" panose="02040503050406030204" pitchFamily="18" charset="0"/>
                  </a:rPr>
                  <a:t>the</a:t>
                </a:r>
                <a:r>
                  <a:rPr lang="zh-CN" altLang="en-US" dirty="0">
                    <a:ea typeface="Cambria Math" panose="02040503050406030204" pitchFamily="18" charset="0"/>
                  </a:rPr>
                  <a:t> </a:t>
                </a:r>
                <a:r>
                  <a:rPr lang="en-US" altLang="zh-CN" dirty="0">
                    <a:ea typeface="Cambria Math" panose="02040503050406030204" pitchFamily="18" charset="0"/>
                  </a:rPr>
                  <a:t>NP</a:t>
                </a:r>
                <a:r>
                  <a:rPr lang="zh-CN" altLang="en-US" dirty="0">
                    <a:ea typeface="Cambria Math" panose="02040503050406030204" pitchFamily="18" charset="0"/>
                  </a:rPr>
                  <a:t> </a:t>
                </a:r>
                <a:r>
                  <a:rPr lang="en-US" altLang="zh-CN" dirty="0">
                    <a:ea typeface="Cambria Math" panose="02040503050406030204" pitchFamily="18" charset="0"/>
                  </a:rPr>
                  <a:t>problem</a:t>
                </a:r>
                <a:r>
                  <a:rPr lang="zh-CN" altLang="en-US" dirty="0">
                    <a:ea typeface="Cambria Math" panose="02040503050406030204" pitchFamily="18" charset="0"/>
                  </a:rPr>
                  <a:t> </a:t>
                </a:r>
                <a:r>
                  <a:rPr lang="en-US" altLang="zh-CN" dirty="0">
                    <a:ea typeface="Cambria Math" panose="02040503050406030204" pitchFamily="18" charset="0"/>
                  </a:rPr>
                  <a:t>can</a:t>
                </a:r>
                <a:r>
                  <a:rPr lang="zh-CN" altLang="en-US" dirty="0">
                    <a:ea typeface="Cambria Math" panose="02040503050406030204" pitchFamily="18" charset="0"/>
                  </a:rPr>
                  <a:t> </a:t>
                </a:r>
                <a:r>
                  <a:rPr lang="en-US" altLang="zh-CN" dirty="0">
                    <a:ea typeface="Cambria Math" panose="02040503050406030204" pitchFamily="18" charset="0"/>
                  </a:rPr>
                  <a:t>also</a:t>
                </a:r>
                <a:r>
                  <a:rPr lang="zh-CN" altLang="en-US" dirty="0">
                    <a:ea typeface="Cambria Math" panose="02040503050406030204" pitchFamily="18" charset="0"/>
                  </a:rPr>
                  <a:t> </a:t>
                </a:r>
                <a:r>
                  <a:rPr lang="en-US" altLang="zh-CN" dirty="0">
                    <a:ea typeface="Cambria Math" panose="02040503050406030204" pitchFamily="18" charset="0"/>
                  </a:rPr>
                  <a:t>be</a:t>
                </a:r>
                <a:r>
                  <a:rPr lang="zh-CN" altLang="en-US" dirty="0">
                    <a:ea typeface="Cambria Math" panose="02040503050406030204" pitchFamily="18" charset="0"/>
                  </a:rPr>
                  <a:t> </a:t>
                </a:r>
                <a:r>
                  <a:rPr lang="en-US" altLang="zh-CN" dirty="0">
                    <a:ea typeface="Cambria Math" panose="02040503050406030204" pitchFamily="18" charset="0"/>
                  </a:rPr>
                  <a:t>solved</a:t>
                </a:r>
                <a:r>
                  <a:rPr lang="zh-CN" altLang="en-US" dirty="0">
                    <a:ea typeface="Cambria Math" panose="02040503050406030204" pitchFamily="18" charset="0"/>
                  </a:rPr>
                  <a:t> </a:t>
                </a:r>
                <a:r>
                  <a:rPr lang="en-US" altLang="zh-CN" dirty="0">
                    <a:ea typeface="Cambria Math" panose="02040503050406030204" pitchFamily="18" charset="0"/>
                  </a:rPr>
                  <a:t>in</a:t>
                </a:r>
                <a:r>
                  <a:rPr lang="zh-CN" altLang="en-US" dirty="0">
                    <a:ea typeface="Cambria Math" panose="02040503050406030204" pitchFamily="18" charset="0"/>
                  </a:rPr>
                  <a:t> </a:t>
                </a:r>
                <a:r>
                  <a:rPr lang="en-US" altLang="zh-CN" dirty="0">
                    <a:ea typeface="Cambria Math" panose="02040503050406030204" pitchFamily="18" charset="0"/>
                  </a:rPr>
                  <a:t>P?</a:t>
                </a:r>
                <a:endParaRPr lang="en-US" altLang="zh-CN" b="0" dirty="0">
                  <a:ea typeface="Cambria Math" panose="02040503050406030204" pitchFamily="18" charset="0"/>
                </a:endParaRPr>
              </a:p>
              <a:p>
                <a:pPr lvl="1"/>
                <a:r>
                  <a:rPr kumimoji="1" lang="en-US" altLang="zh-CN" dirty="0"/>
                  <a:t>This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is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the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famous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P</a:t>
                </a:r>
                <a:r>
                  <a:rPr kumimoji="1" lang="zh-CN" altLang="en-US" dirty="0">
                    <a:solidFill>
                      <a:srgbClr val="0432FF"/>
                    </a:solidFill>
                  </a:rPr>
                  <a:t> 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=?</a:t>
                </a:r>
                <a:r>
                  <a:rPr kumimoji="1" lang="zh-CN" altLang="en-US" dirty="0">
                    <a:solidFill>
                      <a:srgbClr val="0432FF"/>
                    </a:solidFill>
                  </a:rPr>
                  <a:t> 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NP</a:t>
                </a:r>
                <a:r>
                  <a:rPr kumimoji="1" lang="zh-CN" altLang="en-US" dirty="0">
                    <a:solidFill>
                      <a:srgbClr val="0432FF"/>
                    </a:solidFill>
                  </a:rPr>
                  <a:t> </a:t>
                </a:r>
                <a:r>
                  <a:rPr kumimoji="1" lang="en-US" altLang="zh-CN" dirty="0"/>
                  <a:t>problem</a:t>
                </a:r>
              </a:p>
              <a:p>
                <a:pPr lvl="1"/>
                <a:r>
                  <a:rPr kumimoji="1" lang="en-US" altLang="zh-CN" dirty="0"/>
                  <a:t>One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of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the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7</a:t>
                </a:r>
                <a:r>
                  <a:rPr kumimoji="1" lang="zh-CN" altLang="en-US" dirty="0"/>
                  <a:t> </a:t>
                </a:r>
                <a:r>
                  <a:rPr lang="en-US" altLang="zh-CN" dirty="0"/>
                  <a:t>Millennium Prize Problems selected by the Clay Mathematics Institute</a:t>
                </a:r>
              </a:p>
              <a:p>
                <a:pPr lvl="1"/>
                <a:r>
                  <a:rPr kumimoji="1" lang="en-US" altLang="zh-CN" dirty="0"/>
                  <a:t>Still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open</a:t>
                </a:r>
                <a:endParaRPr kumimoji="1"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1A7341D3-BB60-1B4E-93E8-D51478E806A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89" t="-1846" r="-2284" b="-153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椭圆 3">
            <a:extLst>
              <a:ext uri="{FF2B5EF4-FFF2-40B4-BE49-F238E27FC236}">
                <a16:creationId xmlns:a16="http://schemas.microsoft.com/office/drawing/2014/main" id="{63DB35CD-028D-CF4F-B63E-C631C35A2143}"/>
              </a:ext>
            </a:extLst>
          </p:cNvPr>
          <p:cNvSpPr/>
          <p:nvPr/>
        </p:nvSpPr>
        <p:spPr>
          <a:xfrm>
            <a:off x="5791200" y="5181600"/>
            <a:ext cx="3048000" cy="16002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NP</a:t>
            </a:r>
            <a:endParaRPr kumimoji="1" lang="zh-CN" alt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4E1F70DF-C6DD-1349-82DD-72D66F59A26D}"/>
              </a:ext>
            </a:extLst>
          </p:cNvPr>
          <p:cNvSpPr/>
          <p:nvPr/>
        </p:nvSpPr>
        <p:spPr>
          <a:xfrm>
            <a:off x="5791200" y="5508458"/>
            <a:ext cx="1200944" cy="946484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P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54263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B84223-F9EB-B240-8891-0609B4A7F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NP-Complete</a:t>
            </a:r>
            <a:r>
              <a:rPr kumimoji="1" lang="zh-CN" altLang="en-US" dirty="0"/>
              <a:t> </a:t>
            </a:r>
            <a:r>
              <a:rPr kumimoji="1" lang="en-US" altLang="zh-CN" dirty="0"/>
              <a:t>(NPC)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A7341D3-BB60-1B4E-93E8-D51478E80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All problems in NP can be transformed to a</a:t>
            </a:r>
            <a:r>
              <a:rPr kumimoji="1" lang="zh-CN" altLang="en-US" dirty="0"/>
              <a:t> </a:t>
            </a:r>
            <a:r>
              <a:rPr kumimoji="1" lang="en-US" altLang="zh-CN" dirty="0"/>
              <a:t>subset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NP-complete</a:t>
            </a:r>
          </a:p>
          <a:p>
            <a:pPr lvl="1"/>
            <a:r>
              <a:rPr kumimoji="1" lang="en-US" altLang="zh-CN" dirty="0"/>
              <a:t>Intuitively,</a:t>
            </a:r>
            <a:r>
              <a:rPr kumimoji="1" lang="zh-CN" altLang="en-US" dirty="0"/>
              <a:t> </a:t>
            </a:r>
            <a:r>
              <a:rPr kumimoji="1" lang="en-US" altLang="zh-CN" dirty="0"/>
              <a:t>this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hardest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problems</a:t>
            </a:r>
            <a:r>
              <a:rPr kumimoji="1" lang="zh-CN" altLang="en-US" dirty="0"/>
              <a:t> </a:t>
            </a:r>
            <a:r>
              <a:rPr kumimoji="1" lang="en-US" altLang="zh-CN" dirty="0"/>
              <a:t>in</a:t>
            </a:r>
            <a:r>
              <a:rPr kumimoji="1" lang="zh-CN" altLang="en-US" dirty="0"/>
              <a:t> </a:t>
            </a:r>
            <a:r>
              <a:rPr kumimoji="1" lang="en-US" altLang="zh-CN" dirty="0"/>
              <a:t>NP</a:t>
            </a:r>
            <a:endParaRPr lang="en-US" altLang="zh-CN" dirty="0"/>
          </a:p>
          <a:p>
            <a:pPr lvl="1"/>
            <a:r>
              <a:rPr kumimoji="1" lang="en-US" altLang="zh-CN" dirty="0"/>
              <a:t>If</a:t>
            </a:r>
            <a:r>
              <a:rPr kumimoji="1" lang="zh-CN" altLang="en-US" dirty="0"/>
              <a:t> </a:t>
            </a:r>
            <a:r>
              <a:rPr kumimoji="1" lang="en-US" altLang="zh-CN" dirty="0"/>
              <a:t>NPC</a:t>
            </a:r>
            <a:r>
              <a:rPr kumimoji="1" lang="zh-CN" altLang="en-US" dirty="0"/>
              <a:t> </a:t>
            </a:r>
            <a:r>
              <a:rPr kumimoji="1" lang="en-US" altLang="zh-CN" dirty="0"/>
              <a:t>has</a:t>
            </a:r>
            <a:r>
              <a:rPr kumimoji="1" lang="zh-CN" altLang="en-US" dirty="0"/>
              <a:t> </a:t>
            </a:r>
            <a:r>
              <a:rPr kumimoji="1" lang="en-US" altLang="zh-CN" dirty="0"/>
              <a:t>can</a:t>
            </a:r>
            <a:r>
              <a:rPr kumimoji="1" lang="zh-CN" altLang="en-US" dirty="0"/>
              <a:t> </a:t>
            </a:r>
            <a:r>
              <a:rPr kumimoji="1" lang="en-US" altLang="zh-CN" dirty="0"/>
              <a:t>be</a:t>
            </a:r>
            <a:r>
              <a:rPr kumimoji="1" lang="zh-CN" altLang="en-US" dirty="0"/>
              <a:t> </a:t>
            </a:r>
            <a:r>
              <a:rPr kumimoji="1" lang="en-US" altLang="zh-CN" dirty="0"/>
              <a:t>solved</a:t>
            </a:r>
            <a:r>
              <a:rPr kumimoji="1" lang="zh-CN" altLang="en-US" dirty="0"/>
              <a:t> </a:t>
            </a:r>
            <a:r>
              <a:rPr kumimoji="1" lang="en-US" altLang="zh-CN" dirty="0"/>
              <a:t>in</a:t>
            </a:r>
            <a:r>
              <a:rPr kumimoji="1" lang="zh-CN" altLang="en-US" dirty="0"/>
              <a:t> </a:t>
            </a:r>
            <a:r>
              <a:rPr kumimoji="1" lang="en-US" altLang="zh-CN" dirty="0"/>
              <a:t>polynomial</a:t>
            </a:r>
            <a:r>
              <a:rPr kumimoji="1" lang="zh-CN" altLang="en-US" dirty="0"/>
              <a:t> </a:t>
            </a:r>
            <a:r>
              <a:rPr kumimoji="1" lang="en-US" altLang="zh-CN" dirty="0"/>
              <a:t>time,</a:t>
            </a:r>
            <a:r>
              <a:rPr kumimoji="1" lang="zh-CN" altLang="en-US" dirty="0"/>
              <a:t> </a:t>
            </a:r>
            <a:r>
              <a:rPr kumimoji="1" lang="en-US" altLang="zh-CN" dirty="0"/>
              <a:t>so</a:t>
            </a:r>
            <a:r>
              <a:rPr kumimoji="1" lang="zh-CN" altLang="en-US" dirty="0"/>
              <a:t> </a:t>
            </a:r>
            <a:r>
              <a:rPr kumimoji="1" lang="en-US" altLang="zh-CN" dirty="0"/>
              <a:t>does</a:t>
            </a:r>
            <a:r>
              <a:rPr kumimoji="1" lang="zh-CN" altLang="en-US" dirty="0"/>
              <a:t> </a:t>
            </a:r>
            <a:r>
              <a:rPr kumimoji="1" lang="en-US" altLang="zh-CN" dirty="0"/>
              <a:t>NP</a:t>
            </a:r>
          </a:p>
          <a:p>
            <a:pPr lvl="1"/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first</a:t>
            </a:r>
            <a:r>
              <a:rPr kumimoji="1" lang="zh-CN" altLang="en-US" dirty="0"/>
              <a:t> </a:t>
            </a:r>
            <a:r>
              <a:rPr kumimoji="1" lang="en-US" altLang="zh-CN" dirty="0"/>
              <a:t>NPC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SAT</a:t>
            </a:r>
          </a:p>
          <a:p>
            <a:pPr lvl="2"/>
            <a:r>
              <a:rPr kumimoji="1" lang="en-US" altLang="zh-CN" dirty="0"/>
              <a:t>Cook,</a:t>
            </a:r>
            <a:r>
              <a:rPr kumimoji="1" lang="zh-CN" altLang="en-US" dirty="0"/>
              <a:t> </a:t>
            </a:r>
            <a:r>
              <a:rPr kumimoji="1" lang="en-US" altLang="zh-CN" dirty="0"/>
              <a:t>1971</a:t>
            </a:r>
          </a:p>
          <a:p>
            <a:pPr lvl="2"/>
            <a:r>
              <a:rPr kumimoji="1" lang="en-US" altLang="zh-CN" dirty="0"/>
              <a:t>Now,</a:t>
            </a:r>
            <a:r>
              <a:rPr kumimoji="1" lang="zh-CN" altLang="en-US" dirty="0"/>
              <a:t> </a:t>
            </a:r>
            <a:r>
              <a:rPr kumimoji="1" lang="en-US" altLang="zh-CN" dirty="0"/>
              <a:t>several</a:t>
            </a:r>
            <a:r>
              <a:rPr kumimoji="1" lang="zh-CN" altLang="en-US" dirty="0"/>
              <a:t> </a:t>
            </a:r>
            <a:r>
              <a:rPr kumimoji="1" lang="en-US" altLang="zh-CN" dirty="0"/>
              <a:t>hundreds</a:t>
            </a:r>
          </a:p>
          <a:p>
            <a:pPr lvl="2"/>
            <a:r>
              <a:rPr kumimoji="1" lang="en-US" altLang="zh-CN" dirty="0"/>
              <a:t>More</a:t>
            </a:r>
            <a:r>
              <a:rPr kumimoji="1" lang="zh-CN" altLang="en-US" dirty="0"/>
              <a:t> </a:t>
            </a:r>
            <a:r>
              <a:rPr kumimoji="1" lang="en-US" altLang="zh-CN" dirty="0"/>
              <a:t>later</a:t>
            </a:r>
            <a:r>
              <a:rPr kumimoji="1" lang="zh-CN" altLang="en-US" dirty="0"/>
              <a:t> </a:t>
            </a:r>
            <a:r>
              <a:rPr kumimoji="1" lang="en-US" altLang="zh-CN" dirty="0"/>
              <a:t>in</a:t>
            </a:r>
            <a:r>
              <a:rPr kumimoji="1" lang="zh-CN" altLang="en-US" dirty="0"/>
              <a:t> </a:t>
            </a:r>
            <a:r>
              <a:rPr kumimoji="1" lang="en-US" altLang="zh-CN" dirty="0"/>
              <a:t>this</a:t>
            </a:r>
            <a:r>
              <a:rPr kumimoji="1" lang="zh-CN" altLang="en-US" dirty="0"/>
              <a:t> </a:t>
            </a:r>
            <a:r>
              <a:rPr kumimoji="1" lang="en-US" altLang="zh-CN" dirty="0"/>
              <a:t>course</a:t>
            </a:r>
            <a:endParaRPr kumimoji="1" lang="zh-CN" altLang="en-US" dirty="0"/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63DB35CD-028D-CF4F-B63E-C631C35A2143}"/>
              </a:ext>
            </a:extLst>
          </p:cNvPr>
          <p:cNvSpPr/>
          <p:nvPr/>
        </p:nvSpPr>
        <p:spPr>
          <a:xfrm>
            <a:off x="5791200" y="5181600"/>
            <a:ext cx="3048000" cy="16002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NP</a:t>
            </a:r>
            <a:endParaRPr kumimoji="1" lang="zh-CN" alt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4E1F70DF-C6DD-1349-82DD-72D66F59A26D}"/>
              </a:ext>
            </a:extLst>
          </p:cNvPr>
          <p:cNvSpPr/>
          <p:nvPr/>
        </p:nvSpPr>
        <p:spPr>
          <a:xfrm>
            <a:off x="5791200" y="5508458"/>
            <a:ext cx="1200944" cy="946484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P</a:t>
            </a:r>
            <a:endParaRPr kumimoji="1" lang="zh-CN" altLang="en-US" dirty="0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57F5CBC7-B28A-9E40-89B6-085B65DF7C61}"/>
              </a:ext>
            </a:extLst>
          </p:cNvPr>
          <p:cNvSpPr/>
          <p:nvPr/>
        </p:nvSpPr>
        <p:spPr>
          <a:xfrm>
            <a:off x="7622214" y="5491247"/>
            <a:ext cx="1200944" cy="946484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NPC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812902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B84223-F9EB-B240-8891-0609B4A7F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NP-hard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A7341D3-BB60-1B4E-93E8-D51478E80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NP-hard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even</a:t>
            </a:r>
            <a:r>
              <a:rPr kumimoji="1" lang="zh-CN" altLang="en-US" dirty="0"/>
              <a:t> </a:t>
            </a:r>
            <a:r>
              <a:rPr kumimoji="1" lang="en-US" altLang="zh-CN" dirty="0"/>
              <a:t>more</a:t>
            </a:r>
            <a:r>
              <a:rPr kumimoji="1" lang="zh-CN" altLang="en-US" dirty="0"/>
              <a:t> </a:t>
            </a:r>
            <a:r>
              <a:rPr kumimoji="1" lang="en-US" altLang="zh-CN" dirty="0"/>
              <a:t>difficult</a:t>
            </a:r>
            <a:r>
              <a:rPr kumimoji="1" lang="zh-CN" altLang="en-US" dirty="0"/>
              <a:t> </a:t>
            </a:r>
            <a:r>
              <a:rPr kumimoji="1" lang="en-US" altLang="zh-CN" dirty="0"/>
              <a:t>than</a:t>
            </a:r>
            <a:r>
              <a:rPr kumimoji="1" lang="zh-CN" altLang="en-US" dirty="0"/>
              <a:t> </a:t>
            </a:r>
            <a:r>
              <a:rPr kumimoji="1" lang="en-US" altLang="zh-CN" dirty="0"/>
              <a:t>NP</a:t>
            </a:r>
          </a:p>
          <a:p>
            <a:pPr lvl="1"/>
            <a:r>
              <a:rPr kumimoji="1" lang="en-US" altLang="zh-CN" dirty="0"/>
              <a:t>Even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solution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may</a:t>
            </a:r>
            <a:r>
              <a:rPr kumimoji="1" lang="zh-CN" altLang="en-US" dirty="0"/>
              <a:t> </a:t>
            </a:r>
            <a:r>
              <a:rPr kumimoji="1" lang="en-US" altLang="zh-CN" dirty="0"/>
              <a:t>not</a:t>
            </a:r>
            <a:r>
              <a:rPr kumimoji="1" lang="zh-CN" altLang="en-US" dirty="0"/>
              <a:t> </a:t>
            </a:r>
            <a:r>
              <a:rPr kumimoji="1" lang="en-US" altLang="zh-CN" dirty="0"/>
              <a:t>be</a:t>
            </a:r>
            <a:r>
              <a:rPr kumimoji="1" lang="zh-CN" altLang="en-US" dirty="0"/>
              <a:t> </a:t>
            </a:r>
            <a:r>
              <a:rPr kumimoji="1" lang="en-US" altLang="zh-CN" dirty="0"/>
              <a:t>justified</a:t>
            </a:r>
            <a:r>
              <a:rPr kumimoji="1" lang="zh-CN" altLang="en-US" dirty="0"/>
              <a:t> </a:t>
            </a:r>
            <a:r>
              <a:rPr kumimoji="1" lang="en-US" altLang="zh-CN" dirty="0"/>
              <a:t>in</a:t>
            </a:r>
            <a:r>
              <a:rPr kumimoji="1" lang="zh-CN" altLang="en-US" dirty="0"/>
              <a:t> </a:t>
            </a:r>
            <a:r>
              <a:rPr kumimoji="1" lang="en-US" altLang="zh-CN" dirty="0"/>
              <a:t>polynomial</a:t>
            </a:r>
            <a:r>
              <a:rPr kumimoji="1" lang="zh-CN" altLang="en-US" dirty="0"/>
              <a:t> </a:t>
            </a:r>
            <a:r>
              <a:rPr kumimoji="1" lang="en-US" altLang="zh-CN" dirty="0"/>
              <a:t>time</a:t>
            </a:r>
            <a:endParaRPr lang="en-US" altLang="zh-CN" dirty="0"/>
          </a:p>
          <a:p>
            <a:pPr lvl="1"/>
            <a:r>
              <a:rPr kumimoji="1" lang="en-US" altLang="zh-CN" dirty="0"/>
              <a:t>So</a:t>
            </a:r>
            <a:r>
              <a:rPr kumimoji="1" lang="zh-CN" altLang="en-US" dirty="0"/>
              <a:t> </a:t>
            </a:r>
            <a:r>
              <a:rPr kumimoji="1" lang="en-US" altLang="zh-CN" dirty="0"/>
              <a:t>generally</a:t>
            </a:r>
            <a:r>
              <a:rPr kumimoji="1" lang="zh-CN" altLang="en-US" dirty="0"/>
              <a:t> </a:t>
            </a:r>
            <a:r>
              <a:rPr kumimoji="1" lang="en-US" altLang="zh-CN" dirty="0"/>
              <a:t>considered</a:t>
            </a:r>
            <a:r>
              <a:rPr kumimoji="1" lang="zh-CN" altLang="en-US" dirty="0"/>
              <a:t> </a:t>
            </a:r>
            <a:r>
              <a:rPr kumimoji="1" lang="en-US" altLang="zh-CN" dirty="0"/>
              <a:t>beyond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modern</a:t>
            </a:r>
            <a:r>
              <a:rPr kumimoji="1" lang="zh-CN" altLang="en-US" dirty="0"/>
              <a:t> </a:t>
            </a:r>
            <a:r>
              <a:rPr kumimoji="1" lang="en-US" altLang="zh-CN" dirty="0"/>
              <a:t>CS</a:t>
            </a:r>
            <a:endParaRPr kumimoji="1" lang="zh-CN" altLang="en-US" dirty="0"/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63DB35CD-028D-CF4F-B63E-C631C35A2143}"/>
              </a:ext>
            </a:extLst>
          </p:cNvPr>
          <p:cNvSpPr/>
          <p:nvPr/>
        </p:nvSpPr>
        <p:spPr>
          <a:xfrm>
            <a:off x="4572000" y="4572000"/>
            <a:ext cx="3048000" cy="16002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NP</a:t>
            </a:r>
            <a:endParaRPr kumimoji="1" lang="zh-CN" alt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4E1F70DF-C6DD-1349-82DD-72D66F59A26D}"/>
              </a:ext>
            </a:extLst>
          </p:cNvPr>
          <p:cNvSpPr/>
          <p:nvPr/>
        </p:nvSpPr>
        <p:spPr>
          <a:xfrm>
            <a:off x="4572000" y="4898858"/>
            <a:ext cx="1200944" cy="946484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P</a:t>
            </a:r>
            <a:endParaRPr kumimoji="1" lang="zh-CN" altLang="en-US" dirty="0"/>
          </a:p>
        </p:txBody>
      </p:sp>
      <p:sp>
        <p:nvSpPr>
          <p:cNvPr id="8" name="月亮 7">
            <a:extLst>
              <a:ext uri="{FF2B5EF4-FFF2-40B4-BE49-F238E27FC236}">
                <a16:creationId xmlns:a16="http://schemas.microsoft.com/office/drawing/2014/main" id="{06C7D480-475D-3841-87D1-8494805EB3FD}"/>
              </a:ext>
            </a:extLst>
          </p:cNvPr>
          <p:cNvSpPr/>
          <p:nvPr/>
        </p:nvSpPr>
        <p:spPr>
          <a:xfrm>
            <a:off x="7010400" y="4457700"/>
            <a:ext cx="1828800" cy="1828800"/>
          </a:xfrm>
          <a:prstGeom prst="moon">
            <a:avLst>
              <a:gd name="adj" fmla="val 87500"/>
            </a:avLst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en-US" altLang="zh-CN" dirty="0"/>
              <a:t>NP-hard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14290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B84223-F9EB-B240-8891-0609B4A7F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The 7 Millennium Prize Problems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A7341D3-BB60-1B4E-93E8-D51478E80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sz="2400" dirty="0"/>
              <a:t>P versus NP</a:t>
            </a:r>
          </a:p>
          <a:p>
            <a:r>
              <a:rPr kumimoji="1" lang="en-US" altLang="zh-CN" sz="2400" dirty="0"/>
              <a:t>The Hodge conjecture (algebraic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geometry)</a:t>
            </a:r>
          </a:p>
          <a:p>
            <a:r>
              <a:rPr kumimoji="1" lang="en-US" altLang="zh-CN" sz="2400" dirty="0"/>
              <a:t>The </a:t>
            </a:r>
            <a:r>
              <a:rPr kumimoji="1" lang="en-US" altLang="zh-CN" sz="2400" dirty="0" err="1"/>
              <a:t>Poincaré</a:t>
            </a:r>
            <a:r>
              <a:rPr kumimoji="1" lang="en-US" altLang="zh-CN" sz="2400" dirty="0"/>
              <a:t> conjecture</a:t>
            </a:r>
          </a:p>
          <a:p>
            <a:pPr lvl="1"/>
            <a:r>
              <a:rPr kumimoji="1" lang="en-US" altLang="zh-CN" sz="2000" dirty="0"/>
              <a:t>solved, by Grigori Perelman (topology)</a:t>
            </a:r>
          </a:p>
          <a:p>
            <a:r>
              <a:rPr kumimoji="1" lang="en-US" altLang="zh-CN" sz="2400" dirty="0"/>
              <a:t>The Riemann hypothesis</a:t>
            </a:r>
          </a:p>
          <a:p>
            <a:r>
              <a:rPr kumimoji="1" lang="en-US" altLang="zh-CN" sz="2400" dirty="0"/>
              <a:t>Yang–Mills existence and mass gap</a:t>
            </a:r>
          </a:p>
          <a:p>
            <a:r>
              <a:rPr kumimoji="1" lang="en-US" altLang="zh-CN" sz="2400" dirty="0"/>
              <a:t>Navier–Stokes existence and smoothness</a:t>
            </a:r>
          </a:p>
          <a:p>
            <a:r>
              <a:rPr kumimoji="1" lang="en-US" altLang="zh-CN" sz="2400" dirty="0"/>
              <a:t>The Birch and Swinnerton-Dyer conjecture</a:t>
            </a:r>
            <a:endParaRPr kumimoji="1"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7098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标题 1">
            <a:extLst>
              <a:ext uri="{FF2B5EF4-FFF2-40B4-BE49-F238E27FC236}">
                <a16:creationId xmlns:a16="http://schemas.microsoft.com/office/drawing/2014/main" id="{17C3EEC1-BF06-8242-9FE4-84BFC760C4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/>
              <a:t>Goals</a:t>
            </a:r>
            <a:endParaRPr kumimoji="1" lang="zh-CN" altLang="en-US"/>
          </a:p>
        </p:txBody>
      </p:sp>
      <p:sp>
        <p:nvSpPr>
          <p:cNvPr id="15362" name="内容占位符 2">
            <a:extLst>
              <a:ext uri="{FF2B5EF4-FFF2-40B4-BE49-F238E27FC236}">
                <a16:creationId xmlns:a16="http://schemas.microsoft.com/office/drawing/2014/main" id="{A777C69D-6AD9-E548-80EA-5C23544F82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sz="2400" dirty="0"/>
              <a:t>We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review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some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of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the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key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results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from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basic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mathematics</a:t>
            </a:r>
          </a:p>
          <a:p>
            <a:pPr lvl="1"/>
            <a:r>
              <a:rPr kumimoji="1" lang="en-US" altLang="zh-CN" sz="2400" dirty="0"/>
              <a:t>Set,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relation,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function</a:t>
            </a:r>
          </a:p>
          <a:p>
            <a:pPr lvl="1"/>
            <a:r>
              <a:rPr kumimoji="1" lang="en-US" altLang="zh-CN" sz="2400" dirty="0"/>
              <a:t>Basic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computation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complexity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results</a:t>
            </a:r>
          </a:p>
          <a:p>
            <a:pPr lvl="1"/>
            <a:r>
              <a:rPr kumimoji="1" lang="en-US" altLang="zh-CN" sz="2400" dirty="0"/>
              <a:t>Context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free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grammar</a:t>
            </a:r>
          </a:p>
          <a:p>
            <a:pPr lvl="1"/>
            <a:r>
              <a:rPr kumimoji="1" lang="en-US" altLang="zh-CN" sz="2400" dirty="0"/>
              <a:t>Induction</a:t>
            </a:r>
          </a:p>
          <a:p>
            <a:r>
              <a:rPr kumimoji="1" lang="en-US" altLang="zh-CN" sz="2400" dirty="0"/>
              <a:t>We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assume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you’ve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learned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some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of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this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from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elementary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math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course</a:t>
            </a:r>
          </a:p>
          <a:p>
            <a:pPr lvl="1"/>
            <a:r>
              <a:rPr kumimoji="1" lang="en-US" altLang="zh-CN" sz="2400" dirty="0"/>
              <a:t>We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just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give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a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quick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review,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to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make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this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course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self-contained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AE28FACB-9219-704B-8A86-964CE176AB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 </a:t>
            </a:r>
          </a:p>
        </p:txBody>
      </p:sp>
      <p:sp>
        <p:nvSpPr>
          <p:cNvPr id="16387" name="Rectangle 4">
            <a:extLst>
              <a:ext uri="{FF2B5EF4-FFF2-40B4-BE49-F238E27FC236}">
                <a16:creationId xmlns:a16="http://schemas.microsoft.com/office/drawing/2014/main" id="{C660E08F-9C77-DB4C-B499-6F0DBB609D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3193" y="3276600"/>
            <a:ext cx="47826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3600" i="1" dirty="0">
                <a:solidFill>
                  <a:schemeClr val="folHlink"/>
                </a:solidFill>
              </a:rPr>
              <a:t>Set,</a:t>
            </a:r>
            <a:r>
              <a:rPr lang="zh-CN" altLang="en-US" sz="3600" i="1" dirty="0">
                <a:solidFill>
                  <a:schemeClr val="folHlink"/>
                </a:solidFill>
              </a:rPr>
              <a:t> </a:t>
            </a:r>
            <a:r>
              <a:rPr lang="en-US" altLang="zh-CN" sz="3600" i="1" dirty="0">
                <a:solidFill>
                  <a:schemeClr val="folHlink"/>
                </a:solidFill>
              </a:rPr>
              <a:t>Relation,</a:t>
            </a:r>
            <a:r>
              <a:rPr lang="zh-CN" altLang="en-US" sz="3600" i="1" dirty="0">
                <a:solidFill>
                  <a:schemeClr val="folHlink"/>
                </a:solidFill>
              </a:rPr>
              <a:t> </a:t>
            </a:r>
            <a:r>
              <a:rPr lang="en-US" altLang="zh-CN" sz="3600" i="1" dirty="0">
                <a:solidFill>
                  <a:schemeClr val="folHlink"/>
                </a:solidFill>
              </a:rPr>
              <a:t>Function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C8342704-5A1C-384B-89C1-BA075335BE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Sets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410" name="Rectangle 3">
                <a:extLst>
                  <a:ext uri="{FF2B5EF4-FFF2-40B4-BE49-F238E27FC236}">
                    <a16:creationId xmlns:a16="http://schemas.microsoft.com/office/drawing/2014/main" id="{183E6AB4-62FD-D842-9933-CDE151BF519E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eaLnBrk="1" hangingPunct="1"/>
                <a:r>
                  <a:rPr lang="en-US" altLang="zh-CN" dirty="0">
                    <a:solidFill>
                      <a:srgbClr val="0432FF"/>
                    </a:solidFill>
                  </a:rPr>
                  <a:t>Set</a:t>
                </a:r>
                <a:r>
                  <a:rPr lang="en-US" altLang="zh-CN" dirty="0"/>
                  <a:t>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set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operations,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power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set:</a:t>
                </a:r>
              </a:p>
              <a:p>
                <a:pPr marL="0" indent="0" algn="ctr" eaLnBrk="1" hangingPunct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∪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zh-CN" alt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⊂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zh-CN" alt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⊆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𝒫</m:t>
                      </m:r>
                    </m:oMath>
                  </m:oMathPara>
                </a14:m>
                <a:endParaRPr lang="en-US" altLang="zh-CN" dirty="0"/>
              </a:p>
              <a:p>
                <a:pPr marL="0" indent="0" eaLnBrk="1" hangingPunct="1">
                  <a:buNone/>
                </a:pPr>
                <a:r>
                  <a:rPr lang="en-US" altLang="zh-CN" dirty="0"/>
                  <a:t>The</a:t>
                </a:r>
                <a:r>
                  <a:rPr lang="zh-CN" altLang="en-US" dirty="0"/>
                  <a:t> </a:t>
                </a:r>
                <a:r>
                  <a:rPr lang="en-US" altLang="zh-CN" dirty="0">
                    <a:solidFill>
                      <a:srgbClr val="0432FF"/>
                    </a:solidFill>
                  </a:rPr>
                  <a:t>powerset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of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given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set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A:</a:t>
                </a:r>
              </a:p>
              <a:p>
                <a:pPr marL="0" indent="0" algn="ctr" eaLnBrk="1" hangingPunct="1">
                  <a:buNone/>
                </a:pP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𝒫</m:t>
                    </m:r>
                  </m:oMath>
                </a14:m>
                <a:r>
                  <a:rPr lang="en-US" altLang="zh-CN" dirty="0"/>
                  <a:t>(A)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=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{B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|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B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A}</a:t>
                </a:r>
              </a:p>
              <a:p>
                <a:pPr marL="0" indent="0" eaLnBrk="1" hangingPunct="1">
                  <a:buNone/>
                </a:pPr>
                <a:r>
                  <a:rPr lang="en-US" altLang="zh-CN" dirty="0"/>
                  <a:t>And:</a:t>
                </a:r>
              </a:p>
              <a:p>
                <a:pPr marL="0" indent="0" algn="ctr" eaLnBrk="1" hangingPunct="1">
                  <a:buNone/>
                </a:pPr>
                <a:r>
                  <a:rPr lang="en-US" altLang="zh-CN" dirty="0"/>
                  <a:t>|</a:t>
                </a:r>
                <a14:m>
                  <m:oMath xmlns:m="http://schemas.openxmlformats.org/officeDocument/2006/math"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𝒫</m:t>
                    </m:r>
                  </m:oMath>
                </a14:m>
                <a:r>
                  <a:rPr lang="en-US" altLang="zh-CN" dirty="0"/>
                  <a:t>(A)|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=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altLang="zh-CN" dirty="0"/>
              </a:p>
            </p:txBody>
          </p:sp>
        </mc:Choice>
        <mc:Fallback xmlns="">
          <p:sp>
            <p:nvSpPr>
              <p:cNvPr id="17410" name="Rectangle 3">
                <a:extLst>
                  <a:ext uri="{FF2B5EF4-FFF2-40B4-BE49-F238E27FC236}">
                    <a16:creationId xmlns:a16="http://schemas.microsoft.com/office/drawing/2014/main" id="{183E6AB4-62FD-D842-9933-CDE151BF519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1794" t="-184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0855F8E9-F832-DF4E-A8F1-F64DC7C1A5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Relation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D54A205-9482-AC41-8080-6B88A782AED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defRPr/>
                </a:pPr>
                <a:r>
                  <a:rPr lang="en-US" altLang="zh-CN" dirty="0"/>
                  <a:t>A</a:t>
                </a:r>
                <a:r>
                  <a:rPr lang="zh-CN" altLang="en-US" dirty="0"/>
                  <a:t> </a:t>
                </a:r>
                <a:r>
                  <a:rPr lang="en-US" altLang="zh-CN" dirty="0">
                    <a:solidFill>
                      <a:srgbClr val="0432FF"/>
                    </a:solidFill>
                  </a:rPr>
                  <a:t>relation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R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on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sets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A,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B:</a:t>
                </a:r>
              </a:p>
              <a:p>
                <a:pPr marL="0" indent="0" algn="ctr">
                  <a:buNone/>
                  <a:defRPr/>
                </a:pPr>
                <a:r>
                  <a:rPr lang="en-US" altLang="zh-CN" dirty="0"/>
                  <a:t>R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 </m:t>
                    </m:r>
                  </m:oMath>
                </a14:m>
                <a:r>
                  <a:rPr lang="en-US" altLang="zh-CN" dirty="0"/>
                  <a:t>A</a:t>
                </a:r>
                <a:r>
                  <a:rPr lang="zh-CN" altLang="en-US" dirty="0"/>
                  <a:t>*</a:t>
                </a:r>
                <a:r>
                  <a:rPr lang="en-US" altLang="zh-CN" dirty="0"/>
                  <a:t>B</a:t>
                </a:r>
              </a:p>
              <a:p>
                <a:pPr>
                  <a:defRPr/>
                </a:pPr>
                <a:r>
                  <a:rPr lang="en-US" altLang="zh-CN" dirty="0"/>
                  <a:t>Example: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A={1,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3,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7},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B={a,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b,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c},</a:t>
                </a:r>
              </a:p>
              <a:p>
                <a:pPr marL="0" indent="0" algn="ctr">
                  <a:buFont typeface="Wingdings" pitchFamily="2" charset="2"/>
                  <a:buNone/>
                  <a:defRPr/>
                </a:pPr>
                <a:r>
                  <a:rPr lang="en-US" altLang="zh-CN" dirty="0"/>
                  <a:t>R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=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{(1,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a),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(7,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c)}</a:t>
                </a:r>
              </a:p>
              <a:p>
                <a:pPr marL="0" indent="0">
                  <a:buFont typeface="Wingdings" pitchFamily="2" charset="2"/>
                  <a:buNone/>
                  <a:defRPr/>
                </a:pPr>
                <a:r>
                  <a:rPr lang="en-US" altLang="zh-CN" dirty="0"/>
                  <a:t>Dom(R)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=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#1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R</a:t>
                </a:r>
              </a:p>
              <a:p>
                <a:pPr marL="0" indent="0">
                  <a:buFont typeface="Wingdings" pitchFamily="2" charset="2"/>
                  <a:buNone/>
                  <a:defRPr/>
                </a:pPr>
                <a:r>
                  <a:rPr lang="en-US" altLang="zh-CN" dirty="0"/>
                  <a:t>Range(R)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=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#2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R</a:t>
                </a:r>
              </a:p>
              <a:p>
                <a:pPr>
                  <a:defRPr/>
                </a:pPr>
                <a:r>
                  <a:rPr lang="en-US" altLang="zh-CN" dirty="0"/>
                  <a:t>The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relation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R can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be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generalized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to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n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sets.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D54A205-9482-AC41-8080-6B88A782AED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94" t="-1846" b="-16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1FD03984-4275-E14D-90BF-20CE3A053C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D54A205-9482-AC41-8080-6B88A782AED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defRPr/>
                </a:pPr>
                <a:r>
                  <a:rPr lang="en-US" altLang="zh-CN" dirty="0"/>
                  <a:t>A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function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F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is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a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special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relation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R:</a:t>
                </a:r>
              </a:p>
              <a:p>
                <a:pPr marL="0" indent="0" algn="ctr">
                  <a:buFont typeface="Wingdings" pitchFamily="2" charset="2"/>
                  <a:buNone/>
                  <a:defRPr/>
                </a:pPr>
                <a:r>
                  <a:rPr lang="en-US" altLang="zh-CN" dirty="0"/>
                  <a:t>For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x=y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in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A,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R(x)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=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R(y)</a:t>
                </a:r>
              </a:p>
              <a:p>
                <a:pPr marL="0" indent="0">
                  <a:buFont typeface="Wingdings" pitchFamily="2" charset="2"/>
                  <a:buNone/>
                  <a:defRPr/>
                </a:pPr>
                <a:r>
                  <a:rPr lang="en-US" altLang="zh-CN" dirty="0"/>
                  <a:t>Intuitively,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the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function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is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a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1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to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1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map.</a:t>
                </a:r>
              </a:p>
              <a:p>
                <a:pPr>
                  <a:defRPr/>
                </a:pPr>
                <a:r>
                  <a:rPr lang="en-US" altLang="zh-CN" dirty="0"/>
                  <a:t>The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function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is</a:t>
                </a:r>
                <a:r>
                  <a:rPr lang="zh-CN" altLang="en-US" dirty="0"/>
                  <a:t> </a:t>
                </a:r>
                <a:r>
                  <a:rPr lang="en-US" altLang="zh-CN" dirty="0">
                    <a:solidFill>
                      <a:srgbClr val="0432FF"/>
                    </a:solidFill>
                  </a:rPr>
                  <a:t>total</a:t>
                </a:r>
                <a:r>
                  <a:rPr lang="en-US" altLang="zh-CN" dirty="0"/>
                  <a:t>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if:</a:t>
                </a:r>
              </a:p>
              <a:p>
                <a:pPr marL="0" indent="0" algn="ctr">
                  <a:buFont typeface="Wingdings" pitchFamily="2" charset="2"/>
                  <a:buNone/>
                  <a:defRPr/>
                </a:pPr>
                <a:r>
                  <a:rPr lang="en-US" altLang="zh-CN" dirty="0"/>
                  <a:t>Dom(F)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=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A,</a:t>
                </a:r>
              </a:p>
              <a:p>
                <a:pPr marL="0" indent="0">
                  <a:buFont typeface="Wingdings" pitchFamily="2" charset="2"/>
                  <a:buNone/>
                  <a:defRPr/>
                </a:pPr>
                <a:r>
                  <a:rPr lang="en-US" altLang="zh-CN" dirty="0"/>
                  <a:t>Or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else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the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function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is</a:t>
                </a:r>
                <a:r>
                  <a:rPr lang="zh-CN" altLang="en-US" dirty="0"/>
                  <a:t> </a:t>
                </a:r>
                <a:r>
                  <a:rPr lang="en-US" altLang="zh-CN" dirty="0">
                    <a:solidFill>
                      <a:srgbClr val="0432FF"/>
                    </a:solidFill>
                  </a:rPr>
                  <a:t>partial</a:t>
                </a:r>
                <a:r>
                  <a:rPr lang="en-US" altLang="zh-CN" dirty="0"/>
                  <a:t>.</a:t>
                </a:r>
              </a:p>
              <a:p>
                <a:pPr>
                  <a:defRPr/>
                </a:pPr>
                <a:r>
                  <a:rPr lang="en-US" altLang="zh-CN" dirty="0"/>
                  <a:t>Often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write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a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function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F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as:</a:t>
                </a:r>
              </a:p>
              <a:p>
                <a:pPr marL="0" indent="0" algn="ctr">
                  <a:buNone/>
                  <a:defRPr/>
                </a:pPr>
                <a:r>
                  <a:rPr lang="en-US" altLang="zh-CN" dirty="0">
                    <a:solidFill>
                      <a:srgbClr val="0432FF"/>
                    </a:solidFill>
                  </a:rPr>
                  <a:t>F:</a:t>
                </a:r>
                <a:r>
                  <a:rPr lang="zh-CN" altLang="en-US" dirty="0">
                    <a:solidFill>
                      <a:srgbClr val="0432FF"/>
                    </a:solidFill>
                  </a:rPr>
                  <a:t> </a:t>
                </a:r>
                <a:r>
                  <a:rPr lang="en-US" altLang="zh-CN" dirty="0">
                    <a:solidFill>
                      <a:srgbClr val="0432FF"/>
                    </a:solidFill>
                  </a:rPr>
                  <a:t>A</a:t>
                </a:r>
                <a14:m>
                  <m:oMath xmlns:m="http://schemas.openxmlformats.org/officeDocument/2006/math">
                    <m:r>
                      <a:rPr lang="en-US" altLang="zh-CN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altLang="zh-CN" dirty="0">
                    <a:solidFill>
                      <a:srgbClr val="0432FF"/>
                    </a:solidFill>
                  </a:rPr>
                  <a:t>B</a:t>
                </a:r>
                <a:endParaRPr lang="en-US" altLang="zh-CN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D54A205-9482-AC41-8080-6B88A782AED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94" t="-1846" b="-181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C23F7403-4DDF-1C4E-919C-AE381DB594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More</a:t>
            </a:r>
            <a:r>
              <a:rPr lang="zh-CN" altLang="en-US"/>
              <a:t> </a:t>
            </a:r>
            <a:r>
              <a:rPr lang="en-US" altLang="zh-CN"/>
              <a:t>Relation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D54A205-9482-AC41-8080-6B88A782AED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defRPr/>
                </a:pPr>
                <a:r>
                  <a:rPr lang="en-US" altLang="zh-CN" dirty="0"/>
                  <a:t>A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relation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R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is</a:t>
                </a:r>
                <a:r>
                  <a:rPr lang="zh-CN" altLang="en-US" dirty="0"/>
                  <a:t> </a:t>
                </a:r>
                <a:r>
                  <a:rPr lang="en-US" altLang="zh-CN" dirty="0">
                    <a:solidFill>
                      <a:srgbClr val="0432FF"/>
                    </a:solidFill>
                  </a:rPr>
                  <a:t>equivalent</a:t>
                </a:r>
                <a:r>
                  <a:rPr lang="en-US" altLang="zh-CN" dirty="0"/>
                  <a:t>:</a:t>
                </a:r>
              </a:p>
              <a:p>
                <a:pPr>
                  <a:defRPr/>
                </a:pPr>
                <a:r>
                  <a:rPr lang="en-US" altLang="zh-CN" dirty="0"/>
                  <a:t>Reflexive:</a:t>
                </a:r>
              </a:p>
              <a:p>
                <a:pPr marL="0" indent="0" algn="ctr">
                  <a:buNone/>
                  <a:defRPr/>
                </a:pPr>
                <a:r>
                  <a:rPr lang="en-US" altLang="zh-CN" dirty="0"/>
                  <a:t>(x,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x)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R</a:t>
                </a:r>
              </a:p>
              <a:p>
                <a:pPr>
                  <a:defRPr/>
                </a:pPr>
                <a:r>
                  <a:rPr lang="en-US" altLang="zh-CN" dirty="0"/>
                  <a:t>Symmetry:</a:t>
                </a:r>
              </a:p>
              <a:p>
                <a:pPr marL="0" indent="0" algn="ctr">
                  <a:buNone/>
                  <a:defRPr/>
                </a:pPr>
                <a:r>
                  <a:rPr lang="en-US" altLang="zh-CN" dirty="0"/>
                  <a:t>(x,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y)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R,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then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(y,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x)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R</a:t>
                </a:r>
              </a:p>
              <a:p>
                <a:pPr>
                  <a:defRPr/>
                </a:pPr>
                <a:r>
                  <a:rPr lang="en-US" altLang="zh-CN" dirty="0"/>
                  <a:t>Transitive:</a:t>
                </a:r>
              </a:p>
              <a:p>
                <a:pPr marL="0" indent="0" algn="ctr">
                  <a:buNone/>
                  <a:defRPr/>
                </a:pPr>
                <a:r>
                  <a:rPr lang="en-US" altLang="zh-CN" dirty="0"/>
                  <a:t>(x,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y)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R,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(y,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z)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R,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(x,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z)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R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D54A205-9482-AC41-8080-6B88A782AED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89" t="-1846" b="-4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F9312E93-227B-224F-AD73-FE850AB3E9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Equivalent</a:t>
            </a:r>
            <a:r>
              <a:rPr lang="zh-CN" altLang="en-US"/>
              <a:t> </a:t>
            </a:r>
            <a:r>
              <a:rPr lang="en-US" altLang="zh-CN"/>
              <a:t>class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D54A205-9482-AC41-8080-6B88A782AED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defRPr/>
                </a:pPr>
                <a:r>
                  <a:rPr lang="en-US" altLang="zh-CN" dirty="0"/>
                  <a:t>For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any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a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zh-CN" altLang="en-US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dirty="0"/>
                  <a:t>and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R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is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a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equivalent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relation,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a’s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equivalent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class:</a:t>
                </a:r>
              </a:p>
              <a:p>
                <a:pPr marL="0" indent="0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</m:d>
                      <m:r>
                        <a:rPr lang="en-US" altLang="zh-CN" b="0" i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|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a:rPr lang="zh-CN" alt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altLang="zh-CN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zh-CN" b="0" i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zh-CN" alt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US" altLang="zh-CN" b="0" i="0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zh-CN" altLang="en-US" i="1">
                          <a:latin typeface="Cambria Math" panose="02040503050406030204" pitchFamily="18" charset="0"/>
                        </a:rPr>
                        <m:t>∈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en-US" altLang="zh-CN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altLang="zh-CN" dirty="0"/>
              </a:p>
              <a:p>
                <a:pPr>
                  <a:defRPr/>
                </a:pPr>
                <a:r>
                  <a:rPr lang="en-US" altLang="zh-CN" dirty="0"/>
                  <a:t>Example: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≡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𝑍</m:t>
                    </m:r>
                    <m:r>
                      <a:rPr lang="zh-CN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𝑍</m:t>
                    </m:r>
                  </m:oMath>
                </a14:m>
                <a:endParaRPr lang="en-US" altLang="zh-CN" b="0" dirty="0"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  <a:defRPr/>
                </a:pPr>
                <a:r>
                  <a:rPr lang="en-US" altLang="zh-CN" dirty="0"/>
                  <a:t>[0]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=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{…,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-2,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0,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2,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}</a:t>
                </a:r>
              </a:p>
              <a:p>
                <a:pPr marL="0" indent="0" algn="ctr">
                  <a:buNone/>
                  <a:defRPr/>
                </a:pPr>
                <a:r>
                  <a:rPr lang="zh-CN" altLang="en-US" dirty="0"/>
                  <a:t>        </a:t>
                </a:r>
                <a:r>
                  <a:rPr lang="en-US" altLang="zh-CN" dirty="0"/>
                  <a:t>[1]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=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{...,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-3,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-1,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1,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3,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…}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D54A205-9482-AC41-8080-6B88A782AED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89" t="-21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AE28FACB-9219-704B-8A86-964CE176AB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 </a:t>
            </a:r>
          </a:p>
        </p:txBody>
      </p:sp>
      <p:sp>
        <p:nvSpPr>
          <p:cNvPr id="16387" name="Rectangle 4">
            <a:extLst>
              <a:ext uri="{FF2B5EF4-FFF2-40B4-BE49-F238E27FC236}">
                <a16:creationId xmlns:a16="http://schemas.microsoft.com/office/drawing/2014/main" id="{C660E08F-9C77-DB4C-B499-6F0DBB609D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7619" y="3276600"/>
            <a:ext cx="621381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3600" i="1" dirty="0">
                <a:solidFill>
                  <a:schemeClr val="folHlink"/>
                </a:solidFill>
              </a:rPr>
              <a:t>Basic</a:t>
            </a:r>
            <a:r>
              <a:rPr lang="zh-CN" altLang="en-US" sz="3600" i="1" dirty="0">
                <a:solidFill>
                  <a:schemeClr val="folHlink"/>
                </a:solidFill>
              </a:rPr>
              <a:t> </a:t>
            </a:r>
            <a:r>
              <a:rPr lang="en-US" altLang="zh-CN" sz="3600" i="1" dirty="0">
                <a:solidFill>
                  <a:schemeClr val="folHlink"/>
                </a:solidFill>
              </a:rPr>
              <a:t>computation</a:t>
            </a:r>
            <a:r>
              <a:rPr lang="zh-CN" altLang="en-US" sz="3600" i="1" dirty="0">
                <a:solidFill>
                  <a:schemeClr val="folHlink"/>
                </a:solidFill>
              </a:rPr>
              <a:t> </a:t>
            </a:r>
            <a:r>
              <a:rPr lang="en-US" altLang="zh-CN" sz="3600" i="1" dirty="0">
                <a:solidFill>
                  <a:schemeClr val="folHlink"/>
                </a:solidFill>
              </a:rPr>
              <a:t>complexity</a:t>
            </a:r>
          </a:p>
        </p:txBody>
      </p:sp>
    </p:spTree>
    <p:extLst>
      <p:ext uri="{BB962C8B-B14F-4D97-AF65-F5344CB8AC3E}">
        <p14:creationId xmlns:p14="http://schemas.microsoft.com/office/powerpoint/2010/main" val="1198912024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2012</TotalTime>
  <Words>922</Words>
  <Application>Microsoft Macintosh PowerPoint</Application>
  <PresentationFormat>全屏显示(4:3)</PresentationFormat>
  <Paragraphs>136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5" baseType="lpstr">
      <vt:lpstr>Arial</vt:lpstr>
      <vt:lpstr>Cambria Math</vt:lpstr>
      <vt:lpstr>Courier New</vt:lpstr>
      <vt:lpstr>Tahoma</vt:lpstr>
      <vt:lpstr>Wingdings</vt:lpstr>
      <vt:lpstr>Blends</vt:lpstr>
      <vt:lpstr>Mathematical foundation</vt:lpstr>
      <vt:lpstr>Goals</vt:lpstr>
      <vt:lpstr> </vt:lpstr>
      <vt:lpstr>Sets</vt:lpstr>
      <vt:lpstr>Relation</vt:lpstr>
      <vt:lpstr>Function</vt:lpstr>
      <vt:lpstr>More Relation</vt:lpstr>
      <vt:lpstr>Equivalent class</vt:lpstr>
      <vt:lpstr> </vt:lpstr>
      <vt:lpstr>Some notations on complexity</vt:lpstr>
      <vt:lpstr>Some notations on complexity</vt:lpstr>
      <vt:lpstr>undecidable != unsolvable</vt:lpstr>
      <vt:lpstr>P complexity</vt:lpstr>
      <vt:lpstr>NP complexity</vt:lpstr>
      <vt:lpstr>Subset sum problem</vt:lpstr>
      <vt:lpstr>P =? NP</vt:lpstr>
      <vt:lpstr>NP-Complete (NPC)</vt:lpstr>
      <vt:lpstr>NP-hard</vt:lpstr>
      <vt:lpstr>The 7 Millennium Prize Problems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</dc:title>
  <dc:creator>Baojian Hua</dc:creator>
  <cp:lastModifiedBy>Microsoft Office 用户</cp:lastModifiedBy>
  <cp:revision>1856</cp:revision>
  <cp:lastPrinted>2020-09-24T13:00:49Z</cp:lastPrinted>
  <dcterms:created xsi:type="dcterms:W3CDTF">1601-01-01T00:00:00Z</dcterms:created>
  <dcterms:modified xsi:type="dcterms:W3CDTF">2022-11-14T05:52:13Z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