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1"/>
  </p:handoutMasterIdLst>
  <p:sldIdLst>
    <p:sldId id="256" r:id="rId2"/>
    <p:sldId id="327" r:id="rId3"/>
    <p:sldId id="363" r:id="rId4"/>
    <p:sldId id="364" r:id="rId5"/>
    <p:sldId id="323" r:id="rId6"/>
    <p:sldId id="366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3" r:id="rId18"/>
    <p:sldId id="365" r:id="rId19"/>
    <p:sldId id="355" r:id="rId20"/>
    <p:sldId id="354" r:id="rId21"/>
    <p:sldId id="356" r:id="rId22"/>
    <p:sldId id="357" r:id="rId23"/>
    <p:sldId id="358" r:id="rId24"/>
    <p:sldId id="359" r:id="rId25"/>
    <p:sldId id="368" r:id="rId26"/>
    <p:sldId id="367" r:id="rId27"/>
    <p:sldId id="369" r:id="rId28"/>
    <p:sldId id="360" r:id="rId29"/>
    <p:sldId id="362" r:id="rId30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58"/>
    <p:restoredTop sz="94648"/>
  </p:normalViewPr>
  <p:slideViewPr>
    <p:cSldViewPr>
      <p:cViewPr varScale="1">
        <p:scale>
          <a:sx n="102" d="100"/>
          <a:sy n="102" d="100"/>
        </p:scale>
        <p:origin x="17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6255887-7C20-5F40-88F5-DC07E00936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42A776-FF54-8D4A-8F1A-B5440D7A3E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C290E11-1746-2A4C-A43A-EB9011E0C5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2245770-81F5-604C-B1AE-5A9406AD2B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DFDCF0-3A25-1B44-957E-06E14821E8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3668DE-41B2-B840-8464-61D50D8F9AEF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D8CABA-2308-F347-8A69-17F991D1D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BC90C53F-106A-594B-816F-FBBE09ED0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3A923C9-0DAE-5044-82AD-0E432BFFD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FA28DE7-4EBE-E242-BE11-88C84DA4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55B07155-43D3-3342-B259-7727441E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043667A-50D5-BD4A-899F-BACBE537B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26AC772-E99A-4F46-A0AF-BDC88C893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5ED622E-E2EB-AE47-84DA-22CE8CA4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1262C24-48BF-CD4C-937E-331BF8501E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3F62A85-0DF1-9F4C-B6E2-275D23105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5E5B91A-4C02-F247-8E23-8E414AB52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893DA04-B417-5246-8AE0-91F0B6564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8B626B-81AA-F040-92F0-D02736E321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1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D26FD10-20F2-BE4B-A198-B567EEE34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95028F1-A44A-2647-AF6B-29B329952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DE85904-D501-6C46-A2AD-9CA56C67E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E24A-3567-904B-B86C-E4AE21B6E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65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5833C8-4BDB-0F44-8B0D-35498B25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89FF3E9-C35F-4E4B-8AF3-3BAD85550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E5996E1-CC22-3945-A3BF-28E3C78E7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2DC2-6B55-5E4C-8395-621F8054D6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AC7456-85F6-DD40-81C0-4C8BD0E9F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BAB3D1D-BE10-304F-BEFE-012D6E790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0A960C3-CA72-8540-A7D0-1A6E75F0E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48D9-7FA6-E441-821E-F3F88EC4F9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98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4C5B8B4-B421-6040-879F-D3D697BB7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7543519-18B0-7740-8051-46BAC5573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D3F58C5-102C-E640-8D6D-6542CFC35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18E6-536B-3E49-87F7-F67360CCFA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8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7775B8-8071-4E41-AB03-00486E0A2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56D8A38-D3FC-AD48-8316-038FB054F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CB84722-1E49-9E4D-836F-D732E94C2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FD8DE-E3EB-EA4E-8EE7-F04FE4665C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97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FB82EF0-DDD0-6B4A-867E-3E6388D61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BFB65D6-F186-3C48-B54B-497EC9B38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2702551-92CD-8D4E-9A9F-51CB64BE9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A741-66C6-D343-8412-89FF6A0F85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8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7F0065C-425F-FA4C-B6C4-FD2068F54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7C70384-6A7F-504B-9F2A-1F5CFAAD2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C95F566-FAE0-7049-8CC7-F3FD41973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18140-2A5D-0E44-BF65-E264B2E441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61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F7FBCE8-7588-F049-A140-AC6ECEEBA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EDEB25C-C69B-AF49-92C5-20DDF64A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7ADDEEE-A7A1-C54E-B356-0D31023DC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83DD-3DDB-6A4B-AF53-C06217DC1C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81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51196D-4FBC-5244-AE77-A0DCBCE7B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6B8D535-A7F6-6245-AF7C-3991555EB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00E33DC-CFB4-6940-9A06-5E5739184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9AE6-659C-DD4F-AB55-9243AB0876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3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641F442-FF5A-3E4F-B7E3-4F3B30916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4BF4FC7-F279-814B-BE9E-21CEA875B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FDFF4A7-138E-6343-9081-AB08C7444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066F-829B-004C-A374-751C56118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3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8F330B-6D69-3B48-94AA-84D980473E7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19EAC-5FB6-7F49-82BE-B9C6E565D1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7743FD-0EAE-AE43-B059-5C59C205ED2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C3DD9A-EB2E-6F4B-B2C1-287B25CFF3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536DE4-E734-8D4C-93F9-1098F8D02B9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D863680-FD48-694E-A03B-D9033B0DA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170802E-96C7-5A40-9A9A-95EE098C83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B107CC5-4F23-7840-9D8C-A91D6DEA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E065584-58F1-DF49-988D-E4179129D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BEFFB746-8CD7-AA4A-B6F9-332BF01617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986FEBD8-864A-0B4D-B3B2-0C180D3B82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9EC76A7F-43CA-B94D-8105-DC195EBDA5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B83518-65C2-094A-AFB7-B5D18B682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8841FBB-64FC-1C4F-8167-C680F3EB33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Constructive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86FDA178-BD90-9A42-AB11-13E8D0C976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/>
              <a:t>Formal Methods Foundation</a:t>
            </a:r>
          </a:p>
          <a:p>
            <a:pPr eaLnBrk="1" hangingPunct="1"/>
            <a:r>
              <a:rPr lang="en-US" altLang="zh-CN" sz="2800" dirty="0" err="1"/>
              <a:t>Baojian</a:t>
            </a:r>
            <a:r>
              <a:rPr lang="en-US" altLang="zh-CN" sz="2800" dirty="0"/>
              <a:t> Hua</a:t>
            </a:r>
          </a:p>
          <a:p>
            <a:pPr eaLnBrk="1" hangingPunct="1"/>
            <a:r>
              <a:rPr lang="en-US" altLang="zh-CN" sz="2400" dirty="0" err="1"/>
              <a:t>bjhua@ustc.edu.cn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A1F45E-C259-C14C-94F2-A3D20B173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T:</a:t>
            </a:r>
            <a:endParaRPr kumimoji="1" lang="zh-CN" altLang="en-US" dirty="0"/>
          </a:p>
          <a:p>
            <a:pPr marL="0" indent="0">
              <a:buNone/>
            </a:pPr>
            <a:endParaRPr kumimoji="1" lang="zh-CN" altLang="en-US" dirty="0"/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209800" y="35052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blipFill>
                <a:blip r:embed="rId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7E5A9D3-6A5F-5D45-8D66-3FCE2274EB8B}"/>
              </a:ext>
            </a:extLst>
          </p:cNvPr>
          <p:cNvSpPr txBox="1"/>
          <p:nvPr/>
        </p:nvSpPr>
        <p:spPr>
          <a:xfrm>
            <a:off x="990600" y="4572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Note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axiom.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Informally:</a:t>
            </a:r>
            <a:r>
              <a:rPr kumimoji="1" lang="zh-CN" altLang="en-US" dirty="0"/>
              <a:t> </a:t>
            </a:r>
            <a:r>
              <a:rPr kumimoji="1" lang="en-US" altLang="zh-CN" dirty="0"/>
              <a:t>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unconditionally.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108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 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209800" y="35052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/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No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Informally: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kumimoji="1" lang="zh-CN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provable,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anything.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blipFill>
                <a:blip r:embed="rId5"/>
                <a:stretch>
                  <a:fillRect l="-811" t="-2740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4419600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978389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51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209800" y="35052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i="1" dirty="0">
                    <a:latin typeface="Cambria Math" panose="02040503050406030204" pitchFamily="18" charset="0"/>
                  </a:rPr>
                  <a:t>Q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/>
              <p:nvPr/>
            </p:nvSpPr>
            <p:spPr>
              <a:xfrm>
                <a:off x="990600" y="4572000"/>
                <a:ext cx="6248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introduction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Informally: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also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Q,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i="1" dirty="0">
                    <a:latin typeface="Cambria Math" panose="02040503050406030204" pitchFamily="18" charset="0"/>
                  </a:rPr>
                  <a:t>Q</a:t>
                </a:r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248400" cy="1200329"/>
              </a:xfrm>
              <a:prstGeom prst="rect">
                <a:avLst/>
              </a:prstGeom>
              <a:blipFill>
                <a:blip r:embed="rId5"/>
                <a:stretch>
                  <a:fillRect l="-811" t="-2105" b="-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2494339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339" y="2978389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C55226-1CD1-9542-B803-C27C6795872C}"/>
                  </a:ext>
                </a:extLst>
              </p:cNvPr>
              <p:cNvSpPr txBox="1"/>
              <p:nvPr/>
            </p:nvSpPr>
            <p:spPr>
              <a:xfrm>
                <a:off x="5634789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C55226-1CD1-9542-B803-C27C6795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789" y="2978389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69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304800" y="3505200"/>
            <a:ext cx="289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2643354" y="331970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354" y="3319702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/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elimination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Informally: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leave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you.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blipFill>
                <a:blip r:embed="rId5"/>
                <a:stretch>
                  <a:fillRect l="-811" t="-2740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A4F5602F-ECD5-F449-A0DF-16CE6176337E}"/>
              </a:ext>
            </a:extLst>
          </p:cNvPr>
          <p:cNvCxnSpPr>
            <a:cxnSpLocks/>
          </p:cNvCxnSpPr>
          <p:nvPr/>
        </p:nvCxnSpPr>
        <p:spPr>
          <a:xfrm>
            <a:off x="4748046" y="3498611"/>
            <a:ext cx="289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074C67-2005-F149-B1AA-22154FD76C3A}"/>
                  </a:ext>
                </a:extLst>
              </p:cNvPr>
              <p:cNvSpPr txBox="1"/>
              <p:nvPr/>
            </p:nvSpPr>
            <p:spPr>
              <a:xfrm>
                <a:off x="5433846" y="36692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074C67-2005-F149-B1AA-22154FD76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846" y="366926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/>
              <p:nvPr/>
            </p:nvSpPr>
            <p:spPr>
              <a:xfrm>
                <a:off x="7086600" y="3313113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313113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2D4DACE-1367-CD49-8EDE-7E5F1E7FC99A}"/>
                  </a:ext>
                </a:extLst>
              </p:cNvPr>
              <p:cNvSpPr txBox="1"/>
              <p:nvPr/>
            </p:nvSpPr>
            <p:spPr>
              <a:xfrm>
                <a:off x="5357646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2D4DACE-1367-CD49-8EDE-7E5F1E7FC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46" y="29718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304800" y="3505200"/>
            <a:ext cx="289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∨ </m:t>
                    </m:r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2643354" y="331970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354" y="3319702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/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introduction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Informally: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leave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you.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blipFill>
                <a:blip r:embed="rId5"/>
                <a:stretch>
                  <a:fillRect l="-811" t="-2740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A4F5602F-ECD5-F449-A0DF-16CE6176337E}"/>
              </a:ext>
            </a:extLst>
          </p:cNvPr>
          <p:cNvCxnSpPr>
            <a:cxnSpLocks/>
          </p:cNvCxnSpPr>
          <p:nvPr/>
        </p:nvCxnSpPr>
        <p:spPr>
          <a:xfrm>
            <a:off x="4748046" y="3498611"/>
            <a:ext cx="289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074C67-2005-F149-B1AA-22154FD76C3A}"/>
                  </a:ext>
                </a:extLst>
              </p:cNvPr>
              <p:cNvSpPr txBox="1"/>
              <p:nvPr/>
            </p:nvSpPr>
            <p:spPr>
              <a:xfrm>
                <a:off x="5433846" y="36692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kumimoji="1" lang="zh-CN" altLang="en-US" dirty="0"/>
                        <m:t> 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∨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074C67-2005-F149-B1AA-22154FD76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846" y="366926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t="-6667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/>
              <p:nvPr/>
            </p:nvSpPr>
            <p:spPr>
              <a:xfrm>
                <a:off x="7086600" y="3313113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313113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2D4DACE-1367-CD49-8EDE-7E5F1E7FC99A}"/>
                  </a:ext>
                </a:extLst>
              </p:cNvPr>
              <p:cNvSpPr txBox="1"/>
              <p:nvPr/>
            </p:nvSpPr>
            <p:spPr>
              <a:xfrm>
                <a:off x="58674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2D4DACE-1367-CD49-8EDE-7E5F1E7FC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9718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425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381000" y="3505201"/>
            <a:ext cx="5696744" cy="3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/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elimination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Informally: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leave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you.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blipFill>
                <a:blip r:embed="rId4"/>
                <a:stretch>
                  <a:fillRect l="-811" t="-2740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∨ </m:t>
                    </m:r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/>
              <p:nvPr/>
            </p:nvSpPr>
            <p:spPr>
              <a:xfrm>
                <a:off x="5562600" y="330500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305001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A8554C3-D4D9-F74C-82F9-91E2E31BC216}"/>
                  </a:ext>
                </a:extLst>
              </p:cNvPr>
              <p:cNvSpPr txBox="1"/>
              <p:nvPr/>
            </p:nvSpPr>
            <p:spPr>
              <a:xfrm>
                <a:off x="2610644" y="298641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A8554C3-D4D9-F74C-82F9-91E2E31BC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644" y="2986410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375615C-4E77-0C48-8F9B-A6B7B74F8923}"/>
                  </a:ext>
                </a:extLst>
              </p:cNvPr>
              <p:cNvSpPr txBox="1"/>
              <p:nvPr/>
            </p:nvSpPr>
            <p:spPr>
              <a:xfrm>
                <a:off x="41910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375615C-4E77-0C48-8F9B-A6B7B74F8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97180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6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14:m>
                  <m:oMath xmlns:m="http://schemas.openxmlformats.org/officeDocument/2006/math">
                    <m:r>
                      <a:rPr kumimoji="1"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381000" y="3505201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/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ntroduction</m:t>
                    </m:r>
                    <m:r>
                      <a:rPr kumimoji="1"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kumimoji="1"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elimination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Informally: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leave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you.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blipFill>
                <a:blip r:embed="rId4"/>
                <a:stretch>
                  <a:fillRect l="-811" t="-2740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/>
              <p:nvPr/>
            </p:nvSpPr>
            <p:spPr>
              <a:xfrm>
                <a:off x="2209800" y="330500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305001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28F01252-C9AD-4244-B17B-6646589DCF23}"/>
              </a:ext>
            </a:extLst>
          </p:cNvPr>
          <p:cNvCxnSpPr>
            <a:cxnSpLocks/>
          </p:cNvCxnSpPr>
          <p:nvPr/>
        </p:nvCxnSpPr>
        <p:spPr>
          <a:xfrm>
            <a:off x="4038600" y="3498612"/>
            <a:ext cx="3581400" cy="65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45002CC-0E65-5E4A-9AA8-365A315B3247}"/>
                  </a:ext>
                </a:extLst>
              </p:cNvPr>
              <p:cNvSpPr txBox="1"/>
              <p:nvPr/>
            </p:nvSpPr>
            <p:spPr>
              <a:xfrm>
                <a:off x="4648200" y="36692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45002CC-0E65-5E4A-9AA8-365A315B3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66926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16DB0E3-5A3E-4142-A18F-1F196660DF15}"/>
                  </a:ext>
                </a:extLst>
              </p:cNvPr>
              <p:cNvSpPr txBox="1"/>
              <p:nvPr/>
            </p:nvSpPr>
            <p:spPr>
              <a:xfrm>
                <a:off x="45720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16DB0E3-5A3E-4142-A18F-1F196660D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7180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42107E2-0F47-E947-86CA-1B922C313ADA}"/>
                  </a:ext>
                </a:extLst>
              </p:cNvPr>
              <p:cNvSpPr txBox="1"/>
              <p:nvPr/>
            </p:nvSpPr>
            <p:spPr>
              <a:xfrm>
                <a:off x="7086600" y="329841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42107E2-0F47-E947-86CA-1B922C313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298412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6A87C73-344F-334F-BD91-6B7EDE948418}"/>
                  </a:ext>
                </a:extLst>
              </p:cNvPr>
              <p:cNvSpPr txBox="1"/>
              <p:nvPr/>
            </p:nvSpPr>
            <p:spPr>
              <a:xfrm>
                <a:off x="62484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6A87C73-344F-334F-BD91-6B7EDE948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9718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6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Try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667000" y="4336812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276600" y="45074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50746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7E5A9D3-6A5F-5D45-8D66-3FCE2274EB8B}"/>
              </a:ext>
            </a:extLst>
          </p:cNvPr>
          <p:cNvSpPr txBox="1"/>
          <p:nvPr/>
        </p:nvSpPr>
        <p:spPr>
          <a:xfrm>
            <a:off x="990600" y="6315343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proof</a:t>
            </a:r>
            <a:r>
              <a:rPr kumimoji="1" lang="zh-CN" altLang="en-US" dirty="0">
                <a:solidFill>
                  <a:srgbClr val="0432FF"/>
                </a:solidFill>
              </a:rPr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tree</a:t>
            </a:r>
            <a:r>
              <a:rPr kumimoji="1" lang="en-US" altLang="zh-CN" dirty="0"/>
              <a:t>!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3200400" y="3810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8100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/>
              <p:nvPr/>
            </p:nvSpPr>
            <p:spPr>
              <a:xfrm>
                <a:off x="4495800" y="413661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136612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0730C507-87E2-4346-9E9F-9D350AA55E7A}"/>
              </a:ext>
            </a:extLst>
          </p:cNvPr>
          <p:cNvCxnSpPr>
            <a:cxnSpLocks/>
          </p:cNvCxnSpPr>
          <p:nvPr/>
        </p:nvCxnSpPr>
        <p:spPr>
          <a:xfrm>
            <a:off x="2819400" y="3733800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AE18186-47FC-9F49-A066-3659C834E25C}"/>
                  </a:ext>
                </a:extLst>
              </p:cNvPr>
              <p:cNvSpPr txBox="1"/>
              <p:nvPr/>
            </p:nvSpPr>
            <p:spPr>
              <a:xfrm>
                <a:off x="3124200" y="32766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AE18186-47FC-9F49-A066-3659C834E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276600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AF2C20C9-08D9-3547-AEB0-7704A7CF473C}"/>
              </a:ext>
            </a:extLst>
          </p:cNvPr>
          <p:cNvCxnSpPr>
            <a:cxnSpLocks/>
          </p:cNvCxnSpPr>
          <p:nvPr/>
        </p:nvCxnSpPr>
        <p:spPr>
          <a:xfrm>
            <a:off x="2819400" y="3200400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1B8B66F-2597-2642-98CD-B82A7B14C2E9}"/>
                  </a:ext>
                </a:extLst>
              </p:cNvPr>
              <p:cNvSpPr txBox="1"/>
              <p:nvPr/>
            </p:nvSpPr>
            <p:spPr>
              <a:xfrm>
                <a:off x="4648200" y="35052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1B8B66F-2597-2642-98CD-B82A7B14C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505200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F979907-E948-F94F-9D57-5EB7E0FC8245}"/>
                  </a:ext>
                </a:extLst>
              </p:cNvPr>
              <p:cNvSpPr txBox="1"/>
              <p:nvPr/>
            </p:nvSpPr>
            <p:spPr>
              <a:xfrm>
                <a:off x="45720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F979907-E948-F94F-9D57-5EB7E0FC8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7180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942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Try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667000" y="5022612"/>
            <a:ext cx="320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276600" y="51932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19326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7E5A9D3-6A5F-5D45-8D66-3FCE2274EB8B}"/>
              </a:ext>
            </a:extLst>
          </p:cNvPr>
          <p:cNvSpPr txBox="1"/>
          <p:nvPr/>
        </p:nvSpPr>
        <p:spPr>
          <a:xfrm>
            <a:off x="990600" y="6315343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proof</a:t>
            </a:r>
            <a:r>
              <a:rPr kumimoji="1" lang="zh-CN" altLang="en-US" dirty="0">
                <a:solidFill>
                  <a:srgbClr val="0432FF"/>
                </a:solidFill>
              </a:rPr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tree</a:t>
            </a:r>
            <a:r>
              <a:rPr kumimoji="1" lang="en-US" altLang="zh-CN" dirty="0"/>
              <a:t>!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3200400" y="4495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4958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/>
              <p:nvPr/>
            </p:nvSpPr>
            <p:spPr>
              <a:xfrm>
                <a:off x="5334000" y="482241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822412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0730C507-87E2-4346-9E9F-9D350AA55E7A}"/>
              </a:ext>
            </a:extLst>
          </p:cNvPr>
          <p:cNvCxnSpPr>
            <a:cxnSpLocks/>
          </p:cNvCxnSpPr>
          <p:nvPr/>
        </p:nvCxnSpPr>
        <p:spPr>
          <a:xfrm flipV="1">
            <a:off x="1524000" y="4392738"/>
            <a:ext cx="5867400" cy="54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AE18186-47FC-9F49-A066-3659C834E25C}"/>
                  </a:ext>
                </a:extLst>
              </p:cNvPr>
              <p:cNvSpPr txBox="1"/>
              <p:nvPr/>
            </p:nvSpPr>
            <p:spPr>
              <a:xfrm>
                <a:off x="1447800" y="39624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AE18186-47FC-9F49-A066-3659C834E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962400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AF2C20C9-08D9-3547-AEB0-7704A7CF473C}"/>
              </a:ext>
            </a:extLst>
          </p:cNvPr>
          <p:cNvCxnSpPr>
            <a:cxnSpLocks/>
          </p:cNvCxnSpPr>
          <p:nvPr/>
        </p:nvCxnSpPr>
        <p:spPr>
          <a:xfrm>
            <a:off x="1143000" y="3886200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1B8B66F-2597-2642-98CD-B82A7B14C2E9}"/>
                  </a:ext>
                </a:extLst>
              </p:cNvPr>
              <p:cNvSpPr txBox="1"/>
              <p:nvPr/>
            </p:nvSpPr>
            <p:spPr>
              <a:xfrm>
                <a:off x="6781800" y="4191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1B8B66F-2597-2642-98CD-B82A7B14C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191000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F979907-E948-F94F-9D57-5EB7E0FC8245}"/>
                  </a:ext>
                </a:extLst>
              </p:cNvPr>
              <p:cNvSpPr txBox="1"/>
              <p:nvPr/>
            </p:nvSpPr>
            <p:spPr>
              <a:xfrm>
                <a:off x="2971800" y="36576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F979907-E948-F94F-9D57-5EB7E0FC8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65760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C8EAA25-2D93-0C4A-83DC-861498070FA8}"/>
                  </a:ext>
                </a:extLst>
              </p:cNvPr>
              <p:cNvSpPr txBox="1"/>
              <p:nvPr/>
            </p:nvSpPr>
            <p:spPr>
              <a:xfrm>
                <a:off x="4953000" y="39624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C8EAA25-2D93-0C4A-83DC-861498070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9624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9B26CA7A-1BE4-714F-84B5-7D1105799C22}"/>
              </a:ext>
            </a:extLst>
          </p:cNvPr>
          <p:cNvCxnSpPr>
            <a:cxnSpLocks/>
          </p:cNvCxnSpPr>
          <p:nvPr/>
        </p:nvCxnSpPr>
        <p:spPr>
          <a:xfrm>
            <a:off x="4648200" y="3886200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372D46E-A8B1-5F43-857E-D9D9BF776487}"/>
                  </a:ext>
                </a:extLst>
              </p:cNvPr>
              <p:cNvSpPr txBox="1"/>
              <p:nvPr/>
            </p:nvSpPr>
            <p:spPr>
              <a:xfrm>
                <a:off x="6477000" y="36576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372D46E-A8B1-5F43-857E-D9D9BF776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6576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11484CB-C16D-4842-A9A5-86A78A43FBAF}"/>
                  </a:ext>
                </a:extLst>
              </p:cNvPr>
              <p:cNvSpPr txBox="1"/>
              <p:nvPr/>
            </p:nvSpPr>
            <p:spPr>
              <a:xfrm>
                <a:off x="1447800" y="3429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11484CB-C16D-4842-A9A5-86A78A43F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429000"/>
                <a:ext cx="1828800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5D8F623D-A756-964E-A9D9-046CCD5D0413}"/>
              </a:ext>
            </a:extLst>
          </p:cNvPr>
          <p:cNvCxnSpPr>
            <a:cxnSpLocks/>
          </p:cNvCxnSpPr>
          <p:nvPr/>
        </p:nvCxnSpPr>
        <p:spPr>
          <a:xfrm>
            <a:off x="1143000" y="3352800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60C308D-A62E-3C4C-A560-D4C6FA853B87}"/>
                  </a:ext>
                </a:extLst>
              </p:cNvPr>
              <p:cNvSpPr txBox="1"/>
              <p:nvPr/>
            </p:nvSpPr>
            <p:spPr>
              <a:xfrm>
                <a:off x="2971800" y="31242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60C308D-A62E-3C4C-A560-D4C6FA853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124200"/>
                <a:ext cx="182880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95B3D50-817D-3746-BAB4-557EF6C306D9}"/>
                  </a:ext>
                </a:extLst>
              </p:cNvPr>
              <p:cNvSpPr txBox="1"/>
              <p:nvPr/>
            </p:nvSpPr>
            <p:spPr>
              <a:xfrm>
                <a:off x="4953000" y="3429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95B3D50-817D-3746-BAB4-557EF6C30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429000"/>
                <a:ext cx="1828800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E3978768-78BC-5244-86E7-B178879D9239}"/>
              </a:ext>
            </a:extLst>
          </p:cNvPr>
          <p:cNvCxnSpPr>
            <a:cxnSpLocks/>
          </p:cNvCxnSpPr>
          <p:nvPr/>
        </p:nvCxnSpPr>
        <p:spPr>
          <a:xfrm>
            <a:off x="4648200" y="3352800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B9552E4-002A-EF43-BC00-6283C37B985E}"/>
                  </a:ext>
                </a:extLst>
              </p:cNvPr>
              <p:cNvSpPr txBox="1"/>
              <p:nvPr/>
            </p:nvSpPr>
            <p:spPr>
              <a:xfrm>
                <a:off x="6477000" y="31242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B9552E4-002A-EF43-BC00-6283C37B9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124200"/>
                <a:ext cx="182880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46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D064A-70B2-F64D-BC19-E094182E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engineering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8EE45E-418C-D444-A3E0-65936DD0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been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great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advancement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automatic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semiautomatic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assistants</a:t>
            </a:r>
          </a:p>
          <a:p>
            <a:pPr lvl="1"/>
            <a:r>
              <a:rPr kumimoji="1" lang="en-US" altLang="zh-CN" dirty="0"/>
              <a:t>Thus,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conduct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assistants</a:t>
            </a:r>
          </a:p>
          <a:p>
            <a:pPr lvl="1"/>
            <a:r>
              <a:rPr kumimoji="1" lang="en-US" altLang="zh-CN" dirty="0"/>
              <a:t>So</a:t>
            </a:r>
            <a:r>
              <a:rPr kumimoji="1" lang="zh-CN" altLang="en-US" dirty="0"/>
              <a:t> </a:t>
            </a:r>
            <a:r>
              <a:rPr kumimoji="1" lang="en-US" altLang="zh-CN" dirty="0"/>
              <a:t>CS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boosts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math.</a:t>
            </a:r>
          </a:p>
          <a:p>
            <a:pPr lvl="1"/>
            <a:r>
              <a:rPr kumimoji="1" lang="en-US" altLang="zh-CN" dirty="0"/>
              <a:t>Let’s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just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</a:t>
            </a:r>
          </a:p>
          <a:p>
            <a:pPr lvl="2"/>
            <a:r>
              <a:rPr kumimoji="1" lang="en-US" altLang="zh-CN" dirty="0"/>
              <a:t>You</a:t>
            </a:r>
            <a:r>
              <a:rPr kumimoji="1" lang="zh-CN" altLang="en-US" dirty="0"/>
              <a:t> </a:t>
            </a:r>
            <a:r>
              <a:rPr kumimoji="1" lang="en-US" altLang="zh-CN" dirty="0"/>
              <a:t>will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do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assignment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908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Constructive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Developed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Heyting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Brouwer,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etc..</a:t>
            </a:r>
          </a:p>
          <a:p>
            <a:pPr lvl="1"/>
            <a:r>
              <a:rPr kumimoji="1" lang="en-US" altLang="zh-CN" dirty="0"/>
              <a:t>1930’</a:t>
            </a:r>
          </a:p>
          <a:p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constructive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reasoning</a:t>
            </a:r>
          </a:p>
          <a:p>
            <a:pPr lvl="1"/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intuitive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</a:t>
            </a:r>
          </a:p>
          <a:p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content:</a:t>
            </a:r>
          </a:p>
          <a:p>
            <a:pPr lvl="1"/>
            <a:r>
              <a:rPr kumimoji="1" lang="en-US" altLang="zh-CN" dirty="0"/>
              <a:t>Thus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widely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CS</a:t>
            </a:r>
          </a:p>
          <a:p>
            <a:pPr lvl="1"/>
            <a:r>
              <a:rPr kumimoji="1" lang="en-US" altLang="zh-CN" dirty="0"/>
              <a:t>E.g.,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Curry-Howard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correspondence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245371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Constructive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logic:</a:t>
            </a:r>
          </a:p>
          <a:p>
            <a:pPr marL="0" indent="0" algn="ctr">
              <a:buNone/>
            </a:pPr>
            <a:r>
              <a:rPr kumimoji="1" lang="en-US" altLang="zh-CN" i="1" dirty="0"/>
              <a:t>Semantics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4159662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D064A-70B2-F64D-BC19-E094182E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8EE45E-418C-D444-A3E0-65936DD0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cares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provable</a:t>
            </a:r>
          </a:p>
          <a:p>
            <a:pPr lvl="1"/>
            <a:r>
              <a:rPr kumimoji="1" lang="en-US" altLang="zh-CN" dirty="0"/>
              <a:t>Axioms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</a:p>
          <a:p>
            <a:r>
              <a:rPr kumimoji="1" lang="en-US" altLang="zh-CN" dirty="0"/>
              <a:t>Roughly,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computation</a:t>
            </a:r>
          </a:p>
          <a:p>
            <a:pPr lvl="1"/>
            <a:r>
              <a:rPr kumimoji="1" lang="en-US" altLang="zh-CN" dirty="0"/>
              <a:t>Models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</a:p>
          <a:p>
            <a:pPr lvl="1"/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“true”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“false”</a:t>
            </a:r>
          </a:p>
        </p:txBody>
      </p:sp>
    </p:spTree>
    <p:extLst>
      <p:ext uri="{BB962C8B-B14F-4D97-AF65-F5344CB8AC3E}">
        <p14:creationId xmlns:p14="http://schemas.microsoft.com/office/powerpoint/2010/main" val="30650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FDED73-A7BA-B04D-8868-48C02EF5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unique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C33CCE-84A7-E04B-A672-1089154E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5370512" cy="4114800"/>
          </a:xfrm>
        </p:spPr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give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logic: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bool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algebra</a:t>
            </a:r>
          </a:p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algebra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lattice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585B7A3-45E4-DD42-9165-291DB77FE80C}"/>
              </a:ext>
            </a:extLst>
          </p:cNvPr>
          <p:cNvSpPr/>
          <p:nvPr/>
        </p:nvSpPr>
        <p:spPr>
          <a:xfrm>
            <a:off x="6477000" y="3372853"/>
            <a:ext cx="2286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</a:p>
          <a:p>
            <a:pPr algn="ctr"/>
            <a:r>
              <a:rPr kumimoji="1" lang="en-US" altLang="zh-CN" dirty="0"/>
              <a:t>0</a:t>
            </a:r>
          </a:p>
          <a:p>
            <a:pPr algn="ctr"/>
            <a:endParaRPr kumimoji="1" lang="en-US" altLang="zh-CN" dirty="0"/>
          </a:p>
          <a:p>
            <a:pPr algn="ctr"/>
            <a:r>
              <a:rPr kumimoji="1" lang="en-US" altLang="zh-CN" dirty="0"/>
              <a:t>max,</a:t>
            </a:r>
            <a:r>
              <a:rPr kumimoji="1" lang="zh-CN" altLang="en-US" dirty="0"/>
              <a:t> </a:t>
            </a:r>
            <a:r>
              <a:rPr kumimoji="1" lang="en-US" altLang="zh-CN" dirty="0"/>
              <a:t>min,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BDD58E-E033-E94E-A757-393E32189A6C}"/>
              </a:ext>
            </a:extLst>
          </p:cNvPr>
          <p:cNvSpPr txBox="1"/>
          <p:nvPr/>
        </p:nvSpPr>
        <p:spPr>
          <a:xfrm>
            <a:off x="7029450" y="5335851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Bool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algebra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2831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B58B-4C46-A545-934B-51D90020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Interpretation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1BCE30-AD00-9A47-AB7F-9CBBBB6817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given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proposition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interpretation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defined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by: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V(T)</a:t>
                </a:r>
                <a:r>
                  <a:rPr kumimoji="1" lang="zh-CN" altLang="en-US" sz="2400" dirty="0"/>
                  <a:t>        </a:t>
                </a:r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1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V(F)</a:t>
                </a:r>
                <a:r>
                  <a:rPr kumimoji="1" lang="zh-CN" altLang="en-US" sz="2400" dirty="0"/>
                  <a:t>        </a:t>
                </a:r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0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V(p)</a:t>
                </a:r>
                <a:r>
                  <a:rPr kumimoji="1" lang="zh-CN" altLang="en-US" sz="2400" dirty="0"/>
                  <a:t>        </a:t>
                </a:r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1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0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V(P/\Q)</a:t>
                </a:r>
                <a:r>
                  <a:rPr kumimoji="1" lang="zh-CN" altLang="en-US" sz="2400" dirty="0"/>
                  <a:t>   </a:t>
                </a:r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min(V(P),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V(Q))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V(P\/Q)</a:t>
                </a:r>
                <a:r>
                  <a:rPr kumimoji="1" lang="zh-CN" altLang="en-US" sz="2400" dirty="0"/>
                  <a:t>   </a:t>
                </a:r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max(V(P),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V(Q))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V(P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kumimoji="1" lang="en-US" altLang="zh-CN" sz="2400" dirty="0"/>
                  <a:t>Q)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max(1-V(P),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V(Q))</a:t>
                </a:r>
              </a:p>
              <a:p>
                <a:r>
                  <a:rPr kumimoji="1" lang="en-US" altLang="zh-CN" dirty="0"/>
                  <a:t>Essentially,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compiler!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1BCE30-AD00-9A47-AB7F-9CBBBB6817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2" t="-1846" b="-8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E7EB2AA6-6BDE-5A4F-ACE4-A3C03AD78C7E}"/>
              </a:ext>
            </a:extLst>
          </p:cNvPr>
          <p:cNvSpPr/>
          <p:nvPr/>
        </p:nvSpPr>
        <p:spPr>
          <a:xfrm>
            <a:off x="6400800" y="3352800"/>
            <a:ext cx="762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</a:t>
            </a:r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AF9A543-793C-A241-96EC-D588C2D2D24C}"/>
              </a:ext>
            </a:extLst>
          </p:cNvPr>
          <p:cNvSpPr/>
          <p:nvPr/>
        </p:nvSpPr>
        <p:spPr>
          <a:xfrm>
            <a:off x="8001000" y="3372853"/>
            <a:ext cx="762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B</a:t>
            </a:r>
            <a:endParaRPr kumimoji="1" lang="zh-CN" altLang="en-US" dirty="0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52A7FE3E-1ECC-B64F-94B8-F71FC278B00E}"/>
              </a:ext>
            </a:extLst>
          </p:cNvPr>
          <p:cNvCxnSpPr>
            <a:endCxn id="5" idx="2"/>
          </p:cNvCxnSpPr>
          <p:nvPr/>
        </p:nvCxnSpPr>
        <p:spPr>
          <a:xfrm>
            <a:off x="7162800" y="4305300"/>
            <a:ext cx="838200" cy="20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0F7454EE-8E32-814F-AC4E-250A02EA173F}"/>
              </a:ext>
            </a:extLst>
          </p:cNvPr>
          <p:cNvSpPr txBox="1"/>
          <p:nvPr/>
        </p:nvSpPr>
        <p:spPr>
          <a:xfrm>
            <a:off x="7391400" y="3810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V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6450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2B1687-FD96-8647-B68F-E94971DD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constructive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628001-60D0-6E4D-B3E9-D35DC4AB03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difficulty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law:</a:t>
                </a:r>
              </a:p>
              <a:p>
                <a:pPr marL="0" indent="0" algn="ctr">
                  <a:buNone/>
                </a:pP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\/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</a:p>
              <a:p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truth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table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bool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algebra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always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get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true</a:t>
                </a:r>
              </a:p>
              <a:p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elaborated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628001-60D0-6E4D-B3E9-D35DC4AB03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772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B58B-4C46-A545-934B-51D90020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Heyting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algebra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1BCE30-AD00-9A47-AB7F-9CBBBB6817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Compiling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logic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topology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V(T)</a:t>
                </a:r>
                <a:r>
                  <a:rPr kumimoji="1" lang="zh-CN" altLang="en-US" sz="2400" dirty="0"/>
                  <a:t>        </a:t>
                </a:r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V(F)</a:t>
                </a:r>
                <a:r>
                  <a:rPr kumimoji="1" lang="zh-CN" altLang="en-US" sz="2400" dirty="0"/>
                  <a:t>        </a:t>
                </a:r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V(p)</a:t>
                </a:r>
                <a:r>
                  <a:rPr kumimoji="1" lang="zh-CN" altLang="en-US" sz="2400" dirty="0"/>
                  <a:t>        </a:t>
                </a:r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any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subset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V(P/\Q)</a:t>
                </a:r>
                <a:r>
                  <a:rPr kumimoji="1" lang="zh-CN" altLang="en-US" sz="2400" dirty="0"/>
                  <a:t>   </a:t>
                </a:r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V(P)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kumimoji="1" lang="en-US" altLang="zh-CN" sz="2400" dirty="0"/>
                  <a:t>V(Q)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V(P\/Q)</a:t>
                </a:r>
                <a:r>
                  <a:rPr kumimoji="1" lang="zh-CN" altLang="en-US" sz="2400" dirty="0"/>
                  <a:t>   </a:t>
                </a:r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V(P)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en-US" altLang="zh-CN" sz="2400" dirty="0"/>
                  <a:t>V(Q)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V(P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kumimoji="1" lang="en-US" altLang="zh-CN" sz="2400" dirty="0"/>
                  <a:t>Q)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 err="1"/>
                  <a:t>int</a:t>
                </a:r>
                <a:r>
                  <a:rPr kumimoji="1" lang="en-US" altLang="zh-CN" sz="2400" dirty="0"/>
                  <a:t>(~V(P)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V(Q))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1BCE30-AD00-9A47-AB7F-9CBBBB6817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2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C3FD7769-A772-AB48-BCD1-397529FF5619}"/>
                  </a:ext>
                </a:extLst>
              </p:cNvPr>
              <p:cNvSpPr/>
              <p:nvPr/>
            </p:nvSpPr>
            <p:spPr>
              <a:xfrm>
                <a:off x="6477000" y="3372853"/>
                <a:ext cx="2286000" cy="1905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ea typeface="Cambria Math" panose="02040503050406030204" pitchFamily="18" charset="0"/>
                  </a:rPr>
                  <a:t>P(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pPr algn="ctr"/>
                <a:endParaRPr kumimoji="1" lang="en-US" altLang="zh-CN" dirty="0"/>
              </a:p>
              <a:p>
                <a:pPr algn="ctr"/>
                <a:endParaRPr kumimoji="1"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~,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int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C3FD7769-A772-AB48-BCD1-397529FF5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372853"/>
                <a:ext cx="2286000" cy="1905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5EC98BB0-F62B-8C40-BBD4-B49C6636A1B5}"/>
              </a:ext>
            </a:extLst>
          </p:cNvPr>
          <p:cNvSpPr txBox="1"/>
          <p:nvPr/>
        </p:nvSpPr>
        <p:spPr>
          <a:xfrm>
            <a:off x="6705600" y="5335851"/>
            <a:ext cx="191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Heyting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algebra</a:t>
            </a:r>
            <a:endParaRPr kumimoji="1"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D7D8E3A-614B-C640-B1D4-2CB05F71E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5277853"/>
            <a:ext cx="1549400" cy="152827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4F74186-67E6-774A-A79C-C474C706302E}"/>
              </a:ext>
            </a:extLst>
          </p:cNvPr>
          <p:cNvSpPr txBox="1"/>
          <p:nvPr/>
        </p:nvSpPr>
        <p:spPr>
          <a:xfrm>
            <a:off x="2362200" y="570518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int</a:t>
            </a:r>
            <a:r>
              <a:rPr kumimoji="1" lang="en-US" altLang="zh-CN" dirty="0"/>
              <a:t>([0,</a:t>
            </a:r>
            <a:r>
              <a:rPr kumimoji="1" lang="zh-CN" altLang="en-US" dirty="0"/>
              <a:t> </a:t>
            </a:r>
            <a:r>
              <a:rPr kumimoji="1" lang="en-US" altLang="zh-CN" dirty="0"/>
              <a:t>1])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(0,</a:t>
            </a:r>
            <a:r>
              <a:rPr kumimoji="1" lang="zh-CN" altLang="en-US" dirty="0"/>
              <a:t> </a:t>
            </a:r>
            <a:r>
              <a:rPr kumimoji="1" lang="en-US" altLang="zh-CN" dirty="0"/>
              <a:t>1)</a:t>
            </a:r>
          </a:p>
          <a:p>
            <a:r>
              <a:rPr kumimoji="1" lang="en-US" altLang="zh-CN" dirty="0" err="1"/>
              <a:t>int</a:t>
            </a:r>
            <a:r>
              <a:rPr kumimoji="1" lang="en-US" altLang="zh-CN" dirty="0"/>
              <a:t>(R)</a:t>
            </a:r>
            <a:r>
              <a:rPr kumimoji="1" lang="zh-CN" altLang="en-US" dirty="0"/>
              <a:t>      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598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2B1687-FD96-8647-B68F-E94971DD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628001-60D0-6E4D-B3E9-D35DC4AB03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dirty="0"/>
                  <a:t>V(p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kumimoji="1" lang="en-US" altLang="zh-CN" dirty="0"/>
                  <a:t>p)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int</a:t>
                </a:r>
                <a:r>
                  <a:rPr kumimoji="1" lang="en-US" altLang="zh-CN" dirty="0"/>
                  <a:t>(~V(p)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V(p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))</a:t>
                </a:r>
              </a:p>
              <a:p>
                <a:pPr marL="0" indent="0">
                  <a:buNone/>
                </a:pPr>
                <a:r>
                  <a:rPr kumimoji="1" lang="zh-CN" altLang="en-US" dirty="0"/>
                  <a:t>            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int</a:t>
                </a:r>
                <a:r>
                  <a:rPr kumimoji="1" lang="en-US" altLang="zh-CN" dirty="0"/>
                  <a:t>(~(-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0]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(-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0])</a:t>
                </a:r>
              </a:p>
              <a:p>
                <a:pPr marL="0" indent="0">
                  <a:buNone/>
                </a:pPr>
                <a:r>
                  <a:rPr kumimoji="1" lang="zh-CN" altLang="en-US" dirty="0"/>
                  <a:t>            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int</a:t>
                </a:r>
                <a:r>
                  <a:rPr kumimoji="1" lang="en-US" altLang="zh-CN" dirty="0"/>
                  <a:t>((0,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+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(-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0])</a:t>
                </a:r>
              </a:p>
              <a:p>
                <a:pPr marL="0" indent="0">
                  <a:buNone/>
                </a:pPr>
                <a:r>
                  <a:rPr kumimoji="1" lang="zh-CN" altLang="en-US" dirty="0"/>
                  <a:t>            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int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kumimoji="1" lang="en-US" altLang="zh-CN" dirty="0"/>
                  <a:t>)</a:t>
                </a:r>
              </a:p>
              <a:p>
                <a:pPr marL="0" indent="0">
                  <a:buNone/>
                </a:pPr>
                <a:r>
                  <a:rPr kumimoji="1" lang="zh-CN" altLang="en-US" dirty="0"/>
                  <a:t>            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628001-60D0-6E4D-B3E9-D35DC4AB03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884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2B1687-FD96-8647-B68F-E94971DD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628001-60D0-6E4D-B3E9-D35DC4AB03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800" dirty="0"/>
                  <a:t>V(p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</m:oMath>
                </a14:m>
                <a:r>
                  <a:rPr kumimoji="1" lang="en-US" altLang="zh-CN" sz="2800" dirty="0"/>
                  <a:t>p)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=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V(p)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8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V(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kumimoji="1" lang="en-US" altLang="zh-CN" sz="2800" dirty="0"/>
                  <a:t>p)</a:t>
                </a:r>
              </a:p>
              <a:p>
                <a:pPr marL="0" indent="0">
                  <a:buNone/>
                </a:pPr>
                <a:r>
                  <a:rPr kumimoji="1" lang="zh-CN" altLang="en-US" sz="2800" dirty="0"/>
                  <a:t>               </a:t>
                </a:r>
                <a:r>
                  <a:rPr kumimoji="1" lang="en-US" altLang="zh-CN" sz="2800" dirty="0"/>
                  <a:t>=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(-</a:t>
                </a:r>
                <a14:m>
                  <m:oMath xmlns:m="http://schemas.openxmlformats.org/officeDocument/2006/math">
                    <m:r>
                      <a:rPr kumimoji="1"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kumimoji="1" lang="en-US" altLang="zh-CN" sz="2800" dirty="0"/>
                  <a:t>,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0)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8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V(p</a:t>
                </a:r>
                <a14:m>
                  <m:oMath xmlns:m="http://schemas.openxmlformats.org/officeDocument/2006/math">
                    <m:r>
                      <a:rPr kumimoji="1" lang="zh-CN" alt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en-US" altLang="zh-CN" sz="2800" dirty="0"/>
                  <a:t>)</a:t>
                </a:r>
              </a:p>
              <a:p>
                <a:pPr marL="0" indent="0">
                  <a:buNone/>
                </a:pPr>
                <a:r>
                  <a:rPr kumimoji="1" lang="zh-CN" altLang="en-US" sz="2800" dirty="0"/>
                  <a:t>               </a:t>
                </a:r>
                <a:r>
                  <a:rPr kumimoji="1" lang="en-US" altLang="zh-CN" sz="2800" dirty="0"/>
                  <a:t>=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(-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kumimoji="1" lang="en-US" altLang="zh-CN" sz="2800" dirty="0"/>
                  <a:t>,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0)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8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 err="1"/>
                  <a:t>int</a:t>
                </a:r>
                <a:r>
                  <a:rPr kumimoji="1" lang="en-US" altLang="zh-CN" sz="2800" dirty="0"/>
                  <a:t>(~V(p)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8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V(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en-US" altLang="zh-CN" sz="2800" dirty="0"/>
                  <a:t>))</a:t>
                </a:r>
              </a:p>
              <a:p>
                <a:pPr marL="0" indent="0">
                  <a:buNone/>
                </a:pPr>
                <a:r>
                  <a:rPr kumimoji="1" lang="zh-CN" altLang="en-US" sz="2800" dirty="0"/>
                  <a:t>               </a:t>
                </a:r>
                <a:r>
                  <a:rPr kumimoji="1" lang="en-US" altLang="zh-CN" sz="2800" dirty="0"/>
                  <a:t>=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(-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kumimoji="1" lang="en-US" altLang="zh-CN" sz="2800" dirty="0"/>
                  <a:t>,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0)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8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 err="1"/>
                  <a:t>int</a:t>
                </a:r>
                <a:r>
                  <a:rPr kumimoji="1" lang="en-US" altLang="zh-CN" sz="2800" dirty="0"/>
                  <a:t>(~(-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kumimoji="1" lang="en-US" altLang="zh-CN" sz="2800" dirty="0"/>
                  <a:t>,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0)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8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V(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en-US" altLang="zh-CN" sz="2800" dirty="0"/>
                  <a:t>))</a:t>
                </a:r>
              </a:p>
              <a:p>
                <a:pPr marL="0" indent="0">
                  <a:buNone/>
                </a:pPr>
                <a:r>
                  <a:rPr kumimoji="1" lang="zh-CN" altLang="en-US" sz="2800" dirty="0"/>
                  <a:t>               </a:t>
                </a:r>
                <a:r>
                  <a:rPr kumimoji="1" lang="en-US" altLang="zh-CN" sz="2800" dirty="0"/>
                  <a:t>=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(-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kumimoji="1" lang="en-US" altLang="zh-CN" sz="2800" dirty="0"/>
                  <a:t>,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0)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8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(0,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+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kumimoji="1" lang="en-US" altLang="zh-CN" sz="2800" dirty="0"/>
                  <a:t>)</a:t>
                </a:r>
              </a:p>
              <a:p>
                <a:pPr marL="0" indent="0">
                  <a:buNone/>
                </a:pPr>
                <a:r>
                  <a:rPr kumimoji="1" lang="zh-CN" altLang="en-US" sz="2800" dirty="0"/>
                  <a:t>               </a:t>
                </a:r>
                <a:r>
                  <a:rPr kumimoji="1" lang="en-US" altLang="zh-CN" sz="2800" dirty="0"/>
                  <a:t>=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{x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|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x</a:t>
                </a:r>
                <a14:m>
                  <m:oMath xmlns:m="http://schemas.openxmlformats.org/officeDocument/2006/math">
                    <m:r>
                      <a:rPr kumimoji="1"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2800" dirty="0"/>
                  <a:t>0}</a:t>
                </a:r>
              </a:p>
              <a:p>
                <a:pPr marL="0" indent="0">
                  <a:buNone/>
                </a:pPr>
                <a:r>
                  <a:rPr kumimoji="1" lang="zh-CN" altLang="en-US" sz="2800" dirty="0"/>
                  <a:t>              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kumimoji="1" lang="en-US" altLang="zh-CN" sz="28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628001-60D0-6E4D-B3E9-D35DC4AB03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8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773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4F95CA-3FC8-384F-980D-3CBC5A2A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validity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D3F8DB-4881-D64D-BFB2-2CCAFB64B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theory,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carry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proofs: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 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theory,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computations: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⊨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</a:p>
              <a:p>
                <a:r>
                  <a:rPr kumimoji="1" lang="en-US" altLang="zh-CN" dirty="0"/>
                  <a:t>It’s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natural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expect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both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coherent!</a:t>
                </a:r>
              </a:p>
              <a:p>
                <a:pPr lvl="1"/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D3F8DB-4881-D64D-BFB2-2CCAFB64B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r="-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37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01EA8-AC32-3349-B989-7CF3DBF4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Soundness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completeness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4E6888-208F-1D4F-BEB4-A26C845C09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Soundness: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 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=&gt;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⊨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Completeness: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⊨</m:t>
                    </m:r>
                    <m:r>
                      <m:rPr>
                        <m:nor/>
                      </m:rPr>
                      <a:rPr kumimoji="1" lang="zh-CN" altLang="en-US" dirty="0">
                        <a:solidFill>
                          <a:srgbClr val="0432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rgbClr val="0432FF"/>
                        </a:solidFill>
                      </a:rPr>
                      <m:t>P</m:t>
                    </m:r>
                    <m:r>
                      <a:rPr kumimoji="1" lang="en-US" altLang="zh-CN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=&gt;</m:t>
                    </m:r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4E6888-208F-1D4F-BEB4-A26C845C09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03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9D068B-5A30-2644-98DB-0F6AA988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5B08904-BB1E-0A46-AAA6-A714FDFAF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Recall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exclusive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middle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law: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 \/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~P</a:t>
                </a:r>
              </a:p>
              <a:p>
                <a:r>
                  <a:rPr kumimoji="1" lang="en-US" altLang="zh-CN" dirty="0"/>
                  <a:t>It’s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strange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inspect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internal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structure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Consider:</a:t>
                </a:r>
              </a:p>
              <a:p>
                <a:pPr lvl="1"/>
                <a:r>
                  <a:rPr kumimoji="1" lang="en-US" altLang="zh-CN" dirty="0"/>
                  <a:t>“There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aliens”</a:t>
                </a:r>
              </a:p>
              <a:p>
                <a:pPr lvl="1"/>
                <a:r>
                  <a:rPr kumimoji="1" lang="en-US" altLang="zh-CN" dirty="0"/>
                  <a:t>“There is 100 consecutive 0s in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1" lang="en-US" altLang="zh-CN" dirty="0"/>
                  <a:t>”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5B08904-BB1E-0A46-AAA6-A714FDFAF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9D068B-5A30-2644-98DB-0F6AA988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5B08904-BB1E-0A46-AAA6-A714FDFAF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P: there are two irrational numbers p, q,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kumimoji="1" lang="en-US" altLang="zh-CN" dirty="0"/>
                  <a:t> is rational.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Proof. Consider p=q=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kumimoji="1" lang="en-US" altLang="zh-CN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  <m:sup>
                        <m:rad>
                          <m:radPr>
                            <m:degHide m:val="on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p>
                    </m:sSup>
                  </m:oMath>
                </a14:m>
                <a:r>
                  <a:rPr kumimoji="1" lang="en-US" altLang="zh-CN" dirty="0"/>
                  <a:t> is rational, proof completes.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Else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  <m:sup>
                        <m:rad>
                          <m:radPr>
                            <m:degHide m:val="on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p>
                    </m:sSup>
                  </m:oMath>
                </a14:m>
                <a:r>
                  <a:rPr kumimoji="1" lang="en-US" altLang="zh-CN" dirty="0"/>
                  <a:t> is irrational,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p>
                    </m:sSup>
                  </m:oMath>
                </a14:m>
                <a:r>
                  <a:rPr kumimoji="1" lang="en-US" altLang="zh-CN" dirty="0"/>
                  <a:t>= 2.</a:t>
                </a:r>
              </a:p>
              <a:p>
                <a:pPr marL="0" indent="0">
                  <a:buNone/>
                </a:pPr>
                <a:r>
                  <a:rPr kumimoji="1" lang="en-US" altLang="zh-CN" dirty="0" err="1"/>
                  <a:t>Qed</a:t>
                </a:r>
                <a:r>
                  <a:rPr kumimoji="1" lang="en-US" altLang="zh-CN" dirty="0"/>
                  <a:t>. 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5B08904-BB1E-0A46-AAA6-A714FDFAF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79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syntax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zh-CN" altLang="en-US" dirty="0"/>
                  <a:t>         </a:t>
                </a:r>
                <a:r>
                  <a:rPr kumimoji="1" lang="en-US" altLang="zh-CN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::=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</a:t>
                </a:r>
              </a:p>
              <a:p>
                <a:pPr marL="0" indent="0">
                  <a:buNone/>
                </a:pPr>
                <a:r>
                  <a:rPr kumimoji="1" lang="zh-CN" altLang="en-US" dirty="0"/>
                  <a:t>               </a:t>
                </a:r>
                <a:r>
                  <a:rPr kumimoji="1" lang="en-US" altLang="zh-CN" dirty="0"/>
                  <a:t>|</a:t>
                </a:r>
                <a14:m>
                  <m:oMath xmlns:m="http://schemas.openxmlformats.org/officeDocument/2006/math">
                    <m:r>
                      <a:rPr kumimoji="1" lang="zh-CN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kumimoji="1" lang="en-US" altLang="zh-CN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ea typeface="Cambria Math" panose="02040503050406030204" pitchFamily="18" charset="0"/>
                  </a:rPr>
                  <a:t>               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|</a:t>
                </a:r>
                <a:r>
                  <a:rPr kumimoji="1" lang="zh-CN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zh-CN" altLang="en-US" dirty="0"/>
                  <a:t>               </a:t>
                </a:r>
                <a:r>
                  <a:rPr kumimoji="1" lang="en-US" altLang="zh-CN" dirty="0"/>
                  <a:t>|</a:t>
                </a:r>
                <a:r>
                  <a:rPr kumimoji="1" lang="zh-CN" altLang="en-US" dirty="0"/>
                  <a:t> </a:t>
                </a:r>
                <a:r>
                  <a:rPr kumimoji="1" lang="en-US" altLang="zh-CN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pitchFamily="18" charset="0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b="0" i="0" dirty="0" smtClean="0"/>
                        <m:t>               </m:t>
                      </m:r>
                      <m:r>
                        <m:rPr>
                          <m:nor/>
                        </m:rPr>
                        <a:rPr kumimoji="1" lang="en-US" altLang="zh-CN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b="0" i="0" dirty="0" smtClean="0"/>
                        <m:t>               </m:t>
                      </m:r>
                      <m:r>
                        <m:rPr>
                          <m:nor/>
                        </m:rPr>
                        <a:rPr kumimoji="1" lang="en-US" altLang="zh-CN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b="0" i="0" dirty="0" smtClean="0"/>
                        <m:t>              </m:t>
                      </m:r>
                    </m:oMath>
                  </m:oMathPara>
                </a14:m>
                <a:endParaRPr kumimoji="1" lang="en-US" altLang="zh-CN" b="0" i="0" dirty="0"/>
              </a:p>
              <a:p>
                <a:pPr marL="0" indent="0">
                  <a:buNone/>
                </a:pPr>
                <a:r>
                  <a:rPr kumimoji="1" lang="en-US" altLang="zh-CN" sz="2800" dirty="0">
                    <a:ea typeface="Cambria Math" panose="02040503050406030204" pitchFamily="18" charset="0"/>
                  </a:rPr>
                  <a:t>No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negation,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but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a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syntactic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sugar: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8" t="-2462" b="-18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24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Constructive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logic:</a:t>
            </a:r>
          </a:p>
          <a:p>
            <a:pPr marL="0" indent="0" algn="ctr">
              <a:buNone/>
            </a:pPr>
            <a:r>
              <a:rPr kumimoji="1" lang="en-US" altLang="zh-CN" i="1" dirty="0"/>
              <a:t>Proof theory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95610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7F270-AA76-8A4B-8B8C-F775F99A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judgments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B11951C-1764-D141-AF08-2BA3416EEA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Judgment: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Where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/>
                      <m:t>Γ</m:t>
                    </m:r>
                    <m:r>
                      <a:rPr kumimoji="1" lang="zh-CN" altLang="en-US"/>
                      <m:t> </m:t>
                    </m:r>
                    <m:r>
                      <m:rPr>
                        <m:sty m:val="p"/>
                      </m:rPr>
                      <a:rPr kumimoji="1" lang="en-US" altLang="zh-CN"/>
                      <m:t>is</m:t>
                    </m:r>
                    <m:r>
                      <a:rPr kumimoji="1" lang="zh-CN" altLang="en-US"/>
                      <m:t> </m:t>
                    </m:r>
                    <m:r>
                      <m:rPr>
                        <m:sty m:val="p"/>
                      </m:rPr>
                      <a:rPr kumimoji="1" lang="en-US" altLang="zh-CN"/>
                      <m:t>a</m:t>
                    </m:r>
                    <m:r>
                      <m:rPr>
                        <m:sty m:val="p"/>
                      </m:rPr>
                      <a:rPr kumimoji="1" lang="en-US" altLang="zh-CN"/>
                      <m:t>n</m:t>
                    </m:r>
                    <m:r>
                      <a:rPr kumimoji="1" lang="en-US" altLang="zh-CN"/>
                      <m:t> </m:t>
                    </m:r>
                    <m:r>
                      <m:rPr>
                        <m:sty m:val="p"/>
                      </m:rPr>
                      <a:rPr kumimoji="1" lang="en-US" altLang="zh-CN"/>
                      <m:t>unordered</m:t>
                    </m:r>
                    <m:r>
                      <a:rPr kumimoji="1" lang="zh-CN" altLang="en-US"/>
                      <m:t> </m:t>
                    </m:r>
                    <m:r>
                      <m:rPr>
                        <m:sty m:val="p"/>
                      </m:rPr>
                      <a:rPr kumimoji="1" lang="en-US" altLang="zh-CN"/>
                      <m:t>list</m:t>
                    </m:r>
                    <m:r>
                      <a:rPr kumimoji="1" lang="zh-CN" altLang="en-US"/>
                      <m:t> </m:t>
                    </m:r>
                    <m:r>
                      <m:rPr>
                        <m:sty m:val="p"/>
                      </m:rPr>
                      <a:rPr kumimoji="1" lang="en-US" altLang="zh-CN"/>
                      <m:t>of</m:t>
                    </m:r>
                    <m:r>
                      <a:rPr kumimoji="1" lang="zh-CN" altLang="en-US"/>
                      <m:t> </m:t>
                    </m:r>
                    <m:r>
                      <m:rPr>
                        <m:sty m:val="p"/>
                      </m:rPr>
                      <a:rPr kumimoji="1" lang="en-US" altLang="zh-CN"/>
                      <m:t>propostions</m:t>
                    </m:r>
                    <m:r>
                      <a:rPr kumimoji="1" lang="en-US" altLang="zh-CN"/>
                      <m:t>,</m:t>
                    </m:r>
                    <m:r>
                      <a:rPr kumimoji="1" lang="zh-CN" altLang="en-US"/>
                      <m:t> </m:t>
                    </m:r>
                    <m:r>
                      <m:rPr>
                        <m:sty m:val="p"/>
                      </m:rPr>
                      <a:rPr kumimoji="1" lang="en-US" altLang="zh-CN"/>
                      <m:t>P</m:t>
                    </m:r>
                    <m:r>
                      <a:rPr kumimoji="1" lang="zh-CN" altLang="en-US"/>
                      <m:t> </m:t>
                    </m:r>
                    <m:r>
                      <m:rPr>
                        <m:sty m:val="p"/>
                      </m:rPr>
                      <a:rPr kumimoji="1" lang="en-US" altLang="zh-CN"/>
                      <m:t>is</m:t>
                    </m:r>
                    <m:r>
                      <a:rPr kumimoji="1" lang="zh-CN" altLang="en-US"/>
                      <m:t> </m:t>
                    </m:r>
                    <m:r>
                      <m:rPr>
                        <m:sty m:val="p"/>
                      </m:rPr>
                      <a:rPr kumimoji="1" lang="en-US" altLang="zh-CN"/>
                      <m:t>a</m:t>
                    </m:r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/>
                        <m:t>single</m:t>
                      </m:r>
                      <m:r>
                        <a:rPr kumimoji="1" lang="zh-CN" altLang="en-US"/>
                        <m:t> </m:t>
                      </m:r>
                      <m:r>
                        <m:rPr>
                          <m:sty m:val="p"/>
                        </m:rPr>
                        <a:rPr kumimoji="1" lang="en-US" altLang="zh-CN"/>
                        <m:t>propostion</m:t>
                      </m:r>
                      <m:r>
                        <a:rPr kumimoji="1" lang="en-US" altLang="zh-CN"/>
                        <m:t>.</m:t>
                      </m:r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Meaning: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under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assumption,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provable.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Example:</a:t>
                </a:r>
                <a:r>
                  <a:rPr kumimoji="1" lang="zh-CN" altLang="en-US" dirty="0"/>
                  <a:t> </a:t>
                </a:r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P,</a:t>
                </a:r>
                <a:r>
                  <a:rPr kumimoji="1" lang="zh-CN" alt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Q,</a:t>
                </a:r>
                <a:r>
                  <a:rPr kumimoji="1" lang="zh-CN" alt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kumimoji="1" lang="zh-CN" alt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B11951C-1764-D141-AF08-2BA3416EE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  <a:blipFill>
                <a:blip r:embed="rId2"/>
                <a:stretch>
                  <a:fillRect l="-1794" t="-1846" b="-8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08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A1F45E-C259-C14C-94F2-A3D20B173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Each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form:</a:t>
            </a:r>
            <a:endParaRPr kumimoji="1" lang="zh-CN" altLang="en-US" dirty="0"/>
          </a:p>
          <a:p>
            <a:endParaRPr kumimoji="1" lang="zh-CN" altLang="en-US" dirty="0"/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209800" y="35052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444813-500E-8643-BF18-6D570FB4FB8D}"/>
                  </a:ext>
                </a:extLst>
              </p:cNvPr>
              <p:cNvSpPr txBox="1"/>
              <p:nvPr/>
            </p:nvSpPr>
            <p:spPr>
              <a:xfrm>
                <a:off x="2057400" y="296521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444813-500E-8643-BF18-6D570FB4F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965212"/>
                <a:ext cx="18288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D8887A-20CF-1944-AEE8-880AACF5FB86}"/>
                  </a:ext>
                </a:extLst>
              </p:cNvPr>
              <p:cNvSpPr txBox="1"/>
              <p:nvPr/>
            </p:nvSpPr>
            <p:spPr>
              <a:xfrm>
                <a:off x="5943600" y="298526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D8887A-20CF-1944-AEE8-880AACF5F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985265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7A2006-3181-924D-AB72-1844F9754B08}"/>
                  </a:ext>
                </a:extLst>
              </p:cNvPr>
              <p:cNvSpPr txBox="1"/>
              <p:nvPr/>
            </p:nvSpPr>
            <p:spPr>
              <a:xfrm>
                <a:off x="3992479" y="2951203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7A2006-3181-924D-AB72-1844F9754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79" y="2951203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𝑛𝑎𝑚𝑒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7E5A9D3-6A5F-5D45-8D66-3FCE2274EB8B}"/>
              </a:ext>
            </a:extLst>
          </p:cNvPr>
          <p:cNvSpPr txBox="1"/>
          <p:nvPr/>
        </p:nvSpPr>
        <p:spPr>
          <a:xfrm>
            <a:off x="990600" y="45720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hypotheses</a:t>
            </a:r>
            <a:r>
              <a:rPr kumimoji="1" lang="zh-CN" altLang="en-US" dirty="0"/>
              <a:t> </a:t>
            </a:r>
            <a:r>
              <a:rPr kumimoji="1" lang="en-US" altLang="zh-CN" dirty="0"/>
              <a:t>(above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line)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conclusion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(below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line)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(right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n==0,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axiom;</a:t>
            </a:r>
          </a:p>
          <a:p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else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907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A1F45E-C259-C14C-94F2-A3D20B173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props:</a:t>
            </a:r>
            <a:endParaRPr kumimoji="1" lang="zh-CN" altLang="en-US" dirty="0"/>
          </a:p>
          <a:p>
            <a:endParaRPr kumimoji="1" lang="zh-CN" altLang="en-US" dirty="0"/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209800" y="35052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𝑉𝑎𝑟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7E5A9D3-6A5F-5D45-8D66-3FCE2274EB8B}"/>
              </a:ext>
            </a:extLst>
          </p:cNvPr>
          <p:cNvSpPr txBox="1"/>
          <p:nvPr/>
        </p:nvSpPr>
        <p:spPr>
          <a:xfrm>
            <a:off x="990600" y="4572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Note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axiom.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Informally:</a:t>
            </a:r>
            <a:r>
              <a:rPr kumimoji="1" lang="zh-CN" altLang="en-US" dirty="0"/>
              <a:t> </a:t>
            </a:r>
            <a:r>
              <a:rPr kumimoji="1" lang="en-US" altLang="zh-CN" dirty="0"/>
              <a:t>under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assumption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P,</a:t>
            </a:r>
            <a:r>
              <a:rPr kumimoji="1" lang="zh-CN" altLang="en-US" dirty="0"/>
              <a:t> </a:t>
            </a:r>
            <a:r>
              <a:rPr kumimoji="1" lang="en-US" altLang="zh-CN" dirty="0"/>
              <a:t>P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provable.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5341997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3827</TotalTime>
  <Words>1340</Words>
  <Application>Microsoft Macintosh PowerPoint</Application>
  <PresentationFormat>全屏显示(4:3)</PresentationFormat>
  <Paragraphs>241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宋体</vt:lpstr>
      <vt:lpstr>Arial</vt:lpstr>
      <vt:lpstr>Cambria Math</vt:lpstr>
      <vt:lpstr>Tahoma</vt:lpstr>
      <vt:lpstr>Wingdings</vt:lpstr>
      <vt:lpstr>Blends</vt:lpstr>
      <vt:lpstr>Constructive logic</vt:lpstr>
      <vt:lpstr>Constructive logic</vt:lpstr>
      <vt:lpstr>Motivation</vt:lpstr>
      <vt:lpstr>Motivation</vt:lpstr>
      <vt:lpstr>The syntax</vt:lpstr>
      <vt:lpstr> </vt:lpstr>
      <vt:lpstr>Natural deduction: judgments</vt:lpstr>
      <vt:lpstr>Natural deduction:  Inference rules</vt:lpstr>
      <vt:lpstr>Natural deduction:  Inference rules</vt:lpstr>
      <vt:lpstr>Natural deduction:  Inference rules</vt:lpstr>
      <vt:lpstr>Natural deduction:  Inference rules</vt:lpstr>
      <vt:lpstr>Natural deduction:  Inference rules</vt:lpstr>
      <vt:lpstr>Natural deduction:  Inference rules</vt:lpstr>
      <vt:lpstr>Natural deduction:  Inference rules</vt:lpstr>
      <vt:lpstr>Natural deduction:  Inference rules</vt:lpstr>
      <vt:lpstr>Natural deduction:  Inference rules</vt:lpstr>
      <vt:lpstr>Example</vt:lpstr>
      <vt:lpstr>Example</vt:lpstr>
      <vt:lpstr>Proof engineering</vt:lpstr>
      <vt:lpstr> </vt:lpstr>
      <vt:lpstr>Semantics</vt:lpstr>
      <vt:lpstr>Model is not unique</vt:lpstr>
      <vt:lpstr>Interpretation</vt:lpstr>
      <vt:lpstr>Model for constructive logic</vt:lpstr>
      <vt:lpstr>Heyting algebra</vt:lpstr>
      <vt:lpstr>Example</vt:lpstr>
      <vt:lpstr>Example</vt:lpstr>
      <vt:lpstr>Two notions of validity</vt:lpstr>
      <vt:lpstr>Soundness and completeness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Baojian Hua</dc:creator>
  <cp:lastModifiedBy>Microsoft Office User</cp:lastModifiedBy>
  <cp:revision>2457</cp:revision>
  <cp:lastPrinted>1601-01-01T00:00:00Z</cp:lastPrinted>
  <dcterms:created xsi:type="dcterms:W3CDTF">1601-01-01T00:00:00Z</dcterms:created>
  <dcterms:modified xsi:type="dcterms:W3CDTF">2020-03-29T03:20:10Z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