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7"/>
  </p:handoutMasterIdLst>
  <p:sldIdLst>
    <p:sldId id="256" r:id="rId3"/>
    <p:sldId id="363" r:id="rId4"/>
    <p:sldId id="375" r:id="rId5"/>
    <p:sldId id="321" r:id="rId6"/>
    <p:sldId id="442" r:id="rId7"/>
    <p:sldId id="428" r:id="rId8"/>
    <p:sldId id="429" r:id="rId9"/>
    <p:sldId id="323" r:id="rId10"/>
    <p:sldId id="430" r:id="rId11"/>
    <p:sldId id="431" r:id="rId12"/>
    <p:sldId id="432" r:id="rId13"/>
    <p:sldId id="435" r:id="rId14"/>
    <p:sldId id="434" r:id="rId15"/>
    <p:sldId id="433" r:id="rId16"/>
    <p:sldId id="408" r:id="rId17"/>
    <p:sldId id="402" r:id="rId18"/>
    <p:sldId id="439" r:id="rId19"/>
    <p:sldId id="436" r:id="rId20"/>
    <p:sldId id="443" r:id="rId21"/>
    <p:sldId id="437" r:id="rId22"/>
    <p:sldId id="445" r:id="rId23"/>
    <p:sldId id="444" r:id="rId24"/>
    <p:sldId id="446" r:id="rId25"/>
    <p:sldId id="447" r:id="rId26"/>
    <p:sldId id="448" r:id="rId27"/>
    <p:sldId id="438" r:id="rId28"/>
    <p:sldId id="440" r:id="rId29"/>
    <p:sldId id="441" r:id="rId30"/>
    <p:sldId id="404" r:id="rId31"/>
    <p:sldId id="405" r:id="rId32"/>
    <p:sldId id="406" r:id="rId33"/>
    <p:sldId id="398" r:id="rId34"/>
    <p:sldId id="367" r:id="rId35"/>
    <p:sldId id="424" r:id="rId36"/>
  </p:sldIdLst>
  <p:sldSz cx="9144000" cy="6858000" type="screen4x3"/>
  <p:notesSz cx="7099300" cy="1023429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92"/>
    <p:restoredTop sz="94696"/>
  </p:normalViewPr>
  <p:slideViewPr>
    <p:cSldViewPr>
      <p:cViewPr varScale="1">
        <p:scale>
          <a:sx n="105" d="100"/>
          <a:sy n="105" d="100"/>
        </p:scale>
        <p:origin x="9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handoutMaster" Target="handoutMasters/handoutMaster1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/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/>
            <p:cNvGrpSpPr/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8.png"/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Bit</a:t>
            </a:r>
            <a:r>
              <a:rPr lang="zh-CN" altLang="en-US" dirty="0"/>
              <a:t> </a:t>
            </a:r>
            <a:r>
              <a:rPr lang="en-US" altLang="zh-CN" dirty="0"/>
              <a:t>Vectors</a:t>
            </a:r>
            <a:endParaRPr lang="en-US" altLang="zh-CN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  <a:endParaRPr lang="en-US" altLang="zh-CN" sz="3600" dirty="0"/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  <a:endParaRPr lang="en-US" altLang="zh-CN" sz="2800" dirty="0"/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arithmetic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Standard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interpretations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kumimoji="1" lang="en-US" altLang="zh-CN" dirty="0"/>
                  <a:t>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b:</a:t>
                </a:r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zh-CN" alt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zh-CN" alt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533400" y="55375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 (for l=8):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&lt;11001000&gt;U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&lt;11001000&gt;S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-56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arithmetic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Standard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modulo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semantics:</a:t>
                </a:r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en-US" altLang="zh-CN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arithmetic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It’s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important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realize: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operations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are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mirrored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different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domains</a:t>
                </a:r>
                <a:endParaRPr kumimoji="1" lang="en-US" altLang="zh-CN" dirty="0"/>
              </a:p>
              <a:p>
                <a:r>
                  <a:rPr kumimoji="1" lang="en-US" altLang="zh-CN" dirty="0"/>
                  <a:t>E.g.,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sz="18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sz="18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18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sz="18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sz="18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sz="18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sz="18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sz="1800" dirty="0">
                    <a:solidFill>
                      <a:srgbClr val="0432FF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sz="18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sz="18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sz="1800" dirty="0">
                    <a:solidFill>
                      <a:srgbClr val="0432FF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sz="18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sz="180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zh-CN" altLang="en-US" sz="1800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sz="1800" dirty="0">
                    <a:solidFill>
                      <a:srgbClr val="0432FF"/>
                    </a:solidFill>
                  </a:rPr>
                  <a:t>mod</a:t>
                </a:r>
                <a:r>
                  <a:rPr kumimoji="1" lang="zh-CN" altLang="en-US" sz="18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sz="1800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sz="1800" dirty="0"/>
              </a:p>
              <a:p>
                <a:pPr lvl="1"/>
                <a:r>
                  <a:rPr kumimoji="1" lang="en-US" altLang="zh-CN" dirty="0"/>
                  <a:t>These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operands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should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be</a:t>
                </a:r>
                <a:endParaRPr kumimoji="1" lang="en-US" altLang="zh-CN" dirty="0"/>
              </a:p>
              <a:p>
                <a:pPr marL="457200" lvl="1" indent="0">
                  <a:buNone/>
                </a:pPr>
                <a:r>
                  <a:rPr kumimoji="1" lang="en-US" altLang="zh-CN" dirty="0"/>
                  <a:t>mapped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Z.</a:t>
                </a:r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BitVecs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(‘x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y’,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8)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solve(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x+y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1024)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#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Z3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output: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[x=0,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y=0]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/>
          <p:cNvSpPr/>
          <p:nvPr/>
        </p:nvSpPr>
        <p:spPr>
          <a:xfrm>
            <a:off x="6400800" y="3352800"/>
            <a:ext cx="762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BV</a:t>
            </a:r>
            <a:endParaRPr kumimoji="1"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001000" y="3372853"/>
            <a:ext cx="762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Z</a:t>
            </a:r>
            <a:endParaRPr kumimoji="1" lang="zh-CN" altLang="en-US" dirty="0"/>
          </a:p>
        </p:txBody>
      </p:sp>
      <p:cxnSp>
        <p:nvCxnSpPr>
          <p:cNvPr id="6" name="直线箭头连接符 5"/>
          <p:cNvCxnSpPr>
            <a:endCxn id="5" idx="2"/>
          </p:cNvCxnSpPr>
          <p:nvPr/>
        </p:nvCxnSpPr>
        <p:spPr>
          <a:xfrm>
            <a:off x="7162800" y="4305300"/>
            <a:ext cx="838200" cy="20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239000" y="38100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kumimoji="1" lang="en-US" altLang="zh-CN" i="1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i="1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b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810000"/>
                <a:ext cx="60960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arithmetic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Standard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modulo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semantics:</a:t>
                </a:r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zh-CN" alt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zh-CN" altLang="en-US" b="0" i="0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/</m:t>
                        </m:r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zh-CN" alt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zh-CN" altLang="en-US" b="0" i="0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/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𝑐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altLang="zh-CN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arithmetic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Comparison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does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not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follow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normal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language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(promotion)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semantics:</a:t>
                </a:r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≜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kumimoji="1" lang="en-US" altLang="zh-CN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kumimoji="1" lang="en-US" altLang="zh-CN" dirty="0"/>
              </a:p>
              <a:p>
                <a:pPr marL="0" indent="0" algn="ctr">
                  <a:buNone/>
                </a:pPr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lang="en-US" altLang="zh-CN" i="1" dirty="0"/>
              <a:t>Decision</a:t>
            </a:r>
            <a:r>
              <a:rPr lang="zh-CN" altLang="en-US" i="1" dirty="0"/>
              <a:t> </a:t>
            </a:r>
            <a:r>
              <a:rPr lang="en-US" altLang="zh-CN" i="1" dirty="0"/>
              <a:t>procedures</a:t>
            </a:r>
            <a:r>
              <a:rPr lang="zh-CN" altLang="en-US" i="1" dirty="0"/>
              <a:t> </a:t>
            </a:r>
            <a:r>
              <a:rPr lang="en-US" altLang="zh-CN" i="1" dirty="0"/>
              <a:t>for</a:t>
            </a:r>
            <a:r>
              <a:rPr lang="zh-CN" altLang="en-US" i="1" dirty="0"/>
              <a:t> </a:t>
            </a:r>
            <a:r>
              <a:rPr lang="en-US" altLang="zh-CN" i="1" dirty="0"/>
              <a:t>bit</a:t>
            </a:r>
            <a:r>
              <a:rPr lang="zh-CN" altLang="en-US" i="1" dirty="0"/>
              <a:t> </a:t>
            </a:r>
            <a:r>
              <a:rPr lang="en-US" altLang="zh-CN" i="1" dirty="0"/>
              <a:t>vectors</a:t>
            </a:r>
            <a:endParaRPr kumimoji="1" lang="zh-CN" alt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Given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3 bit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vectors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c:</a:t>
                </a:r>
                <a:endParaRPr kumimoji="1" lang="en-US" altLang="zh-CN" dirty="0"/>
              </a:p>
              <a:p>
                <a:pPr marL="0" indent="0">
                  <a:buNone/>
                </a:pPr>
                <a:endParaRPr kumimoji="1" lang="en-US" altLang="zh-CN" dirty="0"/>
              </a:p>
              <a:p>
                <a:pPr marL="0" indent="0">
                  <a:buNone/>
                </a:pPr>
                <a:endParaRPr kumimoji="1" lang="en-US" altLang="zh-CN" dirty="0"/>
              </a:p>
              <a:p>
                <a:pPr marL="0" indent="0">
                  <a:buNone/>
                </a:pP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a=1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b=2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a</a:t>
                </a:r>
                <a:r>
                  <a:rPr kumimoji="1" lang="en-US" altLang="zh-CN" dirty="0" err="1">
                    <a:solidFill>
                      <a:srgbClr val="0432FF"/>
                    </a:solidFill>
                  </a:rPr>
                  <a:t>&amp;b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=1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satisfiable?</a:t>
                </a:r>
                <a:endParaRPr kumimoji="1" lang="en-US" altLang="zh-CN" dirty="0"/>
              </a:p>
              <a:p>
                <a:r>
                  <a:rPr kumimoji="1" lang="en-US" altLang="zh-CN" dirty="0"/>
                  <a:t>Intuitively: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kumimoji="1" lang="zh-CN" altLang="en-US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⟺</m:t>
                        </m:r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¬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…</m:t>
                    </m:r>
                  </m:oMath>
                </a14:m>
                <a:endParaRPr kumimoji="1" lang="en-US" altLang="zh-CN" i="1" dirty="0">
                  <a:solidFill>
                    <a:srgbClr val="0432FF"/>
                  </a:solidFill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            </m:t>
                          </m:r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kumimoji="1" lang="zh-CN" altLang="en-US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⟺</m:t>
                          </m:r>
                          <m:r>
                            <m:rPr>
                              <m:nor/>
                            </m:rPr>
                            <a:rPr kumimoji="1" lang="en-US" altLang="zh-CN" dirty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¬</m:t>
                          </m:r>
                          <m:r>
                            <a:rPr kumimoji="1" lang="en-US" altLang="zh-CN" b="0" i="1" dirty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0</m:t>
                          </m:r>
                        </m:sub>
                      </m:sSub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∧</m:t>
                      </m:r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∧</m:t>
                      </m:r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…</m:t>
                      </m:r>
                    </m:oMath>
                  </m:oMathPara>
                </a14:m>
                <a:endParaRPr kumimoji="1" lang="en-US" altLang="zh-CN" dirty="0">
                  <a:solidFill>
                    <a:srgbClr val="0432FF"/>
                  </a:solidFill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        </m:t>
                          </m:r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&amp;</m:t>
                          </m:r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=</m:t>
                          </m:r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  <m:r>
                            <a:rPr kumimoji="1" lang="zh-CN" altLang="en-US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⟺</m:t>
                          </m:r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0</m:t>
                          </m:r>
                        </m:sub>
                      </m:sSub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∧</m:t>
                      </m:r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kumimoji="1" lang="en-US" altLang="zh-CN" i="1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zh-CN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0</m:t>
                          </m:r>
                        </m:sub>
                      </m:sSub>
                      <m:r>
                        <a:rPr kumimoji="1" lang="en-US" altLang="zh-CN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∧</m:t>
                      </m:r>
                      <m:r>
                        <a:rPr kumimoji="1" lang="en-US" altLang="zh-CN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…</m:t>
                      </m:r>
                    </m:oMath>
                  </m:oMathPara>
                </a14:m>
                <a:endParaRPr kumimoji="1" lang="en-US" altLang="zh-CN" b="0" dirty="0">
                  <a:solidFill>
                    <a:srgbClr val="0432FF"/>
                  </a:solidFill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59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926160" y="26670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𝑙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zh-CN" sz="2400" dirty="0">
                              <a:solidFill>
                                <a:srgbClr val="0432FF"/>
                              </a:solidFill>
                              <a:sym typeface="Wingdings" panose="05000000000000000000" pitchFamily="2" charset="2"/>
                            </a:rPr>
                            <a:t> 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zh-CN" sz="2400" b="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𝑙</m:t>
                                    </m:r>
                                    <m:r>
                                      <a:rPr kumimoji="1" lang="en-US" altLang="zh-CN" sz="2400" b="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−</m:t>
                                    </m:r>
                                    <m:r>
                                      <a:rPr kumimoji="1" lang="en-US" altLang="zh-CN" sz="2400" b="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926160" y="26670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2926160" y="32004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𝑙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zh-CN" sz="2400" dirty="0">
                              <a:solidFill>
                                <a:srgbClr val="0432FF"/>
                              </a:solidFill>
                              <a:sym typeface="Wingdings" panose="05000000000000000000" pitchFamily="2" charset="2"/>
                            </a:rPr>
                            <a:t> 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𝑙</m:t>
                                    </m:r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−</m:t>
                                    </m:r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2926160" y="32004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/>
            </p:nvGraphicFramePr>
            <p:xfrm>
              <a:off x="2953544" y="38100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𝑙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zh-CN" sz="2400" dirty="0">
                              <a:solidFill>
                                <a:srgbClr val="0432FF"/>
                              </a:solidFill>
                              <a:sym typeface="Wingdings" panose="05000000000000000000" pitchFamily="2" charset="2"/>
                            </a:rPr>
                            <a:t> 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𝑙</m:t>
                                    </m:r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−</m:t>
                                    </m:r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/>
            </p:nvGraphicFramePr>
            <p:xfrm>
              <a:off x="2953544" y="38100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文本框 6"/>
          <p:cNvSpPr txBox="1"/>
          <p:nvPr/>
        </p:nvSpPr>
        <p:spPr>
          <a:xfrm>
            <a:off x="6906816" y="260830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91200" y="3135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34200" y="3135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F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34200" y="3821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vectors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corresponding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propositions</a:t>
            </a:r>
            <a:endParaRPr kumimoji="1" lang="en-US" altLang="zh-CN" dirty="0"/>
          </a:p>
          <a:p>
            <a:r>
              <a:rPr kumimoji="1" lang="en-US" altLang="zh-CN" dirty="0"/>
              <a:t>Bit vector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semantically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equivalent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propositions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constraints</a:t>
            </a:r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constraints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</a:t>
            </a:r>
            <a:endParaRPr kumimoji="1" lang="en-US" altLang="zh-CN" dirty="0"/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bit-blasting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set of all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generated constraints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two main passes: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1. blast each proposition;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2. generate constrains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bitBlast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(P){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convert the proposition to atomic bools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blastProp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generate constraints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genConsProp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  <a:b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algorithm:</a:t>
            </a:r>
            <a:br>
              <a:rPr kumimoji="1" lang="en-US" altLang="zh-CN" dirty="0"/>
            </a:br>
            <a:r>
              <a:rPr kumimoji="1" lang="en-US" altLang="zh-CN" dirty="0"/>
              <a:t>pass #1: blasting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blastProp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will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each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proposition P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blastProp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if P is (e1=e2){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for atomic propositions, crawl through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// expressions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blastExp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(e1);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blastExp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(e2);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}else if P is (P1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P2){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trivial recursion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blastProp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(P1);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blastProp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(P2);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zh-CN" altLang="en-US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satisfiable?</a:t>
            </a:r>
            <a:endParaRPr kumimoji="1"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457200" y="2743200"/>
              <a:ext cx="8229600" cy="3299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/>
                    <a:gridCol w="1905000"/>
                    <a:gridCol w="2743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Proposition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SAT/UNSAT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theory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kumimoji="1"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zh-CN" alt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Equality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kumimoji="1" lang="zh-CN" alt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kumimoji="1" lang="zh-CN" altLang="en-US" i="1"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kumimoji="1" lang="en-US" altLang="zh-CN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kumimoji="1"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1" lang="en-US" altLang="zh-CN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1" lang="en-US" altLang="zh-CN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zh-CN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1" lang="en-US" altLang="zh-CN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Uninterpreted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functions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kumimoji="1"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  <m:e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kumimoji="1" lang="en-US" altLang="zh-CN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en-US" altLang="zh-CN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r>
                            <a:rPr lang="zh-CN" altLang="en-US" dirty="0"/>
                            <a:t>  </a:t>
                          </a:r>
                          <a:r>
                            <a:rPr lang="en-US" altLang="zh-CN" dirty="0"/>
                            <a:t> 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(if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x,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y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Q</m:t>
                              </m:r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en-US" altLang="zh-CN" dirty="0"/>
                        </a:p>
                        <a:p>
                          <a:r>
                            <a:rPr lang="en-US" altLang="zh-CN" dirty="0"/>
                            <a:t>UNSAT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(if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x,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y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en-US" altLang="zh-CN" dirty="0" err="1"/>
                            <a:t>Z</a:t>
                          </a:r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Linear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arithmetic</a:t>
                          </a:r>
                          <a:endParaRPr lang="en-US" altLang="zh-CN" dirty="0"/>
                        </a:p>
                        <a:p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Bit vectors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]!=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Array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zh-CN" altLang="en-US" i="1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zh-CN" altLang="en-US" i="1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∷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∷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1" lang="zh-CN" altLang="en-US" dirty="0"/>
                            <a:t>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List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457200" y="2743200"/>
              <a:ext cx="8229600" cy="3299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/>
                    <a:gridCol w="1905000"/>
                    <a:gridCol w="2743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Proposition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SAT/UNSAT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theory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Equality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Uninterpreted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functions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Linear</a:t>
                          </a:r>
                          <a:r>
                            <a:rPr lang="zh-CN" altLang="en-US" dirty="0"/>
                            <a:t> </a:t>
                          </a:r>
                          <a:r>
                            <a:rPr lang="en-US" altLang="zh-CN" dirty="0"/>
                            <a:t>arithmetic</a:t>
                          </a:r>
                          <a:endParaRPr lang="en-US" altLang="zh-CN" dirty="0"/>
                        </a:p>
                        <a:p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Bit vectors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UNSAT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Array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1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SAT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List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…</a:t>
                          </a:r>
                          <a:endParaRPr lang="en-US" altLang="zh-C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algorithm:</a:t>
            </a:r>
            <a:br>
              <a:rPr kumimoji="1" lang="en-US" altLang="zh-CN" dirty="0"/>
            </a:br>
            <a:r>
              <a:rPr kumimoji="1" lang="en-US" altLang="zh-CN" dirty="0"/>
              <a:t>pass #1: blasting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genCons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blastExp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(e){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e is x: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 vector of </a:t>
            </a:r>
            <a:r>
              <a:rPr kumimoji="1" lang="en-US" altLang="zh-C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variables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(b0, b1, …,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e is c: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(b0, b1, …,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e is e1+e2: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(b0, …,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blastExp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(e1);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(c0, …,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blastExp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(e2);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(d0, …,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attach to e1+e2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other cases are similar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Blasting 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to blast the following propositions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x=1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y=2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x&amp;y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=1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tree structure: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/>
          <p:cNvSpPr/>
          <p:nvPr/>
        </p:nvSpPr>
        <p:spPr>
          <a:xfrm>
            <a:off x="1066800" y="60594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2133600" y="60594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1600200" y="5355431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3371056" y="60594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4061221" y="5367338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4775596" y="60960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2768600" y="44592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∧</a:t>
            </a:r>
            <a:endParaRPr kumimoji="1"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5793184" y="54102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7391400" y="5395913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6580188" y="4560094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&amp;</a:t>
            </a:r>
            <a:endParaRPr kumimoji="1"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7391400" y="3808413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8327232" y="4560094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4747021" y="3159126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∧</a:t>
            </a:r>
            <a:endParaRPr kumimoji="1" lang="zh-CN" altLang="en-US" dirty="0"/>
          </a:p>
        </p:txBody>
      </p:sp>
      <p:cxnSp>
        <p:nvCxnSpPr>
          <p:cNvPr id="19" name="直线箭头连接符 18"/>
          <p:cNvCxnSpPr>
            <a:stCxn id="6" idx="3"/>
            <a:endCxn id="4" idx="0"/>
          </p:cNvCxnSpPr>
          <p:nvPr/>
        </p:nvCxnSpPr>
        <p:spPr>
          <a:xfrm flipH="1">
            <a:off x="1409700" y="5810716"/>
            <a:ext cx="290933" cy="248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/>
          <p:cNvCxnSpPr>
            <a:stCxn id="6" idx="5"/>
            <a:endCxn id="5" idx="0"/>
          </p:cNvCxnSpPr>
          <p:nvPr/>
        </p:nvCxnSpPr>
        <p:spPr>
          <a:xfrm>
            <a:off x="2185567" y="5810716"/>
            <a:ext cx="290933" cy="248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/>
          <p:cNvCxnSpPr>
            <a:stCxn id="10" idx="3"/>
            <a:endCxn id="6" idx="0"/>
          </p:cNvCxnSpPr>
          <p:nvPr/>
        </p:nvCxnSpPr>
        <p:spPr>
          <a:xfrm flipH="1">
            <a:off x="1943100" y="4914572"/>
            <a:ext cx="925933" cy="440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25"/>
          <p:cNvCxnSpPr>
            <a:stCxn id="10" idx="5"/>
            <a:endCxn id="8" idx="1"/>
          </p:cNvCxnSpPr>
          <p:nvPr/>
        </p:nvCxnSpPr>
        <p:spPr>
          <a:xfrm>
            <a:off x="3353967" y="4914572"/>
            <a:ext cx="807687" cy="530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线箭头连接符 28"/>
          <p:cNvCxnSpPr>
            <a:stCxn id="16" idx="3"/>
            <a:endCxn id="10" idx="7"/>
          </p:cNvCxnSpPr>
          <p:nvPr/>
        </p:nvCxnSpPr>
        <p:spPr>
          <a:xfrm flipH="1">
            <a:off x="3353967" y="3614411"/>
            <a:ext cx="1493487" cy="922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>
            <a:stCxn id="16" idx="5"/>
            <a:endCxn id="14" idx="2"/>
          </p:cNvCxnSpPr>
          <p:nvPr/>
        </p:nvCxnSpPr>
        <p:spPr>
          <a:xfrm>
            <a:off x="5332388" y="3614411"/>
            <a:ext cx="2059012" cy="460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箭头连接符 34"/>
          <p:cNvCxnSpPr>
            <a:stCxn id="8" idx="3"/>
            <a:endCxn id="7" idx="0"/>
          </p:cNvCxnSpPr>
          <p:nvPr/>
        </p:nvCxnSpPr>
        <p:spPr>
          <a:xfrm flipH="1">
            <a:off x="3713956" y="5822623"/>
            <a:ext cx="447698" cy="236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线箭头连接符 37"/>
          <p:cNvCxnSpPr>
            <a:stCxn id="8" idx="5"/>
            <a:endCxn id="9" idx="0"/>
          </p:cNvCxnSpPr>
          <p:nvPr/>
        </p:nvCxnSpPr>
        <p:spPr>
          <a:xfrm>
            <a:off x="4646588" y="5822623"/>
            <a:ext cx="471908" cy="27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线箭头连接符 40"/>
          <p:cNvCxnSpPr>
            <a:stCxn id="13" idx="3"/>
            <a:endCxn id="11" idx="0"/>
          </p:cNvCxnSpPr>
          <p:nvPr/>
        </p:nvCxnSpPr>
        <p:spPr>
          <a:xfrm flipH="1">
            <a:off x="6136084" y="5015379"/>
            <a:ext cx="544537" cy="394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线箭头连接符 43"/>
          <p:cNvCxnSpPr>
            <a:stCxn id="13" idx="5"/>
            <a:endCxn id="12" idx="0"/>
          </p:cNvCxnSpPr>
          <p:nvPr/>
        </p:nvCxnSpPr>
        <p:spPr>
          <a:xfrm>
            <a:off x="7165555" y="5015379"/>
            <a:ext cx="568745" cy="380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线箭头连接符 46"/>
          <p:cNvCxnSpPr>
            <a:stCxn id="14" idx="3"/>
            <a:endCxn id="13" idx="7"/>
          </p:cNvCxnSpPr>
          <p:nvPr/>
        </p:nvCxnSpPr>
        <p:spPr>
          <a:xfrm flipH="1">
            <a:off x="7165555" y="4263698"/>
            <a:ext cx="326278" cy="374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线箭头连接符 49"/>
          <p:cNvCxnSpPr>
            <a:stCxn id="14" idx="5"/>
            <a:endCxn id="15" idx="1"/>
          </p:cNvCxnSpPr>
          <p:nvPr/>
        </p:nvCxnSpPr>
        <p:spPr>
          <a:xfrm>
            <a:off x="7976767" y="4263698"/>
            <a:ext cx="450898" cy="374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152400" y="581071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b0, …, </a:t>
            </a:r>
            <a:r>
              <a:rPr kumimoji="1" lang="en-US" altLang="zh-CN" dirty="0" err="1"/>
              <a:t>bn</a:t>
            </a:r>
            <a:endParaRPr kumimoji="1" lang="zh-CN" altLang="en-US" dirty="0"/>
          </a:p>
        </p:txBody>
      </p:sp>
      <p:sp>
        <p:nvSpPr>
          <p:cNvPr id="54" name="文本框 53"/>
          <p:cNvSpPr txBox="1"/>
          <p:nvPr/>
        </p:nvSpPr>
        <p:spPr>
          <a:xfrm>
            <a:off x="2419373" y="571607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c0, …, </a:t>
            </a:r>
            <a:r>
              <a:rPr kumimoji="1" lang="en-US" altLang="zh-CN" dirty="0" err="1"/>
              <a:t>cn</a:t>
            </a:r>
            <a:endParaRPr kumimoji="1" lang="zh-CN" altLang="en-US" dirty="0"/>
          </a:p>
        </p:txBody>
      </p:sp>
      <p:sp>
        <p:nvSpPr>
          <p:cNvPr id="56" name="文本框 55"/>
          <p:cNvSpPr txBox="1"/>
          <p:nvPr/>
        </p:nvSpPr>
        <p:spPr>
          <a:xfrm>
            <a:off x="3308946" y="650323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d0, …, </a:t>
            </a:r>
            <a:r>
              <a:rPr kumimoji="1" lang="en-US" altLang="zh-CN" dirty="0" err="1"/>
              <a:t>dn</a:t>
            </a:r>
            <a:endParaRPr kumimoji="1" lang="zh-CN" altLang="en-US" dirty="0"/>
          </a:p>
        </p:txBody>
      </p:sp>
      <p:sp>
        <p:nvSpPr>
          <p:cNvPr id="57" name="文本框 56"/>
          <p:cNvSpPr txBox="1"/>
          <p:nvPr/>
        </p:nvSpPr>
        <p:spPr>
          <a:xfrm>
            <a:off x="5423321" y="637595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e0, …, </a:t>
            </a:r>
            <a:r>
              <a:rPr kumimoji="1" lang="en-US" altLang="zh-CN" dirty="0" err="1"/>
              <a:t>en</a:t>
            </a:r>
            <a:endParaRPr kumimoji="1" lang="zh-CN" altLang="en-US" dirty="0"/>
          </a:p>
        </p:txBody>
      </p:sp>
      <p:sp>
        <p:nvSpPr>
          <p:cNvPr id="59" name="文本框 58"/>
          <p:cNvSpPr txBox="1"/>
          <p:nvPr/>
        </p:nvSpPr>
        <p:spPr>
          <a:xfrm>
            <a:off x="5745162" y="5874821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b0, …, </a:t>
            </a:r>
            <a:r>
              <a:rPr kumimoji="1" lang="en-US" altLang="zh-CN" dirty="0" err="1"/>
              <a:t>bn</a:t>
            </a:r>
            <a:endParaRPr kumimoji="1" lang="zh-CN" altLang="en-US" dirty="0"/>
          </a:p>
        </p:txBody>
      </p:sp>
      <p:sp>
        <p:nvSpPr>
          <p:cNvPr id="60" name="文本框 59"/>
          <p:cNvSpPr txBox="1"/>
          <p:nvPr/>
        </p:nvSpPr>
        <p:spPr>
          <a:xfrm>
            <a:off x="7509272" y="592296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d0, …, </a:t>
            </a:r>
            <a:r>
              <a:rPr kumimoji="1" lang="en-US" altLang="zh-CN" dirty="0" err="1"/>
              <a:t>dn</a:t>
            </a:r>
            <a:endParaRPr kumimoji="1" lang="zh-CN" altLang="en-US" dirty="0"/>
          </a:p>
        </p:txBody>
      </p:sp>
      <p:sp>
        <p:nvSpPr>
          <p:cNvPr id="61" name="文本框 60"/>
          <p:cNvSpPr txBox="1"/>
          <p:nvPr/>
        </p:nvSpPr>
        <p:spPr>
          <a:xfrm>
            <a:off x="5575673" y="426646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f0, …, </a:t>
            </a:r>
            <a:r>
              <a:rPr kumimoji="1" lang="en-US" altLang="zh-CN" dirty="0" err="1"/>
              <a:t>fn</a:t>
            </a:r>
            <a:endParaRPr kumimoji="1" lang="zh-CN" altLang="en-US" dirty="0"/>
          </a:p>
        </p:txBody>
      </p:sp>
      <p:sp>
        <p:nvSpPr>
          <p:cNvPr id="62" name="文本框 61"/>
          <p:cNvSpPr txBox="1"/>
          <p:nvPr/>
        </p:nvSpPr>
        <p:spPr>
          <a:xfrm>
            <a:off x="7940255" y="418091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g0, …, </a:t>
            </a:r>
            <a:r>
              <a:rPr kumimoji="1" lang="en-US" altLang="zh-CN" dirty="0" err="1"/>
              <a:t>gn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7" grpId="0"/>
      <p:bldP spid="59" grpId="0"/>
      <p:bldP spid="60" grpId="0"/>
      <p:bldP spid="61" grpId="0"/>
      <p:bldP spid="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algorithm:</a:t>
            </a:r>
            <a:br>
              <a:rPr kumimoji="1" lang="en-US" altLang="zh-CN" dirty="0"/>
            </a:br>
            <a:r>
              <a:rPr kumimoji="1" lang="en-US" altLang="zh-CN" dirty="0"/>
              <a:t>step #2: generating </a:t>
            </a:r>
            <a:r>
              <a:rPr kumimoji="1" lang="en-US" altLang="zh-CN" dirty="0" err="1"/>
              <a:t>constr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genConsProp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will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generate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constraints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genConsProp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if P is (e1=e2):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genConsExp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(e1);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genConsExp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(e2);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∪=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{x0=y0,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else if P is (P1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P2):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genConsProp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(P1);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genConsProp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(P2);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algorithm:</a:t>
            </a:r>
            <a:br>
              <a:rPr kumimoji="1" lang="en-US" altLang="zh-CN" dirty="0"/>
            </a:br>
            <a:r>
              <a:rPr kumimoji="1" lang="en-US" altLang="zh-CN" dirty="0"/>
              <a:t>step #2: generating </a:t>
            </a:r>
            <a:r>
              <a:rPr kumimoji="1" lang="en-US" altLang="zh-CN" dirty="0" err="1"/>
              <a:t>constr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will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generate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constraints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exp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switch(e){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case (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x&amp;y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):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∪=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{z0=x0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y0,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z1=x1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y1,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xn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break;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case (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x|y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):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∪=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{z0=x0</a:t>
                </a:r>
                <a14:m>
                  <m:oMath xmlns:m="http://schemas.openxmlformats.org/officeDocument/2006/math">
                    <m:r>
                      <a:rPr kumimoji="1" lang="en-US" altLang="zh-CN" sz="2000" b="1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kumimoji="1" lang="en-US" altLang="zh-CN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∨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y0,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z1=x1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ea typeface="Cambria Math" panose="02040503050406030204" pitchFamily="18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∨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y1,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ea typeface="Cambria Math" panose="02040503050406030204" pitchFamily="18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∨ </m:t>
                    </m:r>
                  </m:oMath>
                </a14:m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break;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case (~x):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∪=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{z0=~x0,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z1=~x1,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=~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}; break;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151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Constraint generation 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to blast the following propositions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x=1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y=2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x&amp;y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=1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tree structure: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/>
          <p:cNvSpPr/>
          <p:nvPr/>
        </p:nvSpPr>
        <p:spPr>
          <a:xfrm>
            <a:off x="1066800" y="60594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2133600" y="60594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1600200" y="5355431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3371056" y="60594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4061221" y="5367338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4775596" y="60960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2768600" y="4459287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∧</a:t>
            </a:r>
            <a:endParaRPr kumimoji="1"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5793184" y="54102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7391400" y="5395913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6580188" y="4560094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&amp;</a:t>
            </a:r>
            <a:endParaRPr kumimoji="1"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7391400" y="3808413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8327232" y="4560094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4747021" y="3159126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∧</a:t>
            </a:r>
            <a:endParaRPr kumimoji="1" lang="zh-CN" altLang="en-US" dirty="0"/>
          </a:p>
        </p:txBody>
      </p:sp>
      <p:cxnSp>
        <p:nvCxnSpPr>
          <p:cNvPr id="19" name="直线箭头连接符 18"/>
          <p:cNvCxnSpPr>
            <a:stCxn id="6" idx="3"/>
            <a:endCxn id="4" idx="0"/>
          </p:cNvCxnSpPr>
          <p:nvPr/>
        </p:nvCxnSpPr>
        <p:spPr>
          <a:xfrm flipH="1">
            <a:off x="1409700" y="5810716"/>
            <a:ext cx="290933" cy="248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/>
          <p:cNvCxnSpPr>
            <a:stCxn id="6" idx="5"/>
            <a:endCxn id="5" idx="0"/>
          </p:cNvCxnSpPr>
          <p:nvPr/>
        </p:nvCxnSpPr>
        <p:spPr>
          <a:xfrm>
            <a:off x="2185567" y="5810716"/>
            <a:ext cx="290933" cy="248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/>
          <p:cNvCxnSpPr>
            <a:stCxn id="10" idx="3"/>
            <a:endCxn id="6" idx="0"/>
          </p:cNvCxnSpPr>
          <p:nvPr/>
        </p:nvCxnSpPr>
        <p:spPr>
          <a:xfrm flipH="1">
            <a:off x="1943100" y="4914572"/>
            <a:ext cx="925933" cy="440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25"/>
          <p:cNvCxnSpPr>
            <a:stCxn id="10" idx="5"/>
            <a:endCxn id="8" idx="1"/>
          </p:cNvCxnSpPr>
          <p:nvPr/>
        </p:nvCxnSpPr>
        <p:spPr>
          <a:xfrm>
            <a:off x="3353967" y="4914572"/>
            <a:ext cx="807687" cy="530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线箭头连接符 28"/>
          <p:cNvCxnSpPr>
            <a:stCxn id="16" idx="3"/>
            <a:endCxn id="10" idx="7"/>
          </p:cNvCxnSpPr>
          <p:nvPr/>
        </p:nvCxnSpPr>
        <p:spPr>
          <a:xfrm flipH="1">
            <a:off x="3353967" y="3614411"/>
            <a:ext cx="1493487" cy="922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>
            <a:stCxn id="16" idx="5"/>
            <a:endCxn id="14" idx="2"/>
          </p:cNvCxnSpPr>
          <p:nvPr/>
        </p:nvCxnSpPr>
        <p:spPr>
          <a:xfrm>
            <a:off x="5332388" y="3614411"/>
            <a:ext cx="2059012" cy="460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箭头连接符 34"/>
          <p:cNvCxnSpPr>
            <a:stCxn id="8" idx="3"/>
            <a:endCxn id="7" idx="0"/>
          </p:cNvCxnSpPr>
          <p:nvPr/>
        </p:nvCxnSpPr>
        <p:spPr>
          <a:xfrm flipH="1">
            <a:off x="3713956" y="5822623"/>
            <a:ext cx="447698" cy="236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线箭头连接符 37"/>
          <p:cNvCxnSpPr>
            <a:stCxn id="8" idx="5"/>
            <a:endCxn id="9" idx="0"/>
          </p:cNvCxnSpPr>
          <p:nvPr/>
        </p:nvCxnSpPr>
        <p:spPr>
          <a:xfrm>
            <a:off x="4646588" y="5822623"/>
            <a:ext cx="471908" cy="27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线箭头连接符 40"/>
          <p:cNvCxnSpPr>
            <a:stCxn id="13" idx="3"/>
            <a:endCxn id="11" idx="0"/>
          </p:cNvCxnSpPr>
          <p:nvPr/>
        </p:nvCxnSpPr>
        <p:spPr>
          <a:xfrm flipH="1">
            <a:off x="6136084" y="5015379"/>
            <a:ext cx="544537" cy="394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线箭头连接符 43"/>
          <p:cNvCxnSpPr>
            <a:stCxn id="13" idx="5"/>
            <a:endCxn id="12" idx="0"/>
          </p:cNvCxnSpPr>
          <p:nvPr/>
        </p:nvCxnSpPr>
        <p:spPr>
          <a:xfrm>
            <a:off x="7165555" y="5015379"/>
            <a:ext cx="568745" cy="380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线箭头连接符 46"/>
          <p:cNvCxnSpPr>
            <a:stCxn id="14" idx="3"/>
            <a:endCxn id="13" idx="7"/>
          </p:cNvCxnSpPr>
          <p:nvPr/>
        </p:nvCxnSpPr>
        <p:spPr>
          <a:xfrm flipH="1">
            <a:off x="7165555" y="4263698"/>
            <a:ext cx="326278" cy="374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线箭头连接符 49"/>
          <p:cNvCxnSpPr>
            <a:stCxn id="14" idx="5"/>
            <a:endCxn id="15" idx="1"/>
          </p:cNvCxnSpPr>
          <p:nvPr/>
        </p:nvCxnSpPr>
        <p:spPr>
          <a:xfrm>
            <a:off x="7976767" y="4263698"/>
            <a:ext cx="450898" cy="374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152400" y="581071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b0, …, </a:t>
            </a:r>
            <a:r>
              <a:rPr kumimoji="1" lang="en-US" altLang="zh-CN" dirty="0" err="1"/>
              <a:t>bn</a:t>
            </a:r>
            <a:endParaRPr kumimoji="1" lang="zh-CN" altLang="en-US" dirty="0"/>
          </a:p>
        </p:txBody>
      </p:sp>
      <p:sp>
        <p:nvSpPr>
          <p:cNvPr id="54" name="文本框 53"/>
          <p:cNvSpPr txBox="1"/>
          <p:nvPr/>
        </p:nvSpPr>
        <p:spPr>
          <a:xfrm>
            <a:off x="2419373" y="571607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c0, …, </a:t>
            </a:r>
            <a:r>
              <a:rPr kumimoji="1" lang="en-US" altLang="zh-CN" dirty="0" err="1"/>
              <a:t>cn</a:t>
            </a:r>
            <a:endParaRPr kumimoji="1" lang="zh-CN" altLang="en-US" dirty="0"/>
          </a:p>
        </p:txBody>
      </p:sp>
      <p:sp>
        <p:nvSpPr>
          <p:cNvPr id="56" name="文本框 55"/>
          <p:cNvSpPr txBox="1"/>
          <p:nvPr/>
        </p:nvSpPr>
        <p:spPr>
          <a:xfrm>
            <a:off x="3308946" y="650323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d0, …, </a:t>
            </a:r>
            <a:r>
              <a:rPr kumimoji="1" lang="en-US" altLang="zh-CN" dirty="0" err="1"/>
              <a:t>dn</a:t>
            </a:r>
            <a:endParaRPr kumimoji="1" lang="zh-CN" altLang="en-US" dirty="0"/>
          </a:p>
        </p:txBody>
      </p:sp>
      <p:sp>
        <p:nvSpPr>
          <p:cNvPr id="57" name="文本框 56"/>
          <p:cNvSpPr txBox="1"/>
          <p:nvPr/>
        </p:nvSpPr>
        <p:spPr>
          <a:xfrm>
            <a:off x="5423321" y="637595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e0, …, </a:t>
            </a:r>
            <a:r>
              <a:rPr kumimoji="1" lang="en-US" altLang="zh-CN" dirty="0" err="1"/>
              <a:t>en</a:t>
            </a:r>
            <a:endParaRPr kumimoji="1" lang="zh-CN" altLang="en-US" dirty="0"/>
          </a:p>
        </p:txBody>
      </p:sp>
      <p:sp>
        <p:nvSpPr>
          <p:cNvPr id="59" name="文本框 58"/>
          <p:cNvSpPr txBox="1"/>
          <p:nvPr/>
        </p:nvSpPr>
        <p:spPr>
          <a:xfrm>
            <a:off x="5745162" y="5874821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b0, …, </a:t>
            </a:r>
            <a:r>
              <a:rPr kumimoji="1" lang="en-US" altLang="zh-CN" dirty="0" err="1"/>
              <a:t>bn</a:t>
            </a:r>
            <a:endParaRPr kumimoji="1" lang="zh-CN" altLang="en-US" dirty="0"/>
          </a:p>
        </p:txBody>
      </p:sp>
      <p:sp>
        <p:nvSpPr>
          <p:cNvPr id="60" name="文本框 59"/>
          <p:cNvSpPr txBox="1"/>
          <p:nvPr/>
        </p:nvSpPr>
        <p:spPr>
          <a:xfrm>
            <a:off x="7509272" y="592296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d0, …, </a:t>
            </a:r>
            <a:r>
              <a:rPr kumimoji="1" lang="en-US" altLang="zh-CN" dirty="0" err="1"/>
              <a:t>dn</a:t>
            </a:r>
            <a:endParaRPr kumimoji="1" lang="zh-CN" altLang="en-US" dirty="0"/>
          </a:p>
        </p:txBody>
      </p:sp>
      <p:sp>
        <p:nvSpPr>
          <p:cNvPr id="61" name="文本框 60"/>
          <p:cNvSpPr txBox="1"/>
          <p:nvPr/>
        </p:nvSpPr>
        <p:spPr>
          <a:xfrm>
            <a:off x="5575673" y="426646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f0, …, </a:t>
            </a:r>
            <a:r>
              <a:rPr kumimoji="1" lang="en-US" altLang="zh-CN" dirty="0" err="1"/>
              <a:t>fn</a:t>
            </a:r>
            <a:endParaRPr kumimoji="1" lang="zh-CN" altLang="en-US" dirty="0"/>
          </a:p>
        </p:txBody>
      </p:sp>
      <p:sp>
        <p:nvSpPr>
          <p:cNvPr id="62" name="文本框 61"/>
          <p:cNvSpPr txBox="1"/>
          <p:nvPr/>
        </p:nvSpPr>
        <p:spPr>
          <a:xfrm>
            <a:off x="7940255" y="418091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g0, …, </a:t>
            </a:r>
            <a:r>
              <a:rPr kumimoji="1" lang="en-US" altLang="zh-CN" dirty="0" err="1"/>
              <a:t>gn</a:t>
            </a:r>
            <a:endParaRPr kumimoji="1"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2400300" y="5422055"/>
            <a:ext cx="176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c0=T,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cn</a:t>
            </a:r>
            <a:r>
              <a:rPr kumimoji="1" lang="en-US" altLang="zh-CN" dirty="0">
                <a:solidFill>
                  <a:srgbClr val="FF0000"/>
                </a:solidFill>
              </a:rPr>
              <a:t>=F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06413" y="4902983"/>
            <a:ext cx="217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b0=c0,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bn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en-US" altLang="zh-CN" dirty="0" err="1">
                <a:solidFill>
                  <a:srgbClr val="FF0000"/>
                </a:solidFill>
              </a:rPr>
              <a:t>cn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423668" y="6175076"/>
            <a:ext cx="2653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e0=F, e1=T,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en</a:t>
            </a:r>
            <a:r>
              <a:rPr kumimoji="1" lang="en-US" altLang="zh-CN" dirty="0">
                <a:solidFill>
                  <a:srgbClr val="FF0000"/>
                </a:solidFill>
              </a:rPr>
              <a:t>=F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873548" y="4969289"/>
            <a:ext cx="217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d0=e0,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dn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en-US" altLang="zh-CN" dirty="0" err="1">
                <a:solidFill>
                  <a:srgbClr val="FF0000"/>
                </a:solidFill>
              </a:rPr>
              <a:t>en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00600" y="4050268"/>
            <a:ext cx="28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f0=b0∧d0,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fn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en-US" altLang="zh-CN" dirty="0" err="1">
                <a:solidFill>
                  <a:srgbClr val="FF0000"/>
                </a:solidFill>
              </a:rPr>
              <a:t>bn∧dn</a:t>
            </a:r>
            <a:endParaRPr kumimoji="1"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7393061" y="4988719"/>
            <a:ext cx="175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g0=T,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gn</a:t>
            </a:r>
            <a:r>
              <a:rPr kumimoji="1" lang="en-US" altLang="zh-CN" dirty="0">
                <a:solidFill>
                  <a:srgbClr val="FF0000"/>
                </a:solidFill>
              </a:rPr>
              <a:t>=F</a:t>
            </a:r>
            <a:endParaRPr kumimoji="1"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801221" y="3358817"/>
            <a:ext cx="206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f0=g0, …, </a:t>
            </a:r>
            <a:r>
              <a:rPr kumimoji="1" lang="en-US" altLang="zh-CN" dirty="0" err="1">
                <a:solidFill>
                  <a:srgbClr val="FF0000"/>
                </a:solidFill>
              </a:rPr>
              <a:t>fn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en-US" altLang="zh-CN" dirty="0" err="1">
                <a:solidFill>
                  <a:srgbClr val="FF0000"/>
                </a:solidFill>
              </a:rPr>
              <a:t>gn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2" grpId="0"/>
      <p:bldP spid="43" grpId="0"/>
      <p:bldP spid="45" grpId="0"/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Constraint generation 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to blast the following propositions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x=1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y=2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x&amp;y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=1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linear form: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c0=T,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=F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b0=c0,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=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cn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e0=F,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=F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d0=e0,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en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f0=b0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d0,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bn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dn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g0=T,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=F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f0=g0, …,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gn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//This set of constraints are sent to SAT solvers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genExpCons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generates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constraints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exp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genExpCons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switch(e){case e1+e2: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c0=F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r0=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xor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(x0,y0,c0)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c1=(x0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y0)\/(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xor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(x0,y0)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c0)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r1=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xor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(x1,y1,c1)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c2=(x1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y1)\/(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xor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(x1,y1)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c1)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191413"/>
            <a:ext cx="4871510" cy="2633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Bit-blasting algorithm,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 other arithmetic or comparison operations, 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we can transform them to the existing ones: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genExpCons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(e){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switch(e){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case x-y: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genExpCons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(x+(-y));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case x*y: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genExpCons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(y+…+y);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case x/y: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genPropCons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(z!=0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d*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z+r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=x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r&lt;z);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similar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lang="en-US" altLang="zh-CN" i="1" dirty="0"/>
              <a:t>Incremental</a:t>
            </a:r>
            <a:r>
              <a:rPr lang="zh-CN" altLang="en-US" i="1" dirty="0"/>
              <a:t> </a:t>
            </a:r>
            <a:r>
              <a:rPr lang="en-US" altLang="zh-CN" i="1" dirty="0"/>
              <a:t>Bit</a:t>
            </a:r>
            <a:r>
              <a:rPr lang="zh-CN" altLang="en-US" i="1" dirty="0"/>
              <a:t> </a:t>
            </a:r>
            <a:r>
              <a:rPr lang="en-US" altLang="zh-CN" i="1" dirty="0"/>
              <a:t>Blasting</a:t>
            </a:r>
            <a:endParaRPr kumimoji="1" lang="zh-CN" altLang="en-US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complexity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Consider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constraint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complexity:</a:t>
                </a:r>
                <a:endParaRPr lang="en-US" altLang="zh-CN" dirty="0"/>
              </a:p>
              <a:p>
                <a:pPr lvl="1"/>
                <a:r>
                  <a:rPr kumimoji="1" lang="en-US" altLang="zh-CN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x&amp;y</a:t>
                </a:r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=x0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y0, x1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y1, …, </a:t>
                </a:r>
                <a:r>
                  <a:rPr kumimoji="1" lang="en-US" altLang="zh-CN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xn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yn</a:t>
                </a:r>
                <a:endParaRPr kumimoji="1" lang="en-US" altLang="zh-CN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CN" dirty="0"/>
                  <a:t> props, for n conjunctions</a:t>
                </a:r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4" name="内容占位符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031" y="3657601"/>
            <a:ext cx="5779769" cy="31242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44660" y="5791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rgbClr val="0432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x*y =</a:t>
            </a:r>
            <a:endParaRPr kumimoji="1" lang="en-US" altLang="zh-CN" sz="2800" b="1" dirty="0">
              <a:solidFill>
                <a:srgbClr val="0432FF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676400" y="5911410"/>
                <a:ext cx="179381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kumimoji="1" lang="en-US" altLang="zh-CN" sz="2800" b="1" i="0" dirty="0" smtClean="0">
                              <a:solidFill>
                                <a:srgbClr val="0432FF"/>
                              </a:solidFill>
                              <a:latin typeface="Courier New" panose="02070309020205020404" pitchFamily="49" charset="0"/>
                              <a:ea typeface="宋体" panose="02010600030101010101" pitchFamily="2" charset="-122"/>
                              <a:cs typeface="Courier New" panose="02070309020205020404" pitchFamily="49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kumimoji="1" lang="en-US" altLang="zh-CN" sz="2800" b="1" dirty="0">
                              <a:solidFill>
                                <a:srgbClr val="0432FF"/>
                              </a:solidFill>
                              <a:latin typeface="Courier New" panose="02070309020205020404" pitchFamily="49" charset="0"/>
                              <a:ea typeface="宋体" panose="02010600030101010101" pitchFamily="2" charset="-122"/>
                              <a:cs typeface="Courier New" panose="02070309020205020404" pitchFamily="49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kumimoji="1" lang="en-US" altLang="zh-CN" sz="2800" b="1" i="0" dirty="0" smtClean="0">
                              <a:solidFill>
                                <a:srgbClr val="0432FF"/>
                              </a:solidFill>
                              <a:latin typeface="Courier New" panose="02070309020205020404" pitchFamily="49" charset="0"/>
                              <a:ea typeface="宋体" panose="02010600030101010101" pitchFamily="2" charset="-122"/>
                              <a:cs typeface="Courier New" panose="02070309020205020404" pitchFamily="49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kumimoji="1" lang="en-US" altLang="zh-CN" sz="2800" b="1" dirty="0">
                              <a:solidFill>
                                <a:srgbClr val="0432FF"/>
                              </a:solidFill>
                              <a:latin typeface="Courier New" panose="02070309020205020404" pitchFamily="49" charset="0"/>
                              <a:ea typeface="宋体" panose="02010600030101010101" pitchFamily="2" charset="-122"/>
                              <a:cs typeface="Courier New" panose="02070309020205020404" pitchFamily="49" charset="0"/>
                            </a:rPr>
                            <m:t>+…+</m:t>
                          </m:r>
                          <m:r>
                            <m:rPr>
                              <m:nor/>
                            </m:rPr>
                            <a:rPr kumimoji="1" lang="en-US" altLang="zh-CN" sz="2800" b="1" i="0" dirty="0" smtClean="0">
                              <a:solidFill>
                                <a:srgbClr val="0432FF"/>
                              </a:solidFill>
                              <a:latin typeface="Courier New" panose="02070309020205020404" pitchFamily="49" charset="0"/>
                              <a:ea typeface="宋体" panose="02010600030101010101" pitchFamily="2" charset="-122"/>
                              <a:cs typeface="Courier New" panose="02070309020205020404" pitchFamily="49" charset="0"/>
                            </a:rPr>
                            <m:t>x</m:t>
                          </m:r>
                        </m:e>
                      </m:groupCh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911410"/>
                <a:ext cx="1793810" cy="430887"/>
              </a:xfrm>
              <a:prstGeom prst="rect">
                <a:avLst/>
              </a:prstGeom>
              <a:blipFill rotWithShape="1">
                <a:blip r:embed="rId3"/>
                <a:stretch>
                  <a:fillRect t="-45" r="32" b="1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2438400" y="6446696"/>
            <a:ext cx="6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y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Satisfiability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modulo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(SMT)</a:t>
            </a:r>
            <a:endParaRPr kumimoji="1"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255453" y="2466516"/>
            <a:ext cx="1924967" cy="1924967"/>
            <a:chOff x="1452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20" name="椭圆 19"/>
            <p:cNvSpPr/>
            <p:nvPr/>
          </p:nvSpPr>
          <p:spPr>
            <a:xfrm>
              <a:off x="1452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椭圆 4"/>
            <p:cNvSpPr txBox="1"/>
            <p:nvPr/>
          </p:nvSpPr>
          <p:spPr>
            <a:xfrm>
              <a:off x="283357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SAT</a:t>
              </a:r>
              <a:endParaRPr lang="en-US" sz="3400" kern="1200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36728" y="2870759"/>
            <a:ext cx="1116481" cy="1116481"/>
            <a:chOff x="2082727" y="2520239"/>
            <a:chExt cx="1116481" cy="1116481"/>
          </a:xfrm>
          <a:scene3d>
            <a:camera prst="orthographicFront"/>
            <a:lightRig rig="flat" dir="t"/>
          </a:scene3d>
        </p:grpSpPr>
        <p:sp>
          <p:nvSpPr>
            <p:cNvPr id="18" name="加号 17"/>
            <p:cNvSpPr/>
            <p:nvPr/>
          </p:nvSpPr>
          <p:spPr>
            <a:xfrm>
              <a:off x="2082727" y="2520239"/>
              <a:ext cx="1116481" cy="1116481"/>
            </a:xfrm>
            <a:prstGeom prst="mathPlus">
              <a:avLst/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加号 6"/>
            <p:cNvSpPr txBox="1"/>
            <p:nvPr/>
          </p:nvSpPr>
          <p:spPr>
            <a:xfrm>
              <a:off x="2230717" y="2947181"/>
              <a:ext cx="820501" cy="262597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kern="1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609517" y="2466516"/>
            <a:ext cx="1924967" cy="1924967"/>
            <a:chOff x="3355516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16" name="椭圆 15"/>
            <p:cNvSpPr/>
            <p:nvPr/>
          </p:nvSpPr>
          <p:spPr>
            <a:xfrm>
              <a:off x="3355516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7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7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椭圆 8"/>
            <p:cNvSpPr txBox="1"/>
            <p:nvPr/>
          </p:nvSpPr>
          <p:spPr>
            <a:xfrm>
              <a:off x="3637421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Theory</a:t>
              </a:r>
              <a:endParaRPr lang="en-US" sz="2800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Solvers</a:t>
              </a:r>
              <a:endParaRPr lang="en-US" sz="2800" kern="1200" dirty="0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690792" y="2870759"/>
            <a:ext cx="1116481" cy="1116481"/>
            <a:chOff x="5436791" y="2520239"/>
            <a:chExt cx="1116481" cy="1116481"/>
          </a:xfrm>
          <a:scene3d>
            <a:camera prst="orthographicFront"/>
            <a:lightRig rig="flat" dir="t"/>
          </a:scene3d>
        </p:grpSpPr>
        <p:sp>
          <p:nvSpPr>
            <p:cNvPr id="14" name="等于 13"/>
            <p:cNvSpPr/>
            <p:nvPr/>
          </p:nvSpPr>
          <p:spPr>
            <a:xfrm>
              <a:off x="5436791" y="2520239"/>
              <a:ext cx="1116481" cy="1116481"/>
            </a:xfrm>
            <a:prstGeom prst="mathEqual">
              <a:avLst/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7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7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等于 10"/>
            <p:cNvSpPr txBox="1"/>
            <p:nvPr/>
          </p:nvSpPr>
          <p:spPr>
            <a:xfrm>
              <a:off x="5584781" y="2750234"/>
              <a:ext cx="820501" cy="656491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700" kern="120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963580" y="2466516"/>
            <a:ext cx="1924967" cy="1924967"/>
            <a:chOff x="6709579" y="2115996"/>
            <a:chExt cx="1924967" cy="1924967"/>
          </a:xfrm>
          <a:scene3d>
            <a:camera prst="orthographicFront"/>
            <a:lightRig rig="flat" dir="t"/>
          </a:scene3d>
        </p:grpSpPr>
        <p:sp>
          <p:nvSpPr>
            <p:cNvPr id="12" name="椭圆 11"/>
            <p:cNvSpPr/>
            <p:nvPr/>
          </p:nvSpPr>
          <p:spPr>
            <a:xfrm>
              <a:off x="6709579" y="2115996"/>
              <a:ext cx="1924967" cy="192496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7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7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椭圆 12"/>
            <p:cNvSpPr txBox="1"/>
            <p:nvPr/>
          </p:nvSpPr>
          <p:spPr>
            <a:xfrm>
              <a:off x="6991484" y="2397901"/>
              <a:ext cx="1361157" cy="13611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180" tIns="43180" rIns="43180" bIns="4318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SMT</a:t>
              </a:r>
              <a:endParaRPr lang="en-US" sz="3400" kern="1200" dirty="0"/>
            </a:p>
          </p:txBody>
        </p:sp>
      </p:grpSp>
      <p:sp>
        <p:nvSpPr>
          <p:cNvPr id="22" name="Text Placeholder 2"/>
          <p:cNvSpPr txBox="1"/>
          <p:nvPr/>
        </p:nvSpPr>
        <p:spPr>
          <a:xfrm>
            <a:off x="3407397" y="4625775"/>
            <a:ext cx="2986088" cy="2003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810" indent="-384810" defTabSz="913765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1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 panose="05050102010706020507"/>
              </a:rPr>
              <a:t>Equality + UF</a:t>
            </a:r>
            <a:endParaRPr lang="en-US" sz="3100" dirty="0">
              <a:solidFill>
                <a:prstClr val="black"/>
              </a:solidFill>
              <a:sym typeface="Symbol" panose="05050102010706020507"/>
            </a:endParaRPr>
          </a:p>
          <a:p>
            <a:pPr marL="384810" indent="-384810" defTabSz="913765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1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 panose="05050102010706020507"/>
              </a:rPr>
              <a:t>Arithmetic</a:t>
            </a:r>
            <a:endParaRPr lang="en-US" sz="3100" dirty="0">
              <a:solidFill>
                <a:prstClr val="black"/>
              </a:solidFill>
              <a:sym typeface="Symbol" panose="05050102010706020507"/>
            </a:endParaRPr>
          </a:p>
          <a:p>
            <a:pPr marL="384810" indent="-384810" defTabSz="913765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1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 panose="05050102010706020507"/>
              </a:rPr>
              <a:t>Bit-vectors</a:t>
            </a:r>
            <a:endParaRPr lang="en-US" sz="3100" dirty="0">
              <a:solidFill>
                <a:prstClr val="black"/>
              </a:solidFill>
              <a:sym typeface="Symbol" panose="05050102010706020507"/>
            </a:endParaRPr>
          </a:p>
          <a:p>
            <a:pPr marL="384810" indent="-384810" defTabSz="913765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1"/>
              </a:buBlip>
              <a:defRPr/>
            </a:pPr>
            <a:r>
              <a:rPr lang="en-US" sz="3100" dirty="0">
                <a:solidFill>
                  <a:prstClr val="black"/>
                </a:solidFill>
                <a:sym typeface="Symbol" panose="05050102010706020507"/>
              </a:rPr>
              <a:t>…</a:t>
            </a:r>
            <a:endParaRPr lang="en-US" sz="33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And consider:</a:t>
                </a:r>
                <a:endParaRPr lang="en-US" altLang="zh-CN" dirty="0"/>
              </a:p>
              <a:p>
                <a:pPr lvl="1"/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a*b=c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b*a!=c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y=</a:t>
                </a:r>
                <a:r>
                  <a:rPr kumimoji="1" lang="en-US" altLang="zh-CN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x&amp;z</a:t>
                </a:r>
                <a:r>
                  <a:rPr kumimoji="1" lang="en-US" altLang="zh-CN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y!=</a:t>
                </a:r>
                <a:r>
                  <a:rPr kumimoji="1" lang="en-US" altLang="zh-CN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x&amp;z</a:t>
                </a:r>
                <a:endParaRPr kumimoji="1" lang="en-US" altLang="zh-CN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altLang="zh-CN" dirty="0">
                    <a:cs typeface="+mn-cs"/>
                  </a:rPr>
                  <a:t>Direct encoding of the formula will generate more than 10000 Boolean </a:t>
                </a:r>
                <a:r>
                  <a:rPr lang="en-US" altLang="zh-CN" dirty="0" err="1">
                    <a:cs typeface="+mn-cs"/>
                  </a:rPr>
                  <a:t>vars</a:t>
                </a:r>
                <a:r>
                  <a:rPr lang="en-US" altLang="zh-CN" dirty="0">
                    <a:cs typeface="+mn-cs"/>
                  </a:rPr>
                  <a:t>, </a:t>
                </a:r>
                <a:endParaRPr lang="en-US" altLang="zh-CN" dirty="0">
                  <a:cs typeface="+mn-cs"/>
                </a:endParaRPr>
              </a:p>
              <a:p>
                <a:pPr lvl="2"/>
                <a:r>
                  <a:rPr lang="en-US" altLang="zh-CN" dirty="0">
                    <a:cs typeface="+mn-cs"/>
                  </a:rPr>
                  <a:t>problematic for state-of-the-art SAT solvers</a:t>
                </a:r>
                <a:endParaRPr lang="en-US" altLang="zh-CN" dirty="0">
                  <a:cs typeface="+mn-cs"/>
                </a:endParaRPr>
              </a:p>
              <a:p>
                <a:pPr lvl="1"/>
                <a:r>
                  <a:rPr lang="en-US" altLang="zh-CN" dirty="0">
                    <a:cs typeface="+mn-cs"/>
                  </a:rPr>
                  <a:t>What’s the problem here? How to fix?</a:t>
                </a:r>
                <a:endParaRPr lang="zh-CN" altLang="en-US" dirty="0">
                  <a:cs typeface="+mn-cs"/>
                </a:endParaRPr>
              </a:p>
            </p:txBody>
          </p:sp>
        </mc:Choice>
        <mc:Fallback>
          <p:sp>
            <p:nvSpPr>
              <p:cNvPr id="4" name="内容占位符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Incremental Algorithm</a:t>
            </a:r>
            <a:endParaRPr kumimoji="1"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1295400" y="2667000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Analyze the “easier” part</a:t>
            </a:r>
            <a:endParaRPr kumimoji="1" lang="zh-CN" altLang="en-US" dirty="0"/>
          </a:p>
        </p:txBody>
      </p:sp>
      <p:sp>
        <p:nvSpPr>
          <p:cNvPr id="7" name="下箭头 6"/>
          <p:cNvSpPr/>
          <p:nvPr/>
        </p:nvSpPr>
        <p:spPr>
          <a:xfrm>
            <a:off x="2057400" y="2057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1295400" y="4114800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solve</a:t>
            </a:r>
            <a:endParaRPr kumimoji="1" lang="zh-CN" altLang="en-US" dirty="0"/>
          </a:p>
        </p:txBody>
      </p:sp>
      <p:sp>
        <p:nvSpPr>
          <p:cNvPr id="9" name="下箭头 8"/>
          <p:cNvSpPr/>
          <p:nvPr/>
        </p:nvSpPr>
        <p:spPr>
          <a:xfrm>
            <a:off x="2057400" y="35052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2057400" y="49530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286000" y="501396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UNSAT</a:t>
            </a:r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828800" y="5650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finished</a:t>
            </a:r>
            <a:endParaRPr kumimoji="1"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3962400" y="4114800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Analyze the “hard” part</a:t>
            </a:r>
            <a:endParaRPr kumimoji="1" lang="zh-CN" altLang="en-US" dirty="0"/>
          </a:p>
        </p:txBody>
      </p:sp>
      <p:sp>
        <p:nvSpPr>
          <p:cNvPr id="15" name="右箭头 14"/>
          <p:cNvSpPr/>
          <p:nvPr/>
        </p:nvSpPr>
        <p:spPr>
          <a:xfrm>
            <a:off x="3200400" y="44196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肘形连接符 16"/>
          <p:cNvCxnSpPr>
            <a:stCxn id="13" idx="0"/>
          </p:cNvCxnSpPr>
          <p:nvPr/>
        </p:nvCxnSpPr>
        <p:spPr>
          <a:xfrm rot="16200000" flipV="1">
            <a:off x="3478083" y="2677983"/>
            <a:ext cx="397134" cy="2476500"/>
          </a:xfrm>
          <a:prstGeom prst="bentConnector2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8"/>
              <p:cNvSpPr txBox="1"/>
              <p:nvPr/>
            </p:nvSpPr>
            <p:spPr>
              <a:xfrm>
                <a:off x="4114800" y="2057400"/>
                <a:ext cx="480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a*b=c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b*a!=c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∧ </m:t>
                    </m:r>
                  </m:oMath>
                </a14:m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y=</a:t>
                </a:r>
                <a:r>
                  <a:rPr kumimoji="1" lang="en-US" altLang="zh-CN" sz="2000" b="1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x&amp;z</a:t>
                </a:r>
                <a:r>
                  <a:rPr kumimoji="1" lang="en-US" altLang="zh-CN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∧ y!=</a:t>
                </a:r>
                <a:r>
                  <a:rPr kumimoji="1" lang="en-US" altLang="zh-CN" sz="2000" b="1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x&amp;z</a:t>
                </a:r>
                <a:endParaRPr kumimoji="1" lang="en-US" altLang="zh-CN" sz="20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400"/>
                <a:ext cx="4800600" cy="400110"/>
              </a:xfrm>
              <a:prstGeom prst="rect">
                <a:avLst/>
              </a:prstGeom>
              <a:blipFill rotWithShape="1">
                <a:blip r:embed="rId1"/>
                <a:stretch>
                  <a:fillRect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32766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SAT</a:t>
            </a:r>
            <a:endParaRPr kumimoji="1"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057899" y="2895600"/>
            <a:ext cx="2857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This is called an incremental algorithm. Essentially a </a:t>
            </a:r>
            <a:r>
              <a:rPr kumimoji="1" lang="en-US" altLang="zh-CN" sz="2000" dirty="0">
                <a:solidFill>
                  <a:srgbClr val="0432FF"/>
                </a:solidFill>
              </a:rPr>
              <a:t>lazy</a:t>
            </a:r>
            <a:r>
              <a:rPr kumimoji="1" lang="en-US" altLang="zh-CN" sz="2000" dirty="0"/>
              <a:t> strategy.</a:t>
            </a:r>
            <a:endParaRPr kumimoji="1"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Bit-vectors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applications</a:t>
            </a:r>
            <a:endParaRPr kumimoji="1" lang="zh-CN" alt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</a:t>
            </a:r>
            <a:r>
              <a:rPr kumimoji="1" lang="zh-CN" altLang="en-US" dirty="0"/>
              <a:t> </a:t>
            </a:r>
            <a:r>
              <a:rPr kumimoji="1" lang="en-US" altLang="zh-CN" dirty="0"/>
              <a:t>Fermat‘s</a:t>
            </a:r>
            <a:r>
              <a:rPr kumimoji="1" lang="zh-CN" altLang="en-US" dirty="0"/>
              <a:t> </a:t>
            </a:r>
            <a:r>
              <a:rPr kumimoji="1" lang="en-US" altLang="zh-CN" dirty="0"/>
              <a:t>last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theorem</a:t>
            </a:r>
            <a:endParaRPr kumimoji="1" lang="zh-CN" altLang="en-US" dirty="0"/>
          </a:p>
        </p:txBody>
      </p:sp>
      <p:sp>
        <p:nvSpPr>
          <p:cNvPr id="6" name="内容占位符 4"/>
          <p:cNvSpPr>
            <a:spLocks noGrp="1"/>
          </p:cNvSpPr>
          <p:nvPr>
            <p:ph idx="1"/>
          </p:nvPr>
        </p:nvSpPr>
        <p:spPr>
          <a:xfrm>
            <a:off x="381000" y="2057400"/>
            <a:ext cx="42672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Solver()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(‘a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c’,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0xffffffffffff0000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a&amp;magic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b&amp;magic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c&amp;magic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for simple case: n=3</a:t>
            </a:r>
            <a:endParaRPr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solver.check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内容占位符 4"/>
              <p:cNvSpPr txBox="1"/>
              <p:nvPr/>
            </p:nvSpPr>
            <p:spPr bwMode="auto">
              <a:xfrm>
                <a:off x="4648200" y="2057400"/>
                <a:ext cx="42672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Fermat’s last theorem:</a:t>
                </a: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The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equation</a:t>
                </a: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1" i="1" kern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zh-CN" sz="2000" b="1" i="1" kern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𝒏</m:t>
                          </m:r>
                        </m:sup>
                      </m:sSup>
                      <m:sSup>
                        <m:sSupPr>
                          <m:ctrlPr>
                            <a:rPr lang="en-US" altLang="zh-CN" sz="2000" b="1" i="1" ker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+</m:t>
                          </m:r>
                          <m:r>
                            <a:rPr lang="en-US" altLang="zh-CN" sz="2000" b="1" i="1" kern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𝒃</m:t>
                          </m:r>
                        </m:e>
                        <m:sup>
                          <m:r>
                            <a:rPr lang="en-US" altLang="zh-CN" sz="2000" b="1" i="1" ker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𝒏</m:t>
                          </m:r>
                        </m:sup>
                      </m:sSup>
                      <m:r>
                        <a:rPr lang="en-US" altLang="zh-CN" sz="2000" b="1" i="1" kern="0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1" i="1" ker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en-US" altLang="zh-CN" sz="2000" b="1" i="1" kern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𝒄</m:t>
                          </m:r>
                        </m:e>
                        <m:sup>
                          <m:r>
                            <a:rPr lang="en-US" altLang="zh-CN" sz="2000" b="1" i="1" ker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has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no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solutions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altLang="zh-CN" sz="2000" b="1" i="1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≥</m:t>
                    </m:r>
                    <m:r>
                      <a:rPr lang="en-US" altLang="zh-CN" sz="2000" b="1" i="1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𝟑</m:t>
                    </m:r>
                    <m:r>
                      <a:rPr lang="en-US" altLang="zh-CN" sz="20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.</m:t>
                    </m:r>
                  </m:oMath>
                </a14:m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Proposed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by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Fermat,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1637.</a:t>
                </a: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Proved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by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Wiles,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1995.</a:t>
                </a: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Question: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why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we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don’t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just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use</a:t>
                </a:r>
                <a:r>
                  <a:rPr lang="zh-CN" altLang="en-US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zh-CN" sz="2000" b="1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integers?</a:t>
                </a:r>
                <a:endParaRPr lang="en-US" altLang="zh-CN" sz="2000" b="1" kern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7" name="内容占位符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2057400"/>
                <a:ext cx="4267200" cy="411480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vectors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natural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abstraction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fixed-width numbers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CS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integers,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reals</a:t>
            </a:r>
            <a:endParaRPr kumimoji="1" lang="en-US" altLang="zh-CN" dirty="0"/>
          </a:p>
          <a:p>
            <a:r>
              <a:rPr kumimoji="1" lang="en-US" altLang="zh-CN" dirty="0"/>
              <a:t>Thus</a:t>
            </a:r>
            <a:r>
              <a:rPr kumimoji="1" lang="zh-CN" altLang="en-US" dirty="0"/>
              <a:t> </a:t>
            </a:r>
            <a:r>
              <a:rPr kumimoji="1" lang="en-US" altLang="zh-CN" dirty="0"/>
              <a:t>very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convenient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computer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future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lectures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3312" y="1752600"/>
            <a:ext cx="7840663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notorious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bug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early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JDK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(reported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2006, </a:t>
            </a:r>
            <a:endParaRPr kumimoji="1" lang="en-US" altLang="zh-C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existed in JDK for nearly 10 years).</a:t>
            </a:r>
            <a:endParaRPr kumimoji="1" lang="en-US" altLang="zh-C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standard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binary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kumimoji="1" lang="zh-CN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java.util.Arrays</a:t>
            </a: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kumimoji="1" lang="en-US" altLang="zh-C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By Joshua Bloch.</a:t>
            </a:r>
            <a:endParaRPr kumimoji="1" lang="en-US" altLang="zh-C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target){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low = 0, high = arr.length-1;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while(low &lt;= high)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middle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low+high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)/2;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[middle]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target)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middle;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[middle]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target)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high = middle - 1;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low = middle + 1;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1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2017713"/>
            <a:ext cx="88026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Isn’t this the standard textbook algorithm?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target){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low = 0, high = arr.length-1;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while(low &lt;= high)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middle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low+high</a:t>
            </a:r>
            <a:r>
              <a:rPr kumimoji="1" lang="en-US" altLang="zh-CN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)/2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[middle]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target)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middle;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18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[middle]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target)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high = middle - 1;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low = middle + 1;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-1;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18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5486400" y="3429000"/>
                <a:ext cx="3124200" cy="415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int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zh-CN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]</a:t>
                </a:r>
                <a:endParaRPr kumimoji="1" lang="en-US" altLang="zh-CN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429000"/>
                <a:ext cx="3124200" cy="41529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vector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”Integers”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“reals”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are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different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from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those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math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E.g.,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–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y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&gt;0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zh-CN" altLang="en-US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x&gt;y</a:t>
                </a:r>
                <a:r>
                  <a:rPr kumimoji="1" lang="zh-CN" altLang="en-US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is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true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in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math,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but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not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in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CS</a:t>
                </a:r>
                <a:endParaRPr kumimoji="1" lang="en-US" altLang="zh-CN" dirty="0">
                  <a:sym typeface="Wingdings" panose="05000000000000000000" pitchFamily="2" charset="2"/>
                </a:endParaRPr>
              </a:p>
              <a:p>
                <a:pPr lvl="1"/>
                <a:r>
                  <a:rPr kumimoji="1" lang="en-US" altLang="zh-CN" dirty="0">
                    <a:sym typeface="Wingdings" panose="05000000000000000000" pitchFamily="2" charset="2"/>
                  </a:rPr>
                  <a:t>E.g.,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200+100</a:t>
                </a:r>
                <a:r>
                  <a:rPr kumimoji="1" lang="zh-CN" altLang="en-US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!=</a:t>
                </a:r>
                <a:r>
                  <a:rPr kumimoji="1" lang="zh-CN" altLang="en-US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  <a:sym typeface="Wingdings" panose="05000000000000000000" pitchFamily="2" charset="2"/>
                  </a:rPr>
                  <a:t>300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may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be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true</a:t>
                </a:r>
                <a:endParaRPr kumimoji="1" lang="en-US" altLang="zh-CN" dirty="0">
                  <a:sym typeface="Wingdings" panose="05000000000000000000" pitchFamily="2" charset="2"/>
                </a:endParaRPr>
              </a:p>
              <a:p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theory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bit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vectors</a:t>
                </a:r>
                <a:endParaRPr kumimoji="1" lang="en-US" altLang="zh-CN" dirty="0">
                  <a:solidFill>
                    <a:srgbClr val="0432FF"/>
                  </a:solidFill>
                </a:endParaRPr>
              </a:p>
              <a:p>
                <a:pPr lvl="1"/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model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reason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about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representations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and properties 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fix-width numbers in CS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-74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vector,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A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bit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vector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b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length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sequence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0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1:</a:t>
                </a:r>
                <a:endParaRPr kumimoji="1" lang="en-US" altLang="zh-CN" dirty="0"/>
              </a:p>
              <a:p>
                <a:pPr marL="0" indent="0">
                  <a:buNone/>
                </a:pPr>
                <a:endParaRPr kumimoji="1" lang="en-US" altLang="zh-CN" dirty="0">
                  <a:sym typeface="Wingdings" panose="05000000000000000000" pitchFamily="2" charset="2"/>
                </a:endParaRPr>
              </a:p>
              <a:p>
                <a:pPr lvl="1"/>
                <a:r>
                  <a:rPr kumimoji="1" lang="en-US" altLang="zh-CN" dirty="0"/>
                  <a:t>Where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b>
                        <m: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zh-CN" dirty="0">
                    <a:sym typeface="Wingdings" panose="05000000000000000000" pitchFamily="2" charset="2"/>
                  </a:rPr>
                  <a:t> is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the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most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significant</a:t>
                </a:r>
                <a:r>
                  <a:rPr kumimoji="1" lang="zh-CN" altLang="en-US" dirty="0">
                    <a:sym typeface="Wingdings" panose="05000000000000000000" pitchFamily="2" charset="2"/>
                  </a:rPr>
                  <a:t> </a:t>
                </a:r>
                <a:r>
                  <a:rPr kumimoji="1" lang="en-US" altLang="zh-CN" dirty="0">
                    <a:sym typeface="Wingdings" panose="05000000000000000000" pitchFamily="2" charset="2"/>
                  </a:rPr>
                  <a:t>bit</a:t>
                </a:r>
                <a:endParaRPr kumimoji="1" lang="en-US" altLang="zh-CN" dirty="0">
                  <a:sym typeface="Wingdings" panose="05000000000000000000" pitchFamily="2" charset="2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least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significant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bit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following,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we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assume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length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predefined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constant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926160" y="32004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240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𝑙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kumimoji="1" lang="en-US" altLang="zh-CN" sz="2400" b="0" i="1" smtClean="0">
                                      <a:solidFill>
                                        <a:srgbClr val="0432FF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zh-CN" sz="2400" dirty="0">
                              <a:solidFill>
                                <a:srgbClr val="0432FF"/>
                              </a:solidFill>
                              <a:sym typeface="Wingdings" panose="05000000000000000000" pitchFamily="2" charset="2"/>
                            </a:rPr>
                            <a:t> 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𝑙</m:t>
                                    </m:r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−</m:t>
                                    </m:r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zh-CN" sz="240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CN" sz="2400" i="1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zh-CN" sz="2400" b="0" i="1" smtClean="0">
                                        <a:solidFill>
                                          <a:srgbClr val="0432FF"/>
                                        </a:solidFill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2926160" y="3200400"/>
              <a:ext cx="4285456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1364"/>
                    <a:gridCol w="1071364"/>
                    <a:gridCol w="1071364"/>
                    <a:gridCol w="107136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2400" dirty="0"/>
                            <a:t>…</a:t>
                          </a:r>
                          <a:endParaRPr lang="zh-CN" alt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vectors: 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kumimoji="1" lang="en-US" altLang="zh-CN" sz="2400" dirty="0"/>
                  <a:t> ::= + | - | </a:t>
                </a:r>
                <a:r>
                  <a:rPr kumimoji="1" lang="zh-CN" altLang="en-US" sz="2400" dirty="0"/>
                  <a:t>*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/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&lt;&lt;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&gt;&gt;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&gt;&gt;&gt; | &amp;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 err="1"/>
                  <a:t>xor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x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c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~E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dirty="0"/>
                  <a:t>R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E=E | E&lt;=E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|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E&lt;E</a:t>
                </a:r>
                <a:r>
                  <a:rPr kumimoji="1" lang="zh-CN" altLang="en-US" sz="2400" dirty="0"/>
                  <a:t>    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en-US" altLang="zh-CN" sz="2400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::=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R</a:t>
                </a:r>
                <a:endParaRPr kumimoji="1" lang="en-US" altLang="zh-CN" sz="2400" dirty="0"/>
              </a:p>
              <a:p>
                <a:pPr marL="0" indent="0">
                  <a:buNone/>
                </a:pPr>
                <a:r>
                  <a:rPr kumimoji="1" lang="zh-CN" altLang="en-US" sz="240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sz="2400" dirty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nor/>
                      </m:rPr>
                      <a:rPr kumimoji="1" lang="zh-CN" alt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sz="2400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sz="24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8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5029200" y="2602468"/>
            <a:ext cx="391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o: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group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binary operators</a:t>
            </a:r>
            <a:endParaRPr kumimoji="1" lang="zh-CN" altLang="en-US" dirty="0"/>
          </a:p>
        </p:txBody>
      </p:sp>
      <p:cxnSp>
        <p:nvCxnSpPr>
          <p:cNvPr id="8" name="直线箭头连接符 7"/>
          <p:cNvCxnSpPr>
            <a:stCxn id="7" idx="1"/>
          </p:cNvCxnSpPr>
          <p:nvPr/>
        </p:nvCxnSpPr>
        <p:spPr>
          <a:xfrm flipH="1" flipV="1">
            <a:off x="1447800" y="2438400"/>
            <a:ext cx="3581400" cy="34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1"/>
              <p:cNvSpPr txBox="1"/>
              <p:nvPr/>
            </p:nvSpPr>
            <p:spPr>
              <a:xfrm>
                <a:off x="1182688" y="4414745"/>
                <a:ext cx="636111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000" dirty="0"/>
                  <a:t>Examples:</a:t>
                </a:r>
                <a:endParaRPr kumimoji="1" lang="en-US" altLang="zh-CN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==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zh-CN" altLang="en-US" sz="2000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==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1" lang="zh-CN" altLang="en-US" sz="2000" i="1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0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en-US" altLang="zh-CN" sz="2000" dirty="0">
                  <a:solidFill>
                    <a:srgbClr val="0432FF"/>
                  </a:solidFill>
                </a:endParaRPr>
              </a:p>
              <a:p>
                <a:r>
                  <a:rPr kumimoji="1" lang="en-US" altLang="zh-CN" sz="2000" dirty="0"/>
                  <a:t>UNSAT!</a:t>
                </a:r>
                <a:endParaRPr kumimoji="1" lang="en-US" altLang="zh-CN" sz="2000" dirty="0"/>
              </a:p>
            </p:txBody>
          </p:sp>
        </mc:Choice>
        <mc:Fallback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88" y="4414745"/>
                <a:ext cx="6361112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5" t="-22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1182688" y="5613737"/>
            <a:ext cx="6361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Examples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Z3:</a:t>
            </a:r>
            <a:endParaRPr kumimoji="1" lang="en-US" altLang="zh-CN" sz="2000" dirty="0"/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BitVecs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y’,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32)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solve(x==1,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y==3,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x&amp;y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==0)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Semantics:</a:t>
            </a:r>
            <a:r>
              <a:rPr kumimoji="1" lang="zh-CN" altLang="en-US" dirty="0"/>
              <a:t> </a:t>
            </a:r>
            <a:r>
              <a:rPr kumimoji="1" lang="en-US" altLang="zh-CN" dirty="0"/>
              <a:t>bitwise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bitwise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easy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straightforward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Extensions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single-bit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operations</a:t>
            </a:r>
            <a:endParaRPr kumimoji="1" lang="en-US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2209800" y="3931384"/>
                <a:ext cx="41148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x&amp;y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⋀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&amp;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x|y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xor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xor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~x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~x[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  <a:endParaRPr kumimoji="1" lang="zh-CN" altLang="en-US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931384"/>
                <a:ext cx="4114800" cy="1631216"/>
              </a:xfrm>
              <a:prstGeom prst="rect">
                <a:avLst/>
              </a:prstGeom>
              <a:blipFill rotWithShape="1">
                <a:blip r:embed="rId1"/>
                <a:stretch>
                  <a:fillRect t="-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8086</Words>
  <Application>WPS 演示</Application>
  <PresentationFormat>全屏显示(4:3)</PresentationFormat>
  <Paragraphs>579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5" baseType="lpstr">
      <vt:lpstr>Arial</vt:lpstr>
      <vt:lpstr>宋体</vt:lpstr>
      <vt:lpstr>Wingdings</vt:lpstr>
      <vt:lpstr>Tahoma</vt:lpstr>
      <vt:lpstr>Cambria Math</vt:lpstr>
      <vt:lpstr>Symbol</vt:lpstr>
      <vt:lpstr>Courier New</vt:lpstr>
      <vt:lpstr>微软雅黑</vt:lpstr>
      <vt:lpstr>Calibri</vt:lpstr>
      <vt:lpstr>Arial Unicode MS</vt:lpstr>
      <vt:lpstr>Blends</vt:lpstr>
      <vt:lpstr>Bit Vectors</vt:lpstr>
      <vt:lpstr>Motivation: theory</vt:lpstr>
      <vt:lpstr>Satisfiability modulo theory (SMT)</vt:lpstr>
      <vt:lpstr>Motivation</vt:lpstr>
      <vt:lpstr>Motivation</vt:lpstr>
      <vt:lpstr>Bit vector</vt:lpstr>
      <vt:lpstr>Bit vector, cont’</vt:lpstr>
      <vt:lpstr>Bit vectors: the syntax</vt:lpstr>
      <vt:lpstr>Semantics: bitwise operations</vt:lpstr>
      <vt:lpstr>Semantics: arithmetic operations</vt:lpstr>
      <vt:lpstr>Semantics: arithmetic operations</vt:lpstr>
      <vt:lpstr>Semantics: arithmetic operations</vt:lpstr>
      <vt:lpstr>Semantics: arithmetic operations</vt:lpstr>
      <vt:lpstr>Semantics: arithmetic operations</vt:lpstr>
      <vt:lpstr> </vt:lpstr>
      <vt:lpstr>Motivation</vt:lpstr>
      <vt:lpstr>Motivation</vt:lpstr>
      <vt:lpstr>Bit-blasting algorithm</vt:lpstr>
      <vt:lpstr>Bit-blasting algorithm: pass #1: blasting</vt:lpstr>
      <vt:lpstr>Bit-blasting algorithm: pass #1: blasting</vt:lpstr>
      <vt:lpstr>Blasting example</vt:lpstr>
      <vt:lpstr>Bit-blasting algorithm: step #2: generating constr’</vt:lpstr>
      <vt:lpstr>Bit-blasting algorithm: step #2: generating constr’</vt:lpstr>
      <vt:lpstr>Constraint generation example</vt:lpstr>
      <vt:lpstr>Constraint generation example</vt:lpstr>
      <vt:lpstr>Bit-blasting algorithm, cont’</vt:lpstr>
      <vt:lpstr>Bit-blasting algorithm, cont’</vt:lpstr>
      <vt:lpstr> </vt:lpstr>
      <vt:lpstr>Motivation: the complexity</vt:lpstr>
      <vt:lpstr>Motivation</vt:lpstr>
      <vt:lpstr>Incremental Algorithm</vt:lpstr>
      <vt:lpstr> </vt:lpstr>
      <vt:lpstr>#1: Fermat‘s last theorem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Yvonne Lau</cp:lastModifiedBy>
  <cp:revision>4405</cp:revision>
  <cp:lastPrinted>2021-06-15T06:49:00Z</cp:lastPrinted>
  <dcterms:created xsi:type="dcterms:W3CDTF">2021-06-15T06:49:00Z</dcterms:created>
  <dcterms:modified xsi:type="dcterms:W3CDTF">2021-12-30T14:20:43Z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2052-11.1.0.11194</vt:lpwstr>
  </property>
  <property fmtid="{D5CDD505-2E9C-101B-9397-08002B2CF9AE}" pid="4" name="ICV">
    <vt:lpwstr>7477BBD3A5D34782BE310EB15219AD48</vt:lpwstr>
  </property>
</Properties>
</file>