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9"/>
  </p:handoutMasterIdLst>
  <p:sldIdLst>
    <p:sldId id="256" r:id="rId3"/>
    <p:sldId id="459" r:id="rId4"/>
    <p:sldId id="455" r:id="rId5"/>
    <p:sldId id="456" r:id="rId6"/>
    <p:sldId id="457" r:id="rId7"/>
    <p:sldId id="473" r:id="rId8"/>
    <p:sldId id="460" r:id="rId9"/>
    <p:sldId id="458" r:id="rId10"/>
    <p:sldId id="487" r:id="rId11"/>
    <p:sldId id="461" r:id="rId12"/>
    <p:sldId id="483" r:id="rId13"/>
    <p:sldId id="462" r:id="rId14"/>
    <p:sldId id="463" r:id="rId15"/>
    <p:sldId id="484" r:id="rId16"/>
    <p:sldId id="485" r:id="rId17"/>
    <p:sldId id="321" r:id="rId18"/>
    <p:sldId id="464" r:id="rId19"/>
    <p:sldId id="486" r:id="rId20"/>
    <p:sldId id="467" r:id="rId21"/>
    <p:sldId id="468" r:id="rId22"/>
    <p:sldId id="469" r:id="rId23"/>
    <p:sldId id="470" r:id="rId24"/>
    <p:sldId id="471" r:id="rId26"/>
    <p:sldId id="472" r:id="rId27"/>
    <p:sldId id="424" r:id="rId28"/>
  </p:sldIdLst>
  <p:sldSz cx="9144000" cy="6858000" type="screen4x3"/>
  <p:notesSz cx="7099300" cy="1023429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3"/>
    <p:restoredTop sz="94696"/>
  </p:normalViewPr>
  <p:slideViewPr>
    <p:cSldViewPr>
      <p:cViewPr varScale="1">
        <p:scale>
          <a:sx n="105" d="100"/>
          <a:sy n="105" d="100"/>
        </p:scale>
        <p:origin x="11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handoutMaster" Target="handoutMasters/handoutMaster1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4606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2784" y="0"/>
            <a:ext cx="3184606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8167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4909" y="5512523"/>
            <a:ext cx="5879272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4606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2784" y="10879875"/>
            <a:ext cx="3184606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/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/>
            <p:cNvGrpSpPr/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Theory Combination</a:t>
            </a:r>
            <a:endParaRPr lang="en-US" altLang="zh-CN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  <a:endParaRPr lang="en-US" altLang="zh-CN" sz="3600" dirty="0"/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  <a:endParaRPr lang="en-US" altLang="zh-CN" sz="2800" dirty="0"/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Basic results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The theory combination problem, in general, is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undecidable</a:t>
                </a:r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lvl="1"/>
                <a:r>
                  <a:rPr kumimoji="1" lang="en-US" altLang="zh-CN" dirty="0"/>
                  <a:t>Even the underlying theories are decidable</a:t>
                </a:r>
                <a:endParaRPr kumimoji="1" lang="en-US" altLang="zh-CN" dirty="0"/>
              </a:p>
              <a:p>
                <a:r>
                  <a:rPr kumimoji="1" lang="en-US" altLang="zh-CN" dirty="0"/>
                  <a:t>To make it decidable, we require:</a:t>
                </a:r>
                <a:endParaRPr kumimoji="1"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kumimoji="1" lang="en-US" altLang="zh-CN" dirty="0"/>
                  <a:t> and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kumimoji="1" lang="en-US" altLang="zh-CN" dirty="0"/>
                  <a:t> are decidable</a:t>
                </a:r>
                <a:endParaRPr kumimoji="1"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kumimoji="1" lang="en-US" altLang="zh-CN" i="1" dirty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/>
                  <a:t>(except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for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=</a:t>
                </a:r>
                <a:r>
                  <a:rPr kumimoji="1" lang="en-US" altLang="zh-CN" dirty="0"/>
                  <a:t>)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infinitely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stable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1941095" y="3589054"/>
            <a:ext cx="1828800" cy="481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044115" y="2654694"/>
            <a:ext cx="2506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Conjunctive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formulae</a:t>
            </a:r>
            <a:endParaRPr kumimoji="1" lang="zh-CN" altLang="en-US" dirty="0"/>
          </a:p>
        </p:txBody>
      </p:sp>
      <p:cxnSp>
        <p:nvCxnSpPr>
          <p:cNvPr id="10" name="直线箭头连接符 9"/>
          <p:cNvCxnSpPr/>
          <p:nvPr/>
        </p:nvCxnSpPr>
        <p:spPr>
          <a:xfrm>
            <a:off x="2590800" y="30480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/>
          <p:cNvCxnSpPr/>
          <p:nvPr/>
        </p:nvCxnSpPr>
        <p:spPr>
          <a:xfrm flipV="1">
            <a:off x="3048000" y="3080266"/>
            <a:ext cx="0" cy="50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685801" y="46874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  <a:endParaRPr kumimoji="1" lang="en-US" altLang="zh-CN" dirty="0"/>
          </a:p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22" name="圆角矩形 21"/>
          <p:cNvSpPr/>
          <p:nvPr/>
        </p:nvSpPr>
        <p:spPr>
          <a:xfrm>
            <a:off x="1981200" y="46874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  <a:endParaRPr kumimoji="1" lang="en-US" altLang="zh-CN" dirty="0"/>
          </a:p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26" name="圆角矩形 25"/>
          <p:cNvSpPr/>
          <p:nvPr/>
        </p:nvSpPr>
        <p:spPr>
          <a:xfrm>
            <a:off x="3886200" y="46874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  <a:endParaRPr kumimoji="1" lang="en-US" altLang="zh-CN" dirty="0"/>
          </a:p>
          <a:p>
            <a:pPr algn="ctr"/>
            <a:r>
              <a:rPr kumimoji="1" lang="en-US" altLang="zh-CN" dirty="0"/>
              <a:t>n</a:t>
            </a:r>
            <a:endParaRPr kumimoji="1" lang="zh-CN" altLang="en-US" dirty="0"/>
          </a:p>
        </p:txBody>
      </p:sp>
      <p:cxnSp>
        <p:nvCxnSpPr>
          <p:cNvPr id="27" name="直线箭头连接符 26"/>
          <p:cNvCxnSpPr/>
          <p:nvPr/>
        </p:nvCxnSpPr>
        <p:spPr>
          <a:xfrm flipH="1">
            <a:off x="990600" y="4070866"/>
            <a:ext cx="1295400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线箭头连接符 27"/>
          <p:cNvCxnSpPr>
            <a:stCxn id="8" idx="2"/>
          </p:cNvCxnSpPr>
          <p:nvPr/>
        </p:nvCxnSpPr>
        <p:spPr>
          <a:xfrm flipH="1">
            <a:off x="2286000" y="4070866"/>
            <a:ext cx="569495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线箭头连接符 28"/>
          <p:cNvCxnSpPr/>
          <p:nvPr/>
        </p:nvCxnSpPr>
        <p:spPr>
          <a:xfrm>
            <a:off x="3352800" y="4063212"/>
            <a:ext cx="700840" cy="624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箭头连接符 30"/>
          <p:cNvCxnSpPr/>
          <p:nvPr/>
        </p:nvCxnSpPr>
        <p:spPr>
          <a:xfrm flipV="1">
            <a:off x="2726156" y="4068502"/>
            <a:ext cx="361950" cy="579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线箭头连接符 34"/>
          <p:cNvCxnSpPr/>
          <p:nvPr/>
        </p:nvCxnSpPr>
        <p:spPr>
          <a:xfrm flipV="1">
            <a:off x="1540042" y="4056834"/>
            <a:ext cx="907884" cy="63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线箭头连接符 36"/>
          <p:cNvCxnSpPr/>
          <p:nvPr/>
        </p:nvCxnSpPr>
        <p:spPr>
          <a:xfrm flipH="1" flipV="1">
            <a:off x="3581399" y="4078520"/>
            <a:ext cx="969546" cy="608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3238500" y="49823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4800600" y="308746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Purification</a:t>
            </a:r>
            <a:endParaRPr kumimoji="1" lang="zh-CN" altLang="en-US" dirty="0"/>
          </a:p>
        </p:txBody>
      </p:sp>
      <p:cxnSp>
        <p:nvCxnSpPr>
          <p:cNvPr id="43" name="直线箭头连接符 42"/>
          <p:cNvCxnSpPr/>
          <p:nvPr/>
        </p:nvCxnSpPr>
        <p:spPr>
          <a:xfrm flipH="1" flipV="1">
            <a:off x="3124200" y="3332656"/>
            <a:ext cx="1676400" cy="21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5638800" y="39740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Equality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broadcast</a:t>
            </a:r>
            <a:endParaRPr kumimoji="1" lang="zh-CN" altLang="en-US" dirty="0"/>
          </a:p>
        </p:txBody>
      </p:sp>
      <p:cxnSp>
        <p:nvCxnSpPr>
          <p:cNvPr id="20" name="直线箭头连接符 19"/>
          <p:cNvCxnSpPr/>
          <p:nvPr/>
        </p:nvCxnSpPr>
        <p:spPr>
          <a:xfrm flipH="1" flipV="1">
            <a:off x="3962400" y="4219255"/>
            <a:ext cx="1676400" cy="21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Step #1: purification 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Introduce auxiliary variables, so that different theories don’t mix</a:t>
                </a:r>
                <a:endParaRPr kumimoji="1" lang="en-US" altLang="zh-CN" dirty="0"/>
              </a:p>
              <a:p>
                <a:r>
                  <a:rPr kumimoji="1" lang="en-US" altLang="zh-CN" dirty="0"/>
                  <a:t>Example with LA and EUF: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f(x</a:t>
                </a:r>
                <a:r>
                  <a:rPr kumimoji="1" lang="en-US" altLang="zh-CN" baseline="-25000" dirty="0">
                    <a:solidFill>
                      <a:srgbClr val="FF0000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)</a:t>
                </a:r>
                <a:endParaRPr kumimoji="1" lang="en-US" altLang="zh-CN" dirty="0">
                  <a:solidFill>
                    <a:srgbClr val="FF0000"/>
                  </a:solidFill>
                </a:endParaRPr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t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/>
                  <a:t> </a:t>
                </a:r>
                <a:endParaRPr kumimoji="1" lang="en-US" altLang="zh-CN" dirty="0"/>
              </a:p>
              <a:p>
                <a:pPr marL="457200" lvl="1" indent="0">
                  <a:buNone/>
                </a:pPr>
                <a:r>
                  <a:rPr kumimoji="1" lang="zh-CN" altLang="en-US" dirty="0">
                    <a:solidFill>
                      <a:srgbClr val="FF0000"/>
                    </a:solidFill>
                  </a:rPr>
                  <a:t>  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t</a:t>
                </a:r>
                <a:r>
                  <a:rPr kumimoji="1" lang="en-US" altLang="zh-CN" baseline="-25000" dirty="0">
                    <a:solidFill>
                      <a:srgbClr val="FF0000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=f(x</a:t>
                </a:r>
                <a:r>
                  <a:rPr kumimoji="1" lang="en-US" altLang="zh-CN" baseline="-25000" dirty="0">
                    <a:solidFill>
                      <a:srgbClr val="FF0000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)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</a:t>
            </a:r>
            <a:r>
              <a:rPr kumimoji="1" lang="zh-CN" altLang="en-US" dirty="0"/>
              <a:t> </a:t>
            </a:r>
            <a:r>
              <a:rPr kumimoji="1" lang="en-US" altLang="zh-CN" dirty="0"/>
              <a:t>Equality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propagation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After purification, the proposition is turned into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2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...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 err="1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baseline="-25000" dirty="0" err="1">
                    <a:solidFill>
                      <a:srgbClr val="0432FF"/>
                    </a:solidFill>
                  </a:rPr>
                  <a:t>n</a:t>
                </a:r>
                <a:endParaRPr kumimoji="1" lang="en-US" altLang="zh-CN" baseline="-25000" dirty="0">
                  <a:solidFill>
                    <a:srgbClr val="0432FF"/>
                  </a:solidFill>
                </a:endParaRPr>
              </a:p>
              <a:p>
                <a:pPr lvl="1"/>
                <a:r>
                  <a:rPr kumimoji="1" lang="en-US" altLang="zh-CN" dirty="0"/>
                  <a:t>Each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i</a:t>
                </a:r>
                <a:r>
                  <a:rPr kumimoji="1" lang="en-US" altLang="zh-CN" dirty="0"/>
                  <a:t> belongs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 specific theory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And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i</a:t>
                </a:r>
                <a:r>
                  <a:rPr kumimoji="1" lang="en-US" altLang="zh-CN" dirty="0"/>
                  <a:t> are connected by variables</a:t>
                </a:r>
                <a:endParaRPr kumimoji="1" lang="en-US" altLang="zh-CN" dirty="0"/>
              </a:p>
              <a:p>
                <a:r>
                  <a:rPr kumimoji="1" lang="en-US" altLang="zh-CN" dirty="0"/>
                  <a:t>If some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i</a:t>
                </a:r>
                <a:r>
                  <a:rPr kumimoji="1" lang="en-US" altLang="zh-CN" dirty="0"/>
                  <a:t> 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UNSAT</a:t>
                </a:r>
                <a:r>
                  <a:rPr kumimoji="1" lang="en-US" altLang="zh-CN" dirty="0"/>
                  <a:t>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return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UNSAT</a:t>
                </a:r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r>
                  <a:rPr kumimoji="1" lang="en-US" altLang="zh-CN" dirty="0"/>
                  <a:t>If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i</a:t>
                </a:r>
                <a:r>
                  <a:rPr kumimoji="1" lang="en-US" altLang="zh-CN" dirty="0"/>
                  <a:t> implies an equality </a:t>
                </a:r>
                <a:r>
                  <a:rPr kumimoji="1" lang="en-US" altLang="zh-CN" dirty="0" err="1">
                    <a:solidFill>
                      <a:srgbClr val="0432FF"/>
                    </a:solidFill>
                  </a:rPr>
                  <a:t>e</a:t>
                </a:r>
                <a:r>
                  <a:rPr kumimoji="1" lang="en-US" altLang="zh-CN" baseline="-25000" dirty="0" err="1">
                    <a:solidFill>
                      <a:srgbClr val="0432FF"/>
                    </a:solidFill>
                  </a:rPr>
                  <a:t>i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=</a:t>
                </a:r>
                <a:r>
                  <a:rPr kumimoji="1" lang="en-US" altLang="zh-CN" dirty="0" err="1">
                    <a:solidFill>
                      <a:srgbClr val="0432FF"/>
                    </a:solidFill>
                  </a:rPr>
                  <a:t>e</a:t>
                </a:r>
                <a:r>
                  <a:rPr kumimoji="1" lang="en-US" altLang="zh-CN" baseline="-25000" dirty="0" err="1">
                    <a:solidFill>
                      <a:srgbClr val="0432FF"/>
                    </a:solidFill>
                  </a:rPr>
                  <a:t>j</a:t>
                </a:r>
                <a:r>
                  <a:rPr kumimoji="1" lang="en-US" altLang="zh-CN" dirty="0"/>
                  <a:t>, add </a:t>
                </a:r>
                <a:r>
                  <a:rPr kumimoji="1" lang="en-US" altLang="zh-CN" dirty="0" err="1">
                    <a:solidFill>
                      <a:srgbClr val="0432FF"/>
                    </a:solidFill>
                  </a:rPr>
                  <a:t>e</a:t>
                </a:r>
                <a:r>
                  <a:rPr kumimoji="1" lang="en-US" altLang="zh-CN" baseline="-25000" dirty="0" err="1">
                    <a:solidFill>
                      <a:srgbClr val="0432FF"/>
                    </a:solidFill>
                  </a:rPr>
                  <a:t>i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=</a:t>
                </a:r>
                <a:r>
                  <a:rPr kumimoji="1" lang="en-US" altLang="zh-CN" dirty="0" err="1">
                    <a:solidFill>
                      <a:srgbClr val="0432FF"/>
                    </a:solidFill>
                  </a:rPr>
                  <a:t>e</a:t>
                </a:r>
                <a:r>
                  <a:rPr kumimoji="1" lang="en-US" altLang="zh-CN" baseline="-25000" dirty="0" err="1">
                    <a:solidFill>
                      <a:srgbClr val="0432FF"/>
                    </a:solidFill>
                  </a:rPr>
                  <a:t>j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every </a:t>
                </a:r>
                <a:r>
                  <a:rPr kumimoji="1" lang="en-US" altLang="zh-CN" dirty="0" err="1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baseline="-25000" dirty="0" err="1">
                    <a:solidFill>
                      <a:srgbClr val="0432FF"/>
                    </a:solidFill>
                  </a:rPr>
                  <a:t>j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 (j!=</a:t>
                </a:r>
                <a:r>
                  <a:rPr kumimoji="1" lang="en-US" altLang="zh-CN" dirty="0" err="1">
                    <a:solidFill>
                      <a:srgbClr val="0432FF"/>
                    </a:solidFill>
                  </a:rPr>
                  <a:t>i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)</a:t>
                </a:r>
                <a:r>
                  <a:rPr kumimoji="1" lang="en-US" altLang="zh-CN" dirty="0"/>
                  <a:t>, </a:t>
                </a:r>
                <a:r>
                  <a:rPr kumimoji="1" lang="en-US" altLang="zh-CN" dirty="0" err="1"/>
                  <a:t>goto</a:t>
                </a:r>
                <a:r>
                  <a:rPr kumimoji="1" lang="en-US" altLang="zh-CN" dirty="0"/>
                  <a:t> previous step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broadcast</a:t>
                </a:r>
                <a:r>
                  <a:rPr kumimoji="1" lang="en-US" altLang="zh-CN" dirty="0"/>
                  <a:t> operation (the key idea)!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24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 1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The initial proposition: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f(f(x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- f(x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)) != f(x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After purification: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f(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</a:t>
                </a:r>
                <a:r>
                  <a:rPr kumimoji="1" lang="en-US" altLang="zh-CN" sz="2000" b="1" baseline="-25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)!= f(x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</a:t>
                </a:r>
                <a:r>
                  <a:rPr kumimoji="1" lang="en-US" altLang="zh-CN" sz="2000" b="1" baseline="-25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= t</a:t>
                </a:r>
                <a:r>
                  <a:rPr kumimoji="1" lang="en-US" altLang="zh-CN" sz="2000" b="1" baseline="-25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-t</a:t>
                </a:r>
                <a:r>
                  <a:rPr kumimoji="1" lang="en-US" altLang="zh-CN" sz="2000" b="1" baseline="-25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sz="20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</a:t>
                </a:r>
                <a:r>
                  <a:rPr kumimoji="1" lang="en-US" altLang="zh-CN" sz="2000" b="1" baseline="-25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= f(x</a:t>
                </a:r>
                <a:r>
                  <a:rPr kumimoji="1" lang="en-US" altLang="zh-CN" sz="2000" b="1" baseline="-25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sz="20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</a:t>
                </a:r>
                <a:r>
                  <a:rPr kumimoji="1" lang="en-US" altLang="zh-CN" sz="2000" b="1" baseline="-25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= f(x</a:t>
                </a:r>
                <a:r>
                  <a:rPr kumimoji="1" lang="en-US" altLang="zh-CN" sz="2000" b="1" baseline="-25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kumimoji="1" lang="en-US" altLang="zh-CN" sz="20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 1,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/>
            </p:nvGraphicFramePr>
            <p:xfrm>
              <a:off x="1524000" y="1981200"/>
              <a:ext cx="4038600" cy="3205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x2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dirty="0"/>
                            <a:t>x1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x1-x3&gt;=x2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x3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dirty="0"/>
                            <a:t>0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t1=t2-t3</a:t>
                          </a:r>
                          <a:endParaRPr lang="en-US" altLang="zh-CN" dirty="0"/>
                        </a:p>
                        <a:p>
                          <a:endParaRPr lang="en-US" altLang="zh-CN" dirty="0"/>
                        </a:p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f(t1) != f(x3)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t2=f(x1)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t3=f(x2)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/>
            </p:nvGraphicFramePr>
            <p:xfrm>
              <a:off x="1524000" y="1981200"/>
              <a:ext cx="4038600" cy="3205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28346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f(t1) != f(x3)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t2=f(x1)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t3=f(x2)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文本框 9"/>
          <p:cNvSpPr txBox="1"/>
          <p:nvPr/>
        </p:nvSpPr>
        <p:spPr>
          <a:xfrm>
            <a:off x="1524000" y="3745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x3=0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19177" y="405459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x1=x2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29000" y="43863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t2=t3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559688" y="471663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t1=0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429000" y="471946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t1=0</a:t>
            </a:r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3429000" y="5269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UNSAT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429000" y="3745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x3=0</a:t>
            </a:r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3424177" y="405459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x1=x2</a:t>
            </a:r>
            <a:endParaRPr kumimoji="1"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1559688" y="442343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t2=t3</a:t>
            </a:r>
            <a:endParaRPr kumimoji="1" lang="zh-CN" altLang="en-US" dirty="0"/>
          </a:p>
        </p:txBody>
      </p:sp>
      <p:sp>
        <p:nvSpPr>
          <p:cNvPr id="3" name="右箭头 2"/>
          <p:cNvSpPr/>
          <p:nvPr/>
        </p:nvSpPr>
        <p:spPr>
          <a:xfrm>
            <a:off x="2667000" y="3935492"/>
            <a:ext cx="757177" cy="331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15289" y="3683837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broadcast</a:t>
            </a:r>
            <a:endParaRPr kumimoji="1" lang="zh-CN" altLang="en-US" sz="1600" dirty="0"/>
          </a:p>
        </p:txBody>
      </p:sp>
      <p:sp>
        <p:nvSpPr>
          <p:cNvPr id="15" name="右箭头 14"/>
          <p:cNvSpPr/>
          <p:nvPr/>
        </p:nvSpPr>
        <p:spPr>
          <a:xfrm flipH="1">
            <a:off x="2657354" y="4423430"/>
            <a:ext cx="762000" cy="331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右箭头 15"/>
          <p:cNvSpPr/>
          <p:nvPr/>
        </p:nvSpPr>
        <p:spPr>
          <a:xfrm>
            <a:off x="2667000" y="4800600"/>
            <a:ext cx="757177" cy="331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4876800" y="2362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>
                <a:solidFill>
                  <a:srgbClr val="FF0000"/>
                </a:solidFill>
              </a:rPr>
              <a:t>f(0)</a:t>
            </a:r>
            <a:r>
              <a:rPr kumimoji="1" lang="zh-CN" altLang="en-US" sz="1600" dirty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>
                <a:solidFill>
                  <a:srgbClr val="FF0000"/>
                </a:solidFill>
              </a:rPr>
              <a:t>!=</a:t>
            </a:r>
            <a:r>
              <a:rPr kumimoji="1" lang="zh-CN" altLang="en-US" sz="1600" dirty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>
                <a:solidFill>
                  <a:srgbClr val="FF0000"/>
                </a:solidFill>
              </a:rPr>
              <a:t>f(0)</a:t>
            </a:r>
            <a:endParaRPr kumimoji="1"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7" grpId="0"/>
      <p:bldP spid="18" grpId="0"/>
      <p:bldP spid="20" grpId="0"/>
      <p:bldP spid="21" grpId="0"/>
      <p:bldP spid="22" grpId="0"/>
      <p:bldP spid="25" grpId="0"/>
      <p:bldP spid="3" grpId="0" animBg="1"/>
      <p:bldP spid="4" grpId="0"/>
      <p:bldP spid="15" grpId="0" animBg="1"/>
      <p:bldP spid="16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 2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The initial proposition: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(x1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x2)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(x2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(x1 + car(cons(0,x1))))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p(h(x1) – h(x2))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~p(0)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After purification: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(x1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x2)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(x2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x1+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t1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p(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t2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~p(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t3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t1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car(cons(t3, x1))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t2 = t4-t5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t4 = h(x1)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t5 = h(x2)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t3 = 0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 2,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/>
            </p:nvGraphicFramePr>
            <p:xfrm>
              <a:off x="1524000" y="1981200"/>
              <a:ext cx="6781800" cy="3479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  <a:gridCol w="27432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LIST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x1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dirty="0"/>
                            <a:t>x2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x2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dirty="0"/>
                            <a:t>x1+t1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t2=t4-t5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t3=0</a:t>
                          </a:r>
                          <a:endParaRPr lang="en-US" altLang="zh-CN" dirty="0"/>
                        </a:p>
                        <a:p>
                          <a:endParaRPr lang="en-US" altLang="zh-CN" dirty="0"/>
                        </a:p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t4 = h(x1)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t5 = h(x2)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p(t2)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~p(t3)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t1 = car(cons(t3, x1))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/>
            </p:nvGraphicFramePr>
            <p:xfrm>
              <a:off x="1524000" y="1981200"/>
              <a:ext cx="6781800" cy="3479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  <a:gridCol w="27432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LIST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1089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t4 = h(x1)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t5 = h(x2)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p(t2)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~p(t3)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t1 = car(cons(t3, x1))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文本框 7"/>
          <p:cNvSpPr txBox="1"/>
          <p:nvPr/>
        </p:nvSpPr>
        <p:spPr>
          <a:xfrm>
            <a:off x="5562600" y="37200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t1=t3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29000" y="3745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t1=t3</a:t>
            </a:r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524000" y="3745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t1=t3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519177" y="405459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x1=x2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429000" y="4050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x1=x2</a:t>
            </a:r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562600" y="4050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x1=x2</a:t>
            </a:r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3429000" y="43863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t4=t5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59688" y="439308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t4=t5</a:t>
            </a:r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5593466" y="43863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t4=t5</a:t>
            </a:r>
            <a:endParaRPr kumimoji="1"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1559688" y="471663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t2=t3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429000" y="471946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t2=t3</a:t>
            </a:r>
            <a:endParaRPr kumimoji="1"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5562600" y="471946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t2=t3</a:t>
            </a:r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3429000" y="510194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UNSAT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Convexity</a:t>
            </a:r>
            <a:endParaRPr kumimoji="1" lang="zh-CN" altLang="en-US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Not always so simple…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The initial proposition (suppose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14:m>
                  <m:oMath xmlns:m="http://schemas.openxmlformats.org/officeDocument/2006/math">
                    <m:r>
                      <a:rPr kumimoji="1" lang="en-US" altLang="zh-CN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∈</m:t>
                    </m:r>
                    <m:r>
                      <a:rPr kumimoji="1" lang="en-US" altLang="zh-CN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ℤ</m:t>
                    </m:r>
                  </m:oMath>
                </a14:m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P(x)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~P(1)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~P(2) 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After purification: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Neither theory can imply an equality.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But the proposition is UNSAT!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209800" y="3581400"/>
              <a:ext cx="4038600" cy="16562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</a:tblGrid>
                  <a:tr h="233494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1290506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dirty="0"/>
                            <a:t>1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dirty="0"/>
                            <a:t>2</a:t>
                          </a:r>
                          <a:endParaRPr lang="en-US" altLang="zh-CN" dirty="0"/>
                        </a:p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P(x)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~P(2)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209800" y="3581400"/>
              <a:ext cx="4038600" cy="16562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</a:tblGrid>
                  <a:tr h="233494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129032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P(x)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~P(2)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Recall: theories and signatures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First-order logic: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Syntax, axioms and inference rules</a:t>
                </a:r>
                <a:endParaRPr kumimoji="1" lang="en-US" altLang="zh-CN" dirty="0"/>
              </a:p>
              <a:p>
                <a:r>
                  <a:rPr kumimoji="1" lang="en-US" altLang="zh-CN" dirty="0"/>
                  <a:t>Theories: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Additional syntactic forms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Additional inference rules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The signature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kumimoji="1" lang="en-US" altLang="zh-CN" dirty="0"/>
                  <a:t> characterize the theory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</m:oMath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Theory Convexity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A theory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is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convex</a:t>
                </a:r>
                <a:r>
                  <a:rPr kumimoji="1" lang="en-US" altLang="zh-CN" dirty="0"/>
                  <a:t>, if for all conjunctions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dirty="0"/>
                  <a:t>, it holds that:</a:t>
                </a:r>
                <a:endParaRPr kumimoji="1" lang="en-US" altLang="zh-CN" dirty="0"/>
              </a:p>
              <a:p>
                <a:pPr marL="0" indent="0" algn="ctr">
                  <a:buNone/>
                </a:pP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⋁"/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CN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b="0" i="1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zh-CN" b="0" i="1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kumimoji="1" lang="en-US" altLang="zh-CN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b="0" i="1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kumimoji="1" lang="en-US" altLang="zh-CN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i="1" dirty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⇒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 P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en-US" altLang="zh-CN" dirty="0">
                    <a:sym typeface="Wingdings" panose="05000000000000000000" pitchFamily="2" charset="2"/>
                  </a:rPr>
                  <a:t> </a:t>
                </a:r>
                <a:endParaRPr kumimoji="1" lang="en-US" altLang="zh-CN" dirty="0"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kumimoji="1" lang="en-US" altLang="zh-CN" dirty="0">
                    <a:sym typeface="Wingdings" panose="05000000000000000000" pitchFamily="2" charset="2"/>
                  </a:rPr>
                  <a:t>for some </a:t>
                </a:r>
                <a:r>
                  <a:rPr kumimoji="1" lang="en-US" altLang="zh-CN" dirty="0" err="1">
                    <a:solidFill>
                      <a:srgbClr val="0432FF"/>
                    </a:solidFill>
                    <a:sym typeface="Wingdings" panose="05000000000000000000" pitchFamily="2" charset="2"/>
                  </a:rPr>
                  <a:t>i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 (where </a:t>
                </a:r>
                <a:r>
                  <a:rPr kumimoji="1" lang="en-US" altLang="zh-CN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n&gt;1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).</a:t>
                </a:r>
                <a:endParaRPr kumimoji="1" lang="en-US" altLang="zh-CN" dirty="0"/>
              </a:p>
              <a:p>
                <a:r>
                  <a:rPr kumimoji="1" lang="en-US" altLang="zh-CN" dirty="0"/>
                  <a:t>informally: if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dirty="0"/>
                  <a:t> implies a disjunction of equality,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en-US" altLang="zh-CN" dirty="0"/>
                  <a:t> must imply one of them</a:t>
                </a:r>
                <a:endParaRPr kumimoji="1" lang="en-US" altLang="zh-CN" dirty="0"/>
              </a:p>
              <a:p>
                <a:r>
                  <a:rPr kumimoji="1" lang="en-US" altLang="zh-CN" dirty="0"/>
                  <a:t>A theory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</m:oMath>
                </a14:m>
                <a:r>
                  <a:rPr kumimoji="1" lang="en-US" altLang="zh-CN" dirty="0"/>
                  <a:t> is called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non-convex</a:t>
                </a:r>
                <a:r>
                  <a:rPr kumimoji="1" lang="en-US" altLang="zh-CN" dirty="0"/>
                  <a:t>, if the above condition does not hold</a:t>
                </a:r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58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Non-convex theory 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The initial proposition (suppose x</a:t>
                </a:r>
                <a14:m>
                  <m:oMath xmlns:m="http://schemas.openxmlformats.org/officeDocument/2006/math">
                    <m:r>
                      <a:rPr kumimoji="1" lang="en-US" altLang="zh-CN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∈</m:t>
                    </m:r>
                    <m:r>
                      <a:rPr kumimoji="1" lang="en-US" altLang="zh-CN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ℤ</m:t>
                    </m:r>
                  </m:oMath>
                </a14:m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P(x)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~P(1)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~P(2) 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After purification: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2)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does not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imply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either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x=1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or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x=2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(just one).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So we cannot broadcast either equality.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48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209800" y="3581400"/>
              <a:ext cx="4038600" cy="16562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</a:tblGrid>
                  <a:tr h="233494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1290506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dirty="0"/>
                            <a:t>1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dirty="0"/>
                            <a:t>2</a:t>
                          </a:r>
                          <a:endParaRPr lang="en-US" altLang="zh-CN" dirty="0"/>
                        </a:p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P(x)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~P(2)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209800" y="3581400"/>
              <a:ext cx="4038600" cy="16562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</a:tblGrid>
                  <a:tr h="233494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129032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P(x)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~P(2)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Non-convexity introduces splitting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The initial proposition (suppose x</a:t>
                </a:r>
                <a14:m>
                  <m:oMath xmlns:m="http://schemas.openxmlformats.org/officeDocument/2006/math">
                    <m:r>
                      <a:rPr kumimoji="1" lang="en-US" altLang="zh-CN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∈</m:t>
                    </m:r>
                    <m:r>
                      <a:rPr kumimoji="1" lang="en-US" altLang="zh-CN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ℤ</m:t>
                    </m:r>
                  </m:oMath>
                </a14:m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P(x)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~P(1)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~P(2) 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After purification: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209800" y="3581400"/>
              <a:ext cx="4038600" cy="30146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</a:tblGrid>
                  <a:tr h="454344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1603056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dirty="0"/>
                            <a:t>1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zh-CN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dirty="0"/>
                            <a:t>2</a:t>
                          </a:r>
                          <a:endParaRPr lang="en-US" altLang="zh-CN" dirty="0"/>
                        </a:p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P(x)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~P(2)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209800" y="3581400"/>
              <a:ext cx="4038600" cy="30146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5000"/>
                    <a:gridCol w="2133600"/>
                  </a:tblGrid>
                  <a:tr h="454344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EUF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256032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P(x)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~P(1)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~P(2)</a:t>
                          </a: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2209800" y="5264645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x=1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x=2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64645"/>
                <a:ext cx="1371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134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线连接符 6"/>
          <p:cNvCxnSpPr/>
          <p:nvPr/>
        </p:nvCxnSpPr>
        <p:spPr>
          <a:xfrm>
            <a:off x="5181600" y="5410200"/>
            <a:ext cx="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5334000" y="489531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State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split!</a:t>
            </a:r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114800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x=1</a:t>
            </a:r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181600" y="5269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x=2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114800" y="563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UNSAT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80635" y="56310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UNSAT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r>
              <a:rPr kumimoji="1" lang="en-US" altLang="zh-CN" dirty="0"/>
              <a:t> algorithm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nelson_oppen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P1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...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= purify(P);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L: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if(some Pi is UNSAT)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return UNSAT;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if(some Pi implies x=y){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broadcast(x=y);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goto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L;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}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if(Pi implies 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=y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kumimoji="1" lang="en-US" altLang="zh-CN" sz="2000" b="1" baseline="-25000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r>
                  <a:rPr kumimoji="1" lang="en-US" altLang="zh-CN" sz="2000" b="1" baseline="-25000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nelson_oppen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(P, x</a:t>
                </a:r>
                <a:r>
                  <a:rPr kumimoji="1" lang="en-US" altLang="zh-CN" sz="2000" b="1" baseline="-2500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r>
                  <a:rPr kumimoji="1" lang="en-US" altLang="zh-CN" sz="2000" b="1" baseline="-25000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return SAT;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151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Soundness and completeness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Soundness: if the Nelson-</a:t>
            </a:r>
            <a:r>
              <a:rPr kumimoji="1" lang="en-US" altLang="zh-CN" dirty="0" err="1"/>
              <a:t>Oppen</a:t>
            </a:r>
            <a:r>
              <a:rPr kumimoji="1" lang="en-US" altLang="zh-CN" dirty="0"/>
              <a:t> decision procedure return </a:t>
            </a:r>
            <a:r>
              <a:rPr kumimoji="1" lang="en-US" altLang="zh-CN" dirty="0">
                <a:solidFill>
                  <a:srgbClr val="0432FF"/>
                </a:solidFill>
              </a:rPr>
              <a:t>SAT</a:t>
            </a:r>
            <a:r>
              <a:rPr kumimoji="1" lang="en-US" altLang="zh-CN" dirty="0"/>
              <a:t>, the proposition is satisfiable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easy to prove</a:t>
            </a:r>
            <a:endParaRPr kumimoji="1" lang="en-US" altLang="zh-CN" dirty="0"/>
          </a:p>
          <a:p>
            <a:r>
              <a:rPr kumimoji="1" lang="en-US" altLang="zh-CN" dirty="0"/>
              <a:t>Completeness: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if the NO procedure returns </a:t>
            </a:r>
            <a:r>
              <a:rPr kumimoji="1" lang="en-US" altLang="zh-CN" dirty="0">
                <a:solidFill>
                  <a:srgbClr val="0432FF"/>
                </a:solidFill>
              </a:rPr>
              <a:t>UNSAT</a:t>
            </a:r>
            <a:r>
              <a:rPr kumimoji="1" lang="en-US" altLang="zh-CN" dirty="0"/>
              <a:t>, the proposition is unsatisfiable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hard to prove, how do we know the propagation is enough (read the assigned)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combined</a:t>
            </a:r>
            <a:r>
              <a:rPr kumimoji="1" lang="zh-CN" altLang="en-US" dirty="0"/>
              <a:t> </a:t>
            </a:r>
            <a:r>
              <a:rPr kumimoji="1" lang="en-US" altLang="zh-CN" dirty="0"/>
              <a:t>decision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procedure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combine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theories</a:t>
            </a:r>
            <a:endParaRPr kumimoji="1" lang="en-US" altLang="zh-CN" dirty="0"/>
          </a:p>
          <a:p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non-trivial: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Equality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(EUF)</a:t>
            </a:r>
            <a:r>
              <a:rPr kumimoji="1" lang="zh-CN" altLang="en-US" dirty="0"/>
              <a:t> </a:t>
            </a:r>
            <a:r>
              <a:rPr kumimoji="1" lang="en-US" altLang="zh-CN" dirty="0"/>
              <a:t>was</a:t>
            </a:r>
            <a:r>
              <a:rPr kumimoji="1" lang="zh-CN" altLang="en-US" dirty="0"/>
              <a:t> </a:t>
            </a:r>
            <a:r>
              <a:rPr kumimoji="1" lang="en-US" altLang="zh-CN" dirty="0"/>
              <a:t>first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studied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Ackerman,</a:t>
            </a:r>
            <a:r>
              <a:rPr kumimoji="1" lang="zh-CN" altLang="en-US" dirty="0"/>
              <a:t> </a:t>
            </a:r>
            <a:r>
              <a:rPr kumimoji="1" lang="en-US" altLang="zh-CN" dirty="0"/>
              <a:t>1924</a:t>
            </a:r>
            <a:endParaRPr kumimoji="1" lang="en-US" altLang="zh-CN" dirty="0"/>
          </a:p>
          <a:p>
            <a:pPr lvl="1"/>
            <a:r>
              <a:rPr kumimoji="1" lang="en-US" altLang="zh-CN"/>
              <a:t>Arithmetic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(LA)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studied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Fourier,</a:t>
            </a:r>
            <a:r>
              <a:rPr kumimoji="1" lang="zh-CN" altLang="en-US" dirty="0"/>
              <a:t> </a:t>
            </a:r>
            <a:r>
              <a:rPr kumimoji="1" lang="en-US" altLang="zh-CN" dirty="0"/>
              <a:t>1826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EUF+LA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only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1979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We’ve learned…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EUF theory, for example: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(x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 = 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2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(f(x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2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) != 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3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…</a:t>
                </a:r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r>
                  <a:rPr kumimoji="1" lang="en-US" altLang="zh-CN" dirty="0"/>
                  <a:t>LA theory, for example: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3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*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+5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*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2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2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*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3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2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4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*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4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…</a:t>
                </a:r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r>
                  <a:rPr kumimoji="1" lang="en-US" altLang="zh-CN" dirty="0"/>
                  <a:t>What about combining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EUF and LA?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(x2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x1)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dirty="0">
                  <a:solidFill>
                    <a:srgbClr val="0432FF"/>
                  </a:solidFill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kumimoji="1" lang="en-US" altLang="zh-CN" dirty="0">
                    <a:solidFill>
                      <a:srgbClr val="0432FF"/>
                    </a:solidFill>
                  </a:rPr>
                  <a:t>(x1-x3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x2)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marL="457200" lvl="1" indent="0">
                  <a:buNone/>
                </a:pPr>
                <a:r>
                  <a:rPr kumimoji="1" lang="en-US" altLang="zh-CN" dirty="0">
                    <a:solidFill>
                      <a:srgbClr val="0432FF"/>
                    </a:solidFill>
                  </a:rPr>
                  <a:t>(x3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0)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marL="457200" lvl="1" indent="0">
                  <a:buNone/>
                </a:pPr>
                <a:r>
                  <a:rPr kumimoji="1" lang="en-US" altLang="zh-CN" dirty="0">
                    <a:solidFill>
                      <a:srgbClr val="0432FF"/>
                    </a:solidFill>
                  </a:rPr>
                  <a:t>f(f(x1) - f(x2)) != f(x3) </a:t>
                </a:r>
                <a:endParaRPr kumimoji="1" lang="zh-CN" altLang="en-US" dirty="0">
                  <a:solidFill>
                    <a:srgbClr val="0432FF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160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And also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Bit vectors, for example: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a[32] * b[32] = b[32] * a[32]</a:t>
                </a:r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r>
                  <a:rPr kumimoji="1" lang="en-US" altLang="zh-CN" dirty="0"/>
                  <a:t>What about combining EUF and BV?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f(a[32], b[1]) = f(b[32], a[1])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marL="457200" lvl="1" indent="0">
                  <a:buNone/>
                </a:pPr>
                <a:r>
                  <a:rPr kumimoji="1" lang="en-US" altLang="zh-CN" dirty="0">
                    <a:solidFill>
                      <a:srgbClr val="0432FF"/>
                    </a:solidFill>
                  </a:rPr>
                  <a:t>a[32] = b[32]</a:t>
                </a:r>
                <a:endParaRPr kumimoji="1" lang="zh-CN" altLang="en-US" dirty="0">
                  <a:solidFill>
                    <a:srgbClr val="0432FF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And more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List, LA, and EUF: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(x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2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(x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 + car(cons(0,x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)))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p(h(x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1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) – h(x</a:t>
                </a:r>
                <a:r>
                  <a:rPr kumimoji="1" lang="en-US" altLang="zh-CN" baseline="-25000" dirty="0">
                    <a:solidFill>
                      <a:srgbClr val="0432FF"/>
                    </a:solidFill>
                  </a:rPr>
                  <a:t>2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))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~p(0)</a:t>
                </a:r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r>
                  <a:rPr kumimoji="1" lang="en-US" altLang="zh-CN" dirty="0"/>
                  <a:t>Arrays and LA: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x = store(</a:t>
                </a:r>
                <a:r>
                  <a:rPr kumimoji="1" lang="en-US" altLang="zh-CN" dirty="0" err="1">
                    <a:solidFill>
                      <a:srgbClr val="0432FF"/>
                    </a:solidFill>
                  </a:rPr>
                  <a:t>v,i,e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)[j]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y = v[j]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x &gt; e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x &gt; y</a:t>
                </a:r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r>
                  <a:rPr kumimoji="1" lang="en-US" altLang="zh-CN" dirty="0"/>
                  <a:t>Pointers:</a:t>
                </a:r>
                <a:endParaRPr kumimoji="1" lang="en-US" altLang="zh-CN" dirty="0"/>
              </a:p>
              <a:p>
                <a:pPr lvl="1"/>
                <a:r>
                  <a:rPr kumimoji="1" lang="zh-CN" altLang="en-US" dirty="0">
                    <a:solidFill>
                      <a:srgbClr val="0432FF"/>
                    </a:solidFill>
                  </a:rPr>
                  <a:t>*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(&amp;a+1)=a[1]</a:t>
                </a:r>
                <a:endParaRPr kumimoji="1" lang="zh-CN" altLang="en-US" dirty="0">
                  <a:solidFill>
                    <a:srgbClr val="0432FF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Question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Given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2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theories,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whether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their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combination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still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decidable?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so,</a:t>
            </a:r>
            <a:r>
              <a:rPr kumimoji="1" lang="zh-CN" altLang="en-US" dirty="0"/>
              <a:t> </a:t>
            </a:r>
            <a:r>
              <a:rPr kumimoji="1" lang="en-US" altLang="zh-CN" dirty="0"/>
              <a:t>what’s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combined</a:t>
            </a:r>
            <a:r>
              <a:rPr kumimoji="1" lang="zh-CN" altLang="en-US" dirty="0"/>
              <a:t> </a:t>
            </a:r>
            <a:r>
              <a:rPr kumimoji="1" lang="en-US" altLang="zh-CN" dirty="0"/>
              <a:t>decision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procedure?</a:t>
            </a:r>
            <a:endParaRPr kumimoji="1" lang="en-US" altLang="zh-CN" dirty="0"/>
          </a:p>
          <a:p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problem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theory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combination</a:t>
            </a:r>
            <a:endParaRPr kumimoji="1" lang="en-US" altLang="zh-CN" dirty="0">
              <a:solidFill>
                <a:srgbClr val="0432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Theory combination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For two theories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kumimoji="1" lang="en-US" altLang="zh-CN" dirty="0"/>
                  <a:t> and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kumimoji="1" lang="en-US" altLang="zh-CN" dirty="0"/>
                  <a:t>, with signatures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kumimoji="1" lang="en-US" altLang="zh-CN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kumimoji="1" lang="en-US" altLang="zh-CN" dirty="0"/>
                  <a:t>, the combined theory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lvl="1"/>
                <a:r>
                  <a:rPr kumimoji="1" lang="en-US" altLang="zh-CN" dirty="0"/>
                  <a:t>Signatures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Union of axioms and inference rules</a:t>
                </a:r>
                <a:endParaRPr kumimoji="1" lang="en-US" altLang="zh-CN" dirty="0"/>
              </a:p>
              <a:p>
                <a:r>
                  <a:rPr kumimoji="1" lang="en-US" altLang="zh-CN" dirty="0"/>
                  <a:t>Problem: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>
                    <a:ea typeface="Cambria Math" panose="02040503050406030204" pitchFamily="18" charset="0"/>
                  </a:rPr>
                  <a:t>Does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kumimoji="1" lang="en-US" altLang="zh-CN" dirty="0"/>
                  <a:t>?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Theory combination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Approach #1: reduce all theories to propositional logic, and use SAT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In previous lectures, we‘ve seen reductions for various theories,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say</a:t>
            </a:r>
            <a:r>
              <a:rPr kumimoji="1" lang="zh-CN" altLang="en-US" dirty="0"/>
              <a:t> </a:t>
            </a:r>
            <a:r>
              <a:rPr kumimoji="1" lang="en-US" altLang="zh-CN" dirty="0"/>
              <a:t>BV</a:t>
            </a:r>
            <a:endParaRPr kumimoji="1" lang="en-US" altLang="zh-CN" dirty="0"/>
          </a:p>
          <a:p>
            <a:r>
              <a:rPr kumimoji="1" lang="en-US" altLang="zh-CN" dirty="0"/>
              <a:t>Approach #2: combine theories directly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We’ll discuss the Nelson-</a:t>
            </a:r>
            <a:r>
              <a:rPr kumimoji="1" lang="en-US" altLang="zh-CN" dirty="0" err="1"/>
              <a:t>Oppen</a:t>
            </a:r>
            <a:r>
              <a:rPr kumimoji="1" lang="en-US" altLang="zh-CN" dirty="0"/>
              <a:t> method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Greg Nelson and Derek </a:t>
            </a:r>
            <a:r>
              <a:rPr kumimoji="1" lang="en-US" altLang="zh-CN" dirty="0" err="1"/>
              <a:t>Oppen</a:t>
            </a:r>
            <a:r>
              <a:rPr kumimoji="1" lang="en-US" altLang="zh-CN" dirty="0"/>
              <a:t>, </a:t>
            </a:r>
            <a:r>
              <a:rPr kumimoji="1" lang="en-US" altLang="zh-CN" i="1" dirty="0"/>
              <a:t>Simplification by cooperating decision procedures</a:t>
            </a:r>
            <a:r>
              <a:rPr kumimoji="1" lang="en-US" altLang="zh-CN" dirty="0"/>
              <a:t>, 1979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Nelson-</a:t>
            </a:r>
            <a:r>
              <a:rPr kumimoji="1" lang="en-US" altLang="zh-CN" i="1" dirty="0" err="1"/>
              <a:t>Oppen</a:t>
            </a:r>
            <a:r>
              <a:rPr kumimoji="1" lang="zh-CN" altLang="en-US" i="1" dirty="0"/>
              <a:t> </a:t>
            </a:r>
            <a:r>
              <a:rPr kumimoji="1" lang="en-US" altLang="zh-CN" i="1"/>
              <a:t>Method</a:t>
            </a:r>
            <a:endParaRPr kumimoji="1" lang="zh-CN" alt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4730</Words>
  <Application>WPS 演示</Application>
  <PresentationFormat>全屏显示(4:3)</PresentationFormat>
  <Paragraphs>393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Arial</vt:lpstr>
      <vt:lpstr>宋体</vt:lpstr>
      <vt:lpstr>Wingdings</vt:lpstr>
      <vt:lpstr>Tahoma</vt:lpstr>
      <vt:lpstr>Cambria Math</vt:lpstr>
      <vt:lpstr>微软雅黑</vt:lpstr>
      <vt:lpstr>Calibri</vt:lpstr>
      <vt:lpstr>Arial Unicode MS</vt:lpstr>
      <vt:lpstr>Courier New</vt:lpstr>
      <vt:lpstr>Blends</vt:lpstr>
      <vt:lpstr>Theory Combination</vt:lpstr>
      <vt:lpstr>Recall: theories and signatures</vt:lpstr>
      <vt:lpstr>We’ve learned…</vt:lpstr>
      <vt:lpstr>And also</vt:lpstr>
      <vt:lpstr>And more</vt:lpstr>
      <vt:lpstr>Question</vt:lpstr>
      <vt:lpstr>Theory combination</vt:lpstr>
      <vt:lpstr>Theory combination</vt:lpstr>
      <vt:lpstr> </vt:lpstr>
      <vt:lpstr>Basic results</vt:lpstr>
      <vt:lpstr>Nelson-Oppen Architecture</vt:lpstr>
      <vt:lpstr>Nelson-Oppen</vt:lpstr>
      <vt:lpstr>#2: Equality propagation</vt:lpstr>
      <vt:lpstr>Example 1</vt:lpstr>
      <vt:lpstr>Example 1, cont’</vt:lpstr>
      <vt:lpstr>Example 2</vt:lpstr>
      <vt:lpstr>Example 2, cont’</vt:lpstr>
      <vt:lpstr> </vt:lpstr>
      <vt:lpstr>Not always so simple…</vt:lpstr>
      <vt:lpstr>Theory Convexity</vt:lpstr>
      <vt:lpstr>Non-convex theory example</vt:lpstr>
      <vt:lpstr>Non-convexity introduces splitting</vt:lpstr>
      <vt:lpstr>Nelson-Oppen algorithm</vt:lpstr>
      <vt:lpstr>Soundness and completeness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Yvonne Lau</cp:lastModifiedBy>
  <cp:revision>4818</cp:revision>
  <cp:lastPrinted>2113-01-01T00:00:00Z</cp:lastPrinted>
  <dcterms:created xsi:type="dcterms:W3CDTF">2113-01-01T00:00:00Z</dcterms:created>
  <dcterms:modified xsi:type="dcterms:W3CDTF">2021-12-30T15:32:29Z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10020B81D8DC42E88C3F868B07DCC314</vt:lpwstr>
  </property>
  <property fmtid="{D5CDD505-2E9C-101B-9397-08002B2CF9AE}" pid="4" name="KSOProductBuildVer">
    <vt:lpwstr>2052-11.1.0.11194</vt:lpwstr>
  </property>
</Properties>
</file>