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handoutMasterIdLst>
    <p:handoutMasterId r:id="rId33"/>
  </p:handoutMasterIdLst>
  <p:sldIdLst>
    <p:sldId id="256" r:id="rId2"/>
    <p:sldId id="455" r:id="rId3"/>
    <p:sldId id="473" r:id="rId4"/>
    <p:sldId id="513" r:id="rId5"/>
    <p:sldId id="474" r:id="rId6"/>
    <p:sldId id="456" r:id="rId7"/>
    <p:sldId id="514" r:id="rId8"/>
    <p:sldId id="490" r:id="rId9"/>
    <p:sldId id="515" r:id="rId10"/>
    <p:sldId id="516" r:id="rId11"/>
    <p:sldId id="517" r:id="rId12"/>
    <p:sldId id="485" r:id="rId13"/>
    <p:sldId id="457" r:id="rId14"/>
    <p:sldId id="518" r:id="rId15"/>
    <p:sldId id="519" r:id="rId16"/>
    <p:sldId id="476" r:id="rId17"/>
    <p:sldId id="520" r:id="rId18"/>
    <p:sldId id="521" r:id="rId19"/>
    <p:sldId id="477" r:id="rId20"/>
    <p:sldId id="522" r:id="rId21"/>
    <p:sldId id="523" r:id="rId22"/>
    <p:sldId id="525" r:id="rId23"/>
    <p:sldId id="486" r:id="rId24"/>
    <p:sldId id="487" r:id="rId25"/>
    <p:sldId id="527" r:id="rId26"/>
    <p:sldId id="528" r:id="rId27"/>
    <p:sldId id="529" r:id="rId28"/>
    <p:sldId id="530" r:id="rId29"/>
    <p:sldId id="531" r:id="rId30"/>
    <p:sldId id="532" r:id="rId31"/>
    <p:sldId id="424" r:id="rId32"/>
  </p:sldIdLst>
  <p:sldSz cx="9144000" cy="6858000" type="screen4x3"/>
  <p:notesSz cx="7099300" cy="10234613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88"/>
    <p:restoredTop sz="94795"/>
  </p:normalViewPr>
  <p:slideViewPr>
    <p:cSldViewPr>
      <p:cViewPr varScale="1">
        <p:scale>
          <a:sx n="120" d="100"/>
          <a:sy n="120" d="100"/>
        </p:scale>
        <p:origin x="83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5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6255887-7C20-5F40-88F5-DC07E009366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442A776-FF54-8D4A-8F1A-B5440D7A3E8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DC290E11-1746-2A4C-A43A-EB9011E0C5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02245770-81F5-604C-B1AE-5A9406AD2B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9DFDCF0-3A25-1B44-957E-06E14821E89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B63668DE-41B2-B840-8464-61D50D8F9AEF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4DD8CABA-2308-F347-8A69-17F991D1D1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>
                <a:extLst>
                  <a:ext uri="{FF2B5EF4-FFF2-40B4-BE49-F238E27FC236}">
                    <a16:creationId xmlns:a16="http://schemas.microsoft.com/office/drawing/2014/main" id="{BC90C53F-106A-594B-816F-FBBE09ED0C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id="{13A923C9-0DAE-5044-82AD-0E432BFFD0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5FA28DE7-4EBE-E242-BE11-88C84DA4CA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>
                <a:extLst>
                  <a:ext uri="{FF2B5EF4-FFF2-40B4-BE49-F238E27FC236}">
                    <a16:creationId xmlns:a16="http://schemas.microsoft.com/office/drawing/2014/main" id="{55B07155-43D3-3342-B259-7727441EBE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  <p:sp>
            <p:nvSpPr>
              <p:cNvPr id="11" name="Rectangle 8">
                <a:extLst>
                  <a:ext uri="{FF2B5EF4-FFF2-40B4-BE49-F238E27FC236}">
                    <a16:creationId xmlns:a16="http://schemas.microsoft.com/office/drawing/2014/main" id="{5043667A-50D5-BD4A-899F-BACBE537B6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/>
              </a:p>
            </p:txBody>
          </p:sp>
        </p:grpSp>
        <p:sp>
          <p:nvSpPr>
            <p:cNvPr id="7" name="Rectangle 9">
              <a:extLst>
                <a:ext uri="{FF2B5EF4-FFF2-40B4-BE49-F238E27FC236}">
                  <a16:creationId xmlns:a16="http://schemas.microsoft.com/office/drawing/2014/main" id="{026AC772-E99A-4F46-A0AF-BDC88C893B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95ED622E-E2EB-AE47-84DA-22CE8CA4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9" name="Rectangle 11">
              <a:extLst>
                <a:ext uri="{FF2B5EF4-FFF2-40B4-BE49-F238E27FC236}">
                  <a16:creationId xmlns:a16="http://schemas.microsoft.com/office/drawing/2014/main" id="{51262C24-48BF-CD4C-937E-331BF8501E8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sp>
        <p:nvSpPr>
          <p:cNvPr id="1025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25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43F62A85-0DF1-9F4C-B6E2-275D231055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25E5B91A-4C02-F247-8E23-8E414AB52C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4893DA04-B417-5246-8AE0-91F0B65648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A8B626B-81AA-F040-92F0-D02736E321A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40411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74AC7456-85F6-DD40-81C0-4C8BD0E9F2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7BAB3D1D-BE10-304F-BEFE-012D6E790D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50A960C3-CA72-8540-A7D0-1A6E75F0E4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748D9-7FA6-E441-821E-F3F88EC4F9C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09831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B4C5B8B4-B421-6040-879F-D3D697BB72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F7543519-18B0-7740-8051-46BAC5573B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DD3F58C5-102C-E640-8D6D-6542CFC35A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2B18E6-536B-3E49-87F7-F67360CCFAB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19860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467775B8-8071-4E41-AB03-00486E0A22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A56D8A38-D3FC-AD48-8316-038FB054F0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FCB84722-1E49-9E4D-836F-D732E94C27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9FD8DE-E3EB-EA4E-8EE7-F04FE4665C2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8975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CFB82EF0-DDD0-6B4A-867E-3E6388D616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7BFB65D6-F186-3C48-B54B-497EC9B384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E2702551-92CD-8D4E-9A9F-51CB64BE93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CA741-66C6-D343-8412-89FF6A0F853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74899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7F0065C-425F-FA4C-B6C4-FD2068F544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D7C70384-6A7F-504B-9F2A-1F5CFAAD2D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5C95F566-FAE0-7049-8CC7-F3FD419732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318140-2A5D-0E44-BF65-E264B2E441B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49610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5F7FBCE8-7588-F049-A140-AC6ECEEBA4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9EDEB25C-C69B-AF49-92C5-20DDF64A0C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D7ADDEEE-A7A1-C54E-B356-0D31023DC8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883DD-3DDB-6A4B-AF53-C06217DC1C4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50811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D951196D-4FBC-5244-AE77-A0DCBCE7B1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06B8D535-A7F6-6245-AF7C-3991555EBB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900E33DC-CFB4-6940-9A06-5E57391842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99AE6-659C-DD4F-AB55-9243AB08769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31346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9641F442-FF5A-3E4F-B7E3-4F3B309167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D4BF4FC7-F279-814B-BE9E-21CEA875BC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FDFF4A7-138E-6343-9081-AB08C74441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B066F-829B-004C-A374-751C5611884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536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5D26FD10-20F2-BE4B-A198-B567EEE34F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F95028F1-A44A-2647-AF6B-29B3299520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DE85904-D501-6C46-A2AD-9CA56C67E9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6E24A-3567-904B-B86C-E4AE21B6ED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06655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8C5833C8-4BDB-0F44-8B0D-35498B2542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089FF3E9-C35F-4E4B-8AF3-3BAD855509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2E5996E1-CC22-3945-A3BF-28E3C78E72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B2DC2-6B55-5E4C-8395-621F8054D64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5945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D8F330B-6D69-3B48-94AA-84D980473E79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0019EAC-5FB6-7F49-82BE-B9C6E565D19E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A7743FD-0EAE-AE43-B059-5C59C205ED23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9C3DD9A-EB2E-6F4B-B2C1-287B25CFF38E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2536DE4-E734-8D4C-93F9-1098F8D02B90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6D863680-FD48-694E-A03B-D9033B0DA834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F170802E-96C7-5A40-9A9A-95EE098C8380}"/>
              </a:ext>
            </a:extLst>
          </p:cNvPr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8B107CC5-4F23-7840-9D8C-A91D6DEA2F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34" name="Rectangle 10">
            <a:extLst>
              <a:ext uri="{FF2B5EF4-FFF2-40B4-BE49-F238E27FC236}">
                <a16:creationId xmlns:a16="http://schemas.microsoft.com/office/drawing/2014/main" id="{FE065584-58F1-DF49-988D-E4179129D9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227" name="Rectangle 11">
            <a:extLst>
              <a:ext uri="{FF2B5EF4-FFF2-40B4-BE49-F238E27FC236}">
                <a16:creationId xmlns:a16="http://schemas.microsoft.com/office/drawing/2014/main" id="{BEFFB746-8CD7-AA4A-B6F9-332BF016172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28" name="Rectangle 12">
            <a:extLst>
              <a:ext uri="{FF2B5EF4-FFF2-40B4-BE49-F238E27FC236}">
                <a16:creationId xmlns:a16="http://schemas.microsoft.com/office/drawing/2014/main" id="{986FEBD8-864A-0B4D-B3B2-0C180D3B82E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29" name="Rectangle 13">
            <a:extLst>
              <a:ext uri="{FF2B5EF4-FFF2-40B4-BE49-F238E27FC236}">
                <a16:creationId xmlns:a16="http://schemas.microsoft.com/office/drawing/2014/main" id="{9EC76A7F-43CA-B94D-8105-DC195EBDA50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6CB83518-65C2-094A-AFB7-B5D18B682B4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E8841FBB-64FC-1C4F-8167-C680F3EB335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Property-based</a:t>
            </a:r>
            <a:r>
              <a:rPr lang="zh-CN" altLang="en-US" dirty="0"/>
              <a:t> </a:t>
            </a:r>
            <a:r>
              <a:rPr lang="en-US" altLang="zh-CN" dirty="0"/>
              <a:t>Testing</a:t>
            </a:r>
          </a:p>
        </p:txBody>
      </p:sp>
      <p:sp>
        <p:nvSpPr>
          <p:cNvPr id="14338" name="Rectangle 3">
            <a:extLst>
              <a:ext uri="{FF2B5EF4-FFF2-40B4-BE49-F238E27FC236}">
                <a16:creationId xmlns:a16="http://schemas.microsoft.com/office/drawing/2014/main" id="{86FDA178-BD90-9A42-AB11-13E8D0C976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zh-CN" sz="3600" dirty="0"/>
              <a:t>Formal Methods Foundation</a:t>
            </a:r>
          </a:p>
          <a:p>
            <a:pPr eaLnBrk="1" hangingPunct="1"/>
            <a:r>
              <a:rPr lang="en-US" altLang="zh-CN" sz="2800" dirty="0" err="1"/>
              <a:t>Baojian</a:t>
            </a:r>
            <a:r>
              <a:rPr lang="en-US" altLang="zh-CN" sz="2800" dirty="0"/>
              <a:t> Hua</a:t>
            </a:r>
          </a:p>
          <a:p>
            <a:pPr eaLnBrk="1" hangingPunct="1"/>
            <a:r>
              <a:rPr lang="en-US" altLang="zh-CN" sz="2400" dirty="0" err="1"/>
              <a:t>bjhua@ustc.edu.cn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E3A8E4-6958-404F-9A7A-4D41ABD01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Spectrum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</a:t>
            </a:r>
            <a:r>
              <a:rPr kumimoji="1" lang="zh-CN" altLang="en-US" dirty="0"/>
              <a:t> </a:t>
            </a:r>
            <a:r>
              <a:rPr kumimoji="1" lang="en-US" altLang="zh-CN" dirty="0"/>
              <a:t>validation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methods</a:t>
            </a:r>
            <a:endParaRPr kumimoji="1"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3290D53-744C-F049-BD12-36467E0FC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2178650"/>
            <a:ext cx="8401050" cy="460315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52E6188-1647-5145-85E6-FAA20DE63886}"/>
              </a:ext>
            </a:extLst>
          </p:cNvPr>
          <p:cNvSpPr txBox="1"/>
          <p:nvPr/>
        </p:nvSpPr>
        <p:spPr>
          <a:xfrm>
            <a:off x="4056856" y="5650468"/>
            <a:ext cx="211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Today’s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topic</a:t>
            </a:r>
            <a:endParaRPr kumimoji="1" lang="zh-CN" altLang="en-US" dirty="0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62BED9D8-E1E3-2A45-B513-C33272D6531D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3352800" y="5806775"/>
            <a:ext cx="704056" cy="283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71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3B1A98-5D2E-F84C-8A75-A8FC62CA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software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testing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A67DCE-2389-6343-AFC1-54E1B9454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Suppose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we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want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test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an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addition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function:</a:t>
            </a:r>
          </a:p>
          <a:p>
            <a:pPr marL="0" indent="0">
              <a:buNone/>
            </a:pP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add(x: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int,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y: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int)-&gt;int:</a:t>
            </a:r>
          </a:p>
          <a:p>
            <a:pPr marL="0" indent="0">
              <a:buNone/>
            </a:pP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x+y</a:t>
            </a:r>
            <a:endParaRPr kumimoji="1" lang="en-US" altLang="zh-CN" sz="2000" b="1" dirty="0">
              <a:solidFill>
                <a:srgbClr val="04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kumimoji="1" lang="en-US" altLang="zh-CN" sz="2000" b="1" dirty="0">
              <a:solidFill>
                <a:srgbClr val="04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idea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expected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output-based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testing: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kumimoji="1" lang="en-US" altLang="zh-CN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testers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specify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expected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output.</a:t>
            </a:r>
          </a:p>
          <a:p>
            <a:pPr marL="0" indent="0">
              <a:buNone/>
            </a:pP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add(0,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0)==0</a:t>
            </a:r>
          </a:p>
          <a:p>
            <a:pPr marL="0" indent="0">
              <a:buNone/>
            </a:pP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add(1,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1)==2</a:t>
            </a:r>
          </a:p>
          <a:p>
            <a:pPr marL="0" indent="0">
              <a:buNone/>
            </a:pP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add(3,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4)==7</a:t>
            </a:r>
          </a:p>
          <a:p>
            <a:pPr marL="0" indent="0">
              <a:buNone/>
            </a:pP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others</a:t>
            </a:r>
          </a:p>
          <a:p>
            <a:pPr marL="0" indent="0">
              <a:buNone/>
            </a:pPr>
            <a:endParaRPr kumimoji="1" lang="en-US" altLang="zh-CN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kumimoji="1" lang="en-US" altLang="zh-CN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2454BA4-CE4A-2EBC-2B4C-EB0F6A82F9FC}"/>
              </a:ext>
            </a:extLst>
          </p:cNvPr>
          <p:cNvSpPr txBox="1"/>
          <p:nvPr/>
        </p:nvSpPr>
        <p:spPr>
          <a:xfrm>
            <a:off x="5257800" y="4202668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“testing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oracle”</a:t>
            </a:r>
            <a:endParaRPr kumimoji="1" lang="zh-CN" altLang="en-US" dirty="0"/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061EEF6B-CFFF-B1D8-7B67-2A1862D00FC2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4191000" y="4387334"/>
            <a:ext cx="1066800" cy="396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67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58C31-3CB9-99DF-833B-C0B7799AE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5D9E20-E96A-0C1B-2497-2D961607F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testing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EC10ED-65ED-5C41-6955-07731E9C6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How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test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buggy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“add”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implementation:</a:t>
            </a:r>
          </a:p>
          <a:p>
            <a:pPr marL="0" indent="0">
              <a:buNone/>
            </a:pP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add(x: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int,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y: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int)-&gt;int:</a:t>
            </a:r>
          </a:p>
          <a:p>
            <a:pPr marL="0" indent="0">
              <a:buNone/>
            </a:pP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x:</a:t>
            </a:r>
          </a:p>
          <a:p>
            <a:pPr marL="0" indent="0">
              <a:buNone/>
            </a:pP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1234567890: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</a:p>
          <a:p>
            <a:pPr marL="0" indent="0">
              <a:buNone/>
            </a:pP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_: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x+y</a:t>
            </a:r>
            <a:endParaRPr kumimoji="1" lang="en-US" altLang="zh-CN" sz="2000" b="1" dirty="0">
              <a:solidFill>
                <a:srgbClr val="04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kumimoji="1" lang="en-US" altLang="zh-CN" sz="2000" b="1" dirty="0">
              <a:solidFill>
                <a:srgbClr val="04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Constructing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effective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testing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oracles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black-box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strategy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remains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challenging:</a:t>
            </a:r>
          </a:p>
          <a:p>
            <a:pPr marL="0" indent="0">
              <a:buNone/>
            </a:pP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add(0,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0)==0</a:t>
            </a:r>
          </a:p>
          <a:p>
            <a:pPr marL="0" indent="0">
              <a:buNone/>
            </a:pP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 add(3,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4)==7</a:t>
            </a:r>
          </a:p>
          <a:p>
            <a:pPr marL="0" indent="0">
              <a:buNone/>
            </a:pP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add(1024,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987)==2111</a:t>
            </a:r>
          </a:p>
          <a:p>
            <a:pPr marL="0" indent="0">
              <a:buNone/>
            </a:pP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more</a:t>
            </a:r>
          </a:p>
          <a:p>
            <a:pPr marL="0" indent="0">
              <a:buNone/>
            </a:pPr>
            <a:endParaRPr kumimoji="1" lang="en-US" altLang="zh-CN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461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3B1A98-5D2E-F84C-8A75-A8FC62CA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white-box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strategy</a:t>
            </a:r>
            <a:r>
              <a:rPr kumimoji="1" lang="zh-CN" altLang="en-US" dirty="0"/>
              <a:t> </a:t>
            </a:r>
            <a:r>
              <a:rPr kumimoji="1" lang="en-US" altLang="zh-CN" dirty="0"/>
              <a:t>help?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A67DCE-2389-6343-AFC1-54E1B9454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White-box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testing/fuzzing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may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also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hard:</a:t>
            </a:r>
          </a:p>
          <a:p>
            <a:pPr marL="0" indent="0">
              <a:buNone/>
            </a:pP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foo(</a:t>
            </a:r>
            <a:r>
              <a:rPr kumimoji="1" lang="en-US" altLang="zh-CN" sz="20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a, </a:t>
            </a:r>
            <a:r>
              <a:rPr kumimoji="1" lang="en-US" altLang="zh-CN" sz="20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b){</a:t>
            </a:r>
          </a:p>
          <a:p>
            <a:pPr marL="0" indent="0">
              <a:buNone/>
            </a:pP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20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x = 1, y = 0;</a:t>
            </a:r>
          </a:p>
          <a:p>
            <a:pPr marL="0" indent="0">
              <a:buNone/>
            </a:pP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if(a != 0){</a:t>
            </a:r>
          </a:p>
          <a:p>
            <a:pPr marL="0" indent="0">
              <a:buNone/>
            </a:pP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 = 3+x;</a:t>
            </a:r>
          </a:p>
          <a:p>
            <a:pPr marL="0" indent="0">
              <a:buNone/>
            </a:pP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if(b == 0)</a:t>
            </a:r>
          </a:p>
          <a:p>
            <a:pPr marL="0" indent="0">
              <a:buNone/>
            </a:pP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2*(</a:t>
            </a:r>
            <a:r>
              <a:rPr kumimoji="1" lang="en-US" altLang="zh-CN" sz="20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a+b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assert(x-y != 0);</a:t>
            </a:r>
          </a:p>
          <a:p>
            <a:pPr marL="0" indent="0">
              <a:buNone/>
            </a:pP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kumimoji="1" lang="en-US" altLang="zh-CN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6BF906E-11AD-654A-87CC-89AE5F8E7A00}"/>
              </a:ext>
            </a:extLst>
          </p:cNvPr>
          <p:cNvSpPr txBox="1"/>
          <p:nvPr/>
        </p:nvSpPr>
        <p:spPr>
          <a:xfrm>
            <a:off x="6019799" y="4992469"/>
            <a:ext cx="2543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construct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values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inputs</a:t>
            </a:r>
            <a:r>
              <a:rPr kumimoji="1" lang="zh-CN" altLang="en-US" dirty="0"/>
              <a:t> </a:t>
            </a:r>
            <a:r>
              <a:rPr kumimoji="1" lang="en-US" altLang="zh-CN" dirty="0"/>
              <a:t>x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y,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trigger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assertion?</a:t>
            </a:r>
            <a:endParaRPr kumimoji="1" lang="zh-CN" altLang="en-US" dirty="0"/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256CED9B-4113-BE41-9C59-AABCC4FDEDA7}"/>
              </a:ext>
            </a:extLst>
          </p:cNvPr>
          <p:cNvCxnSpPr/>
          <p:nvPr/>
        </p:nvCxnSpPr>
        <p:spPr>
          <a:xfrm flipH="1" flipV="1">
            <a:off x="4419600" y="5140622"/>
            <a:ext cx="1600200" cy="76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BF6843BB-0061-5F4C-A948-C561DF73B06B}"/>
              </a:ext>
            </a:extLst>
          </p:cNvPr>
          <p:cNvSpPr txBox="1"/>
          <p:nvPr/>
        </p:nvSpPr>
        <p:spPr>
          <a:xfrm>
            <a:off x="4953000" y="237883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Input: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a=0,</a:t>
            </a:r>
            <a:r>
              <a:rPr kumimoji="1" lang="zh-CN" altLang="en-US" dirty="0">
                <a:solidFill>
                  <a:srgbClr val="0432FF"/>
                </a:solidFill>
              </a:rPr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b=0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764727E-62F9-AB4D-A122-3747FB4ADE59}"/>
              </a:ext>
            </a:extLst>
          </p:cNvPr>
          <p:cNvSpPr txBox="1"/>
          <p:nvPr/>
        </p:nvSpPr>
        <p:spPr>
          <a:xfrm>
            <a:off x="7209422" y="2378838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Get: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x=1,</a:t>
            </a:r>
            <a:r>
              <a:rPr kumimoji="1" lang="zh-CN" altLang="en-US" dirty="0">
                <a:solidFill>
                  <a:srgbClr val="0432FF"/>
                </a:solidFill>
              </a:rPr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y=0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4725BF2-776D-BF42-B7E6-0E0149BE2255}"/>
              </a:ext>
            </a:extLst>
          </p:cNvPr>
          <p:cNvSpPr txBox="1"/>
          <p:nvPr/>
        </p:nvSpPr>
        <p:spPr>
          <a:xfrm>
            <a:off x="4953000" y="2804827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Input: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a=1,</a:t>
            </a:r>
            <a:r>
              <a:rPr kumimoji="1" lang="zh-CN" altLang="en-US" dirty="0">
                <a:solidFill>
                  <a:srgbClr val="0432FF"/>
                </a:solidFill>
              </a:rPr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b=0</a:t>
            </a:r>
          </a:p>
        </p:txBody>
      </p:sp>
      <p:sp>
        <p:nvSpPr>
          <p:cNvPr id="14" name="任意形状 13">
            <a:extLst>
              <a:ext uri="{FF2B5EF4-FFF2-40B4-BE49-F238E27FC236}">
                <a16:creationId xmlns:a16="http://schemas.microsoft.com/office/drawing/2014/main" id="{EAFEA66D-901F-3446-BE34-1D109831FFCE}"/>
              </a:ext>
            </a:extLst>
          </p:cNvPr>
          <p:cNvSpPr/>
          <p:nvPr/>
        </p:nvSpPr>
        <p:spPr>
          <a:xfrm>
            <a:off x="1282683" y="2466474"/>
            <a:ext cx="1869591" cy="3236494"/>
          </a:xfrm>
          <a:custGeom>
            <a:avLst/>
            <a:gdLst>
              <a:gd name="connsiteX0" fmla="*/ 1869591 w 1869591"/>
              <a:gd name="connsiteY0" fmla="*/ 0 h 3236494"/>
              <a:gd name="connsiteX1" fmla="*/ 606275 w 1869591"/>
              <a:gd name="connsiteY1" fmla="*/ 553452 h 3236494"/>
              <a:gd name="connsiteX2" fmla="*/ 449864 w 1869591"/>
              <a:gd name="connsiteY2" fmla="*/ 1022684 h 3236494"/>
              <a:gd name="connsiteX3" fmla="*/ 4696 w 1869591"/>
              <a:gd name="connsiteY3" fmla="*/ 2021305 h 3236494"/>
              <a:gd name="connsiteX4" fmla="*/ 762685 w 1869591"/>
              <a:gd name="connsiteY4" fmla="*/ 3236494 h 3236494"/>
              <a:gd name="connsiteX5" fmla="*/ 762685 w 1869591"/>
              <a:gd name="connsiteY5" fmla="*/ 3236494 h 323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69591" h="3236494">
                <a:moveTo>
                  <a:pt x="1869591" y="0"/>
                </a:moveTo>
                <a:cubicBezTo>
                  <a:pt x="1356243" y="191502"/>
                  <a:pt x="842896" y="383005"/>
                  <a:pt x="606275" y="553452"/>
                </a:cubicBezTo>
                <a:cubicBezTo>
                  <a:pt x="369654" y="723899"/>
                  <a:pt x="550127" y="778042"/>
                  <a:pt x="449864" y="1022684"/>
                </a:cubicBezTo>
                <a:cubicBezTo>
                  <a:pt x="349601" y="1267326"/>
                  <a:pt x="-47441" y="1652337"/>
                  <a:pt x="4696" y="2021305"/>
                </a:cubicBezTo>
                <a:cubicBezTo>
                  <a:pt x="56833" y="2390273"/>
                  <a:pt x="762685" y="3236494"/>
                  <a:pt x="762685" y="3236494"/>
                </a:cubicBezTo>
                <a:lnTo>
                  <a:pt x="762685" y="3236494"/>
                </a:lnTo>
              </a:path>
            </a:pathLst>
          </a:custGeom>
          <a:noFill/>
          <a:ln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047382E1-48E5-5143-91C3-784B3263B218}"/>
              </a:ext>
            </a:extLst>
          </p:cNvPr>
          <p:cNvSpPr/>
          <p:nvPr/>
        </p:nvSpPr>
        <p:spPr>
          <a:xfrm>
            <a:off x="2546549" y="2538663"/>
            <a:ext cx="810262" cy="3128211"/>
          </a:xfrm>
          <a:custGeom>
            <a:avLst/>
            <a:gdLst>
              <a:gd name="connsiteX0" fmla="*/ 810262 w 810262"/>
              <a:gd name="connsiteY0" fmla="*/ 0 h 3128211"/>
              <a:gd name="connsiteX1" fmla="*/ 16177 w 810262"/>
              <a:gd name="connsiteY1" fmla="*/ 709863 h 3128211"/>
              <a:gd name="connsiteX2" fmla="*/ 292904 w 810262"/>
              <a:gd name="connsiteY2" fmla="*/ 1540042 h 3128211"/>
              <a:gd name="connsiteX3" fmla="*/ 497440 w 810262"/>
              <a:gd name="connsiteY3" fmla="*/ 1925053 h 3128211"/>
              <a:gd name="connsiteX4" fmla="*/ 172588 w 810262"/>
              <a:gd name="connsiteY4" fmla="*/ 3128211 h 3128211"/>
              <a:gd name="connsiteX5" fmla="*/ 172588 w 810262"/>
              <a:gd name="connsiteY5" fmla="*/ 3128211 h 3128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0262" h="3128211">
                <a:moveTo>
                  <a:pt x="810262" y="0"/>
                </a:moveTo>
                <a:cubicBezTo>
                  <a:pt x="456332" y="226594"/>
                  <a:pt x="102403" y="453189"/>
                  <a:pt x="16177" y="709863"/>
                </a:cubicBezTo>
                <a:cubicBezTo>
                  <a:pt x="-70049" y="966537"/>
                  <a:pt x="212694" y="1337510"/>
                  <a:pt x="292904" y="1540042"/>
                </a:cubicBezTo>
                <a:cubicBezTo>
                  <a:pt x="373114" y="1742574"/>
                  <a:pt x="517493" y="1660358"/>
                  <a:pt x="497440" y="1925053"/>
                </a:cubicBezTo>
                <a:cubicBezTo>
                  <a:pt x="477387" y="2189748"/>
                  <a:pt x="172588" y="3128211"/>
                  <a:pt x="172588" y="3128211"/>
                </a:cubicBezTo>
                <a:lnTo>
                  <a:pt x="172588" y="3128211"/>
                </a:ln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A32AB7F-387E-0142-B992-6B34A6C76057}"/>
              </a:ext>
            </a:extLst>
          </p:cNvPr>
          <p:cNvSpPr txBox="1"/>
          <p:nvPr/>
        </p:nvSpPr>
        <p:spPr>
          <a:xfrm>
            <a:off x="7200900" y="2831068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Get: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x=2,</a:t>
            </a:r>
            <a:r>
              <a:rPr kumimoji="1" lang="zh-CN" altLang="en-US" dirty="0">
                <a:solidFill>
                  <a:srgbClr val="0432FF"/>
                </a:solidFill>
              </a:rPr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y=4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C91055F-0ADA-8D46-9A77-0912653D3D3F}"/>
              </a:ext>
            </a:extLst>
          </p:cNvPr>
          <p:cNvSpPr txBox="1"/>
          <p:nvPr/>
        </p:nvSpPr>
        <p:spPr>
          <a:xfrm>
            <a:off x="4953000" y="32120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Input: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a=1,</a:t>
            </a:r>
            <a:r>
              <a:rPr kumimoji="1" lang="zh-CN" altLang="en-US" dirty="0">
                <a:solidFill>
                  <a:srgbClr val="0432FF"/>
                </a:solidFill>
              </a:rPr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b=1</a:t>
            </a:r>
          </a:p>
        </p:txBody>
      </p: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5C74F724-5931-6E45-B0F5-ABC6A2F1FB0C}"/>
              </a:ext>
            </a:extLst>
          </p:cNvPr>
          <p:cNvSpPr/>
          <p:nvPr/>
        </p:nvSpPr>
        <p:spPr>
          <a:xfrm>
            <a:off x="2010216" y="2526632"/>
            <a:ext cx="1226279" cy="3143421"/>
          </a:xfrm>
          <a:custGeom>
            <a:avLst/>
            <a:gdLst>
              <a:gd name="connsiteX0" fmla="*/ 1226279 w 1226279"/>
              <a:gd name="connsiteY0" fmla="*/ 0 h 3143421"/>
              <a:gd name="connsiteX1" fmla="*/ 191563 w 1226279"/>
              <a:gd name="connsiteY1" fmla="*/ 745957 h 3143421"/>
              <a:gd name="connsiteX2" fmla="*/ 107342 w 1226279"/>
              <a:gd name="connsiteY2" fmla="*/ 1203157 h 3143421"/>
              <a:gd name="connsiteX3" fmla="*/ 47184 w 1226279"/>
              <a:gd name="connsiteY3" fmla="*/ 1540042 h 3143421"/>
              <a:gd name="connsiteX4" fmla="*/ 23121 w 1226279"/>
              <a:gd name="connsiteY4" fmla="*/ 2382252 h 3143421"/>
              <a:gd name="connsiteX5" fmla="*/ 396100 w 1226279"/>
              <a:gd name="connsiteY5" fmla="*/ 3080084 h 3143421"/>
              <a:gd name="connsiteX6" fmla="*/ 396100 w 1226279"/>
              <a:gd name="connsiteY6" fmla="*/ 3068052 h 3143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279" h="3143421">
                <a:moveTo>
                  <a:pt x="1226279" y="0"/>
                </a:moveTo>
                <a:cubicBezTo>
                  <a:pt x="802165" y="272715"/>
                  <a:pt x="378052" y="545431"/>
                  <a:pt x="191563" y="745957"/>
                </a:cubicBezTo>
                <a:cubicBezTo>
                  <a:pt x="5073" y="946483"/>
                  <a:pt x="131405" y="1070810"/>
                  <a:pt x="107342" y="1203157"/>
                </a:cubicBezTo>
                <a:cubicBezTo>
                  <a:pt x="83279" y="1335504"/>
                  <a:pt x="61221" y="1343526"/>
                  <a:pt x="47184" y="1540042"/>
                </a:cubicBezTo>
                <a:cubicBezTo>
                  <a:pt x="33147" y="1736558"/>
                  <a:pt x="-35032" y="2125578"/>
                  <a:pt x="23121" y="2382252"/>
                </a:cubicBezTo>
                <a:cubicBezTo>
                  <a:pt x="81274" y="2638926"/>
                  <a:pt x="333937" y="2965784"/>
                  <a:pt x="396100" y="3080084"/>
                </a:cubicBezTo>
                <a:cubicBezTo>
                  <a:pt x="458263" y="3194384"/>
                  <a:pt x="427181" y="3131218"/>
                  <a:pt x="396100" y="3068052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5912D6F-E76F-F347-8CA8-7156BF2F101B}"/>
              </a:ext>
            </a:extLst>
          </p:cNvPr>
          <p:cNvSpPr txBox="1"/>
          <p:nvPr/>
        </p:nvSpPr>
        <p:spPr>
          <a:xfrm>
            <a:off x="7200900" y="3212068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Get: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x=1,</a:t>
            </a:r>
            <a:r>
              <a:rPr kumimoji="1" lang="zh-CN" altLang="en-US" dirty="0">
                <a:solidFill>
                  <a:srgbClr val="0432FF"/>
                </a:solidFill>
              </a:rPr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y=4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46377D8-B5D6-7244-B82F-55F910EADD35}"/>
              </a:ext>
            </a:extLst>
          </p:cNvPr>
          <p:cNvSpPr txBox="1"/>
          <p:nvPr/>
        </p:nvSpPr>
        <p:spPr>
          <a:xfrm>
            <a:off x="4952999" y="3639906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…</a:t>
            </a:r>
            <a:endParaRPr kumimoji="1" lang="en-US" altLang="zh-CN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15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11" grpId="0"/>
      <p:bldP spid="12" grpId="0"/>
      <p:bldP spid="14" grpId="0" animBg="1"/>
      <p:bldP spid="15" grpId="0" animBg="1"/>
      <p:bldP spid="16" grpId="0"/>
      <p:bldP spid="17" grpId="0"/>
      <p:bldP spid="18" grpId="0" animBg="1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E3A8E4-6958-404F-9A7A-4D41ABD01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Program</a:t>
            </a:r>
            <a:r>
              <a:rPr kumimoji="1" lang="zh-CN" altLang="en-US" dirty="0"/>
              <a:t> </a:t>
            </a:r>
            <a:r>
              <a:rPr kumimoji="1" lang="en-US" altLang="zh-CN" dirty="0"/>
              <a:t>testing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04B7145-D3F7-A04C-9127-070AD5ED4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90800"/>
            <a:ext cx="3848100" cy="28829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01EE6EB-871F-4D4C-8DDC-CB94BA497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60625"/>
            <a:ext cx="41910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19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A2928-CD8F-6CCD-9046-6D2A9A4D7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28091A-D872-FBF8-ACF8-F3ACD84C0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Randomization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22CBA2-2C4B-5F43-1B6D-259307839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How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test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buggy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“add”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implementation:</a:t>
            </a:r>
          </a:p>
          <a:p>
            <a:pPr marL="0" indent="0">
              <a:buNone/>
            </a:pP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add(x: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int,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y: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int)-&gt;int:</a:t>
            </a:r>
          </a:p>
          <a:p>
            <a:pPr marL="0" indent="0">
              <a:buNone/>
            </a:pP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x:</a:t>
            </a:r>
          </a:p>
          <a:p>
            <a:pPr marL="0" indent="0">
              <a:buNone/>
            </a:pP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1234567890: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</a:p>
          <a:p>
            <a:pPr marL="0" indent="0">
              <a:buNone/>
            </a:pP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_: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x+y</a:t>
            </a:r>
            <a:endParaRPr kumimoji="1" lang="en-US" altLang="zh-CN" sz="2000" b="1" dirty="0">
              <a:solidFill>
                <a:srgbClr val="04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kumimoji="1" lang="en-US" altLang="zh-CN" sz="2000" b="1" dirty="0">
              <a:solidFill>
                <a:srgbClr val="04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We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may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randomize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the</a:t>
            </a:r>
            <a:r>
              <a:rPr kumimoji="1" lang="zh-CN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inputs:</a:t>
            </a:r>
          </a:p>
          <a:p>
            <a:pPr marL="0" indent="0">
              <a:buNone/>
            </a:pPr>
            <a:r>
              <a:rPr kumimoji="1" lang="en-US" altLang="zh-CN" sz="20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rx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randomInt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kumimoji="1" lang="en-US" altLang="zh-CN" sz="20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ry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randomInt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kumimoji="1" lang="en-US" altLang="zh-CN" sz="20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expected_value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???</a:t>
            </a:r>
          </a:p>
          <a:p>
            <a:pPr marL="0" indent="0">
              <a:buNone/>
            </a:pP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</a:t>
            </a:r>
            <a:r>
              <a:rPr kumimoji="1" lang="en-US" altLang="zh-CN" sz="20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rx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ry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kumimoji="1" lang="zh-CN" altLang="en-US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kumimoji="1" lang="en-US" altLang="zh-CN" sz="20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expected_value</a:t>
            </a:r>
            <a:endParaRPr kumimoji="1" lang="en-US" altLang="zh-CN" sz="2000" b="1" dirty="0">
              <a:solidFill>
                <a:srgbClr val="04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kumimoji="1" lang="en-US" altLang="zh-CN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593FF8F-7B96-69F7-4D80-0E6B606F267B}"/>
              </a:ext>
            </a:extLst>
          </p:cNvPr>
          <p:cNvSpPr txBox="1"/>
          <p:nvPr/>
        </p:nvSpPr>
        <p:spPr>
          <a:xfrm>
            <a:off x="6019799" y="4495800"/>
            <a:ext cx="2543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construct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expected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values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oracles?</a:t>
            </a:r>
            <a:endParaRPr kumimoji="1" lang="zh-CN" altLang="en-US" dirty="0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5A2EB4-AE2A-7B94-D2AC-55240A16298E}"/>
              </a:ext>
            </a:extLst>
          </p:cNvPr>
          <p:cNvCxnSpPr>
            <a:cxnSpLocks/>
          </p:cNvCxnSpPr>
          <p:nvPr/>
        </p:nvCxnSpPr>
        <p:spPr>
          <a:xfrm flipH="1">
            <a:off x="4343400" y="4720153"/>
            <a:ext cx="1676400" cy="7662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09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3B1A98-5D2E-F84C-8A75-A8FC62CA1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kumimoji="1" lang="en-US" altLang="zh-CN" dirty="0"/>
              <a:t>Constructing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Oracles</a:t>
            </a:r>
            <a:endParaRPr kumimoji="1"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60589D1D-F8BA-FC47-B2F5-834DB208E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Idea</a:t>
            </a:r>
            <a:r>
              <a:rPr lang="zh-CN" altLang="en-US" dirty="0"/>
              <a:t> </a:t>
            </a:r>
            <a:r>
              <a:rPr lang="en-US" altLang="zh-CN" dirty="0"/>
              <a:t>#1:</a:t>
            </a:r>
            <a:r>
              <a:rPr lang="zh-CN" altLang="en-US" dirty="0"/>
              <a:t> </a:t>
            </a:r>
            <a:r>
              <a:rPr lang="en-US" altLang="zh-CN" dirty="0"/>
              <a:t>differential</a:t>
            </a:r>
            <a:r>
              <a:rPr lang="zh-CN" altLang="en-US" dirty="0"/>
              <a:t> </a:t>
            </a:r>
            <a:r>
              <a:rPr lang="en-US" altLang="zh-CN" dirty="0"/>
              <a:t>testing</a:t>
            </a:r>
          </a:p>
          <a:p>
            <a:pPr lvl="1"/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write</a:t>
            </a:r>
            <a:r>
              <a:rPr lang="zh-CN" altLang="en-US" dirty="0"/>
              <a:t> </a:t>
            </a:r>
            <a:r>
              <a:rPr lang="en-US" altLang="zh-CN" dirty="0"/>
              <a:t>another</a:t>
            </a:r>
            <a:r>
              <a:rPr lang="zh-CN" altLang="en-US" dirty="0"/>
              <a:t> </a:t>
            </a:r>
            <a:r>
              <a:rPr lang="en-US" altLang="zh-CN" dirty="0"/>
              <a:t>reference</a:t>
            </a:r>
            <a:r>
              <a:rPr lang="zh-CN" altLang="en-US" dirty="0"/>
              <a:t> </a:t>
            </a:r>
            <a:r>
              <a:rPr lang="en-US" altLang="zh-CN" dirty="0"/>
              <a:t>implementation with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same</a:t>
            </a:r>
            <a:r>
              <a:rPr lang="zh-CN" altLang="en-US" dirty="0"/>
              <a:t> </a:t>
            </a:r>
            <a:r>
              <a:rPr lang="en-US" altLang="zh-CN" dirty="0"/>
              <a:t>functionality</a:t>
            </a:r>
            <a:r>
              <a:rPr lang="zh-CN" altLang="en-US" dirty="0"/>
              <a:t> </a:t>
            </a:r>
            <a:r>
              <a:rPr lang="en-US" altLang="zh-CN" dirty="0"/>
              <a:t>but</a:t>
            </a:r>
            <a:r>
              <a:rPr lang="zh-CN" altLang="en-US" dirty="0"/>
              <a:t> </a:t>
            </a:r>
            <a:r>
              <a:rPr lang="en-US" altLang="zh-CN" dirty="0"/>
              <a:t>maybe</a:t>
            </a:r>
            <a:r>
              <a:rPr lang="zh-CN" altLang="en-US" dirty="0"/>
              <a:t> </a:t>
            </a:r>
            <a:r>
              <a:rPr lang="en-US" altLang="zh-CN" dirty="0"/>
              <a:t>different</a:t>
            </a:r>
            <a:r>
              <a:rPr lang="zh-CN" altLang="en-US" dirty="0"/>
              <a:t> </a:t>
            </a:r>
            <a:r>
              <a:rPr lang="en-US" altLang="zh-CN" dirty="0"/>
              <a:t>algorithms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add(x: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int,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int)-&gt;int: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1234567890: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x+y</a:t>
            </a:r>
            <a:endParaRPr kumimoji="1" lang="en-US" altLang="zh-CN" sz="1600" b="1" dirty="0">
              <a:solidFill>
                <a:srgbClr val="04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kumimoji="1" lang="en-US" altLang="zh-CN" sz="1600" b="1" dirty="0">
              <a:solidFill>
                <a:srgbClr val="04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rx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randomInt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ry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randomInt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expected_value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add_ref</a:t>
            </a:r>
            <a:r>
              <a:rPr kumimoji="1" lang="en-US" altLang="zh-CN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1" lang="en-US" altLang="zh-CN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rx</a:t>
            </a:r>
            <a:r>
              <a:rPr kumimoji="1" lang="en-US" altLang="zh-CN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kumimoji="1" lang="zh-CN" alt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ry</a:t>
            </a:r>
            <a:r>
              <a:rPr kumimoji="1" lang="en-US" altLang="zh-CN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</a:t>
            </a: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rx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ry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expected_value</a:t>
            </a:r>
            <a:endParaRPr kumimoji="1" lang="en-US" altLang="zh-CN" sz="1600" b="1" dirty="0">
              <a:solidFill>
                <a:srgbClr val="04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endParaRPr lang="en-US" altLang="zh-CN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56F4357-5E6B-B1C7-71E6-75E11B286F26}"/>
              </a:ext>
            </a:extLst>
          </p:cNvPr>
          <p:cNvSpPr txBox="1"/>
          <p:nvPr/>
        </p:nvSpPr>
        <p:spPr>
          <a:xfrm>
            <a:off x="5686426" y="4495800"/>
            <a:ext cx="3228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def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  <a:r>
              <a:rPr kumimoji="1" lang="en-US" altLang="zh-CN" dirty="0" err="1">
                <a:solidFill>
                  <a:srgbClr val="FF0000"/>
                </a:solidFill>
              </a:rPr>
              <a:t>add_ref</a:t>
            </a:r>
            <a:r>
              <a:rPr kumimoji="1" lang="en-US" altLang="zh-CN" dirty="0">
                <a:solidFill>
                  <a:srgbClr val="FF0000"/>
                </a:solidFill>
              </a:rPr>
              <a:t>(x: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int,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  <a:r>
              <a:rPr kumimoji="1" lang="en-US" altLang="zh-CN" dirty="0" err="1">
                <a:solidFill>
                  <a:srgbClr val="FF0000"/>
                </a:solidFill>
              </a:rPr>
              <a:t>y:int</a:t>
            </a:r>
            <a:r>
              <a:rPr kumimoji="1" lang="en-US" altLang="zh-CN" dirty="0">
                <a:solidFill>
                  <a:srgbClr val="FF0000"/>
                </a:solidFill>
              </a:rPr>
              <a:t>)-&gt;int:</a:t>
            </a:r>
          </a:p>
          <a:p>
            <a:r>
              <a:rPr kumimoji="1" lang="zh-CN" altLang="en-US" dirty="0">
                <a:solidFill>
                  <a:srgbClr val="FF0000"/>
                </a:solidFill>
              </a:rPr>
              <a:t>   </a:t>
            </a:r>
            <a:r>
              <a:rPr kumimoji="1" lang="en-US" altLang="zh-CN" dirty="0">
                <a:solidFill>
                  <a:srgbClr val="FF0000"/>
                </a:solidFill>
              </a:rPr>
              <a:t>return</a:t>
            </a:r>
            <a:r>
              <a:rPr kumimoji="1" lang="zh-CN" altLang="en-US" dirty="0">
                <a:solidFill>
                  <a:srgbClr val="FF0000"/>
                </a:solidFill>
              </a:rPr>
              <a:t> </a:t>
            </a:r>
            <a:r>
              <a:rPr kumimoji="1" lang="en-US" altLang="zh-CN" dirty="0" err="1">
                <a:solidFill>
                  <a:srgbClr val="FF0000"/>
                </a:solidFill>
              </a:rPr>
              <a:t>x+y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80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AA235-C4BE-68EA-FBC2-85B64A1F5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53CF22-A13D-BD4E-5F97-2EF4839E2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kumimoji="1" lang="en-US" altLang="zh-CN" dirty="0"/>
              <a:t>Constructing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Oracles</a:t>
            </a:r>
            <a:endParaRPr kumimoji="1"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64EFFA9B-10B2-A5C2-6D43-E6E60EED7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Idea</a:t>
            </a:r>
            <a:r>
              <a:rPr lang="zh-CN" altLang="en-US" dirty="0"/>
              <a:t> </a:t>
            </a:r>
            <a:r>
              <a:rPr lang="en-US" altLang="zh-CN" dirty="0"/>
              <a:t>#1:</a:t>
            </a:r>
            <a:r>
              <a:rPr lang="zh-CN" altLang="en-US" dirty="0"/>
              <a:t> </a:t>
            </a:r>
            <a:r>
              <a:rPr lang="en-US" altLang="zh-CN" dirty="0"/>
              <a:t>differential</a:t>
            </a:r>
            <a:r>
              <a:rPr lang="zh-CN" altLang="en-US" dirty="0"/>
              <a:t> </a:t>
            </a:r>
            <a:r>
              <a:rPr lang="en-US" altLang="zh-CN" dirty="0"/>
              <a:t>testing</a:t>
            </a:r>
          </a:p>
          <a:p>
            <a:pPr lvl="1"/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write</a:t>
            </a:r>
            <a:r>
              <a:rPr lang="zh-CN" altLang="en-US" dirty="0"/>
              <a:t> </a:t>
            </a:r>
            <a:r>
              <a:rPr lang="en-US" altLang="zh-CN" dirty="0"/>
              <a:t>another</a:t>
            </a:r>
            <a:r>
              <a:rPr lang="zh-CN" altLang="en-US" dirty="0"/>
              <a:t> </a:t>
            </a:r>
            <a:r>
              <a:rPr lang="en-US" altLang="zh-CN" dirty="0"/>
              <a:t>reference</a:t>
            </a:r>
            <a:r>
              <a:rPr lang="zh-CN" altLang="en-US" dirty="0"/>
              <a:t> </a:t>
            </a:r>
            <a:r>
              <a:rPr lang="en-US" altLang="zh-CN" dirty="0"/>
              <a:t>implementation with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same</a:t>
            </a:r>
            <a:r>
              <a:rPr lang="zh-CN" altLang="en-US" dirty="0"/>
              <a:t> </a:t>
            </a:r>
            <a:r>
              <a:rPr lang="en-US" altLang="zh-CN" dirty="0"/>
              <a:t>functionality</a:t>
            </a:r>
            <a:r>
              <a:rPr lang="zh-CN" altLang="en-US" dirty="0"/>
              <a:t> </a:t>
            </a:r>
            <a:r>
              <a:rPr lang="en-US" altLang="zh-CN" dirty="0"/>
              <a:t>but</a:t>
            </a:r>
            <a:r>
              <a:rPr lang="zh-CN" altLang="en-US" dirty="0"/>
              <a:t> </a:t>
            </a:r>
            <a:r>
              <a:rPr lang="en-US" altLang="zh-CN" dirty="0"/>
              <a:t>maybe</a:t>
            </a:r>
            <a:r>
              <a:rPr lang="zh-CN" altLang="en-US" dirty="0"/>
              <a:t> </a:t>
            </a:r>
            <a:r>
              <a:rPr lang="en-US" altLang="zh-CN" dirty="0"/>
              <a:t>different</a:t>
            </a:r>
            <a:r>
              <a:rPr lang="zh-CN" altLang="en-US" dirty="0"/>
              <a:t> </a:t>
            </a:r>
            <a:r>
              <a:rPr lang="en-US" altLang="zh-CN" dirty="0"/>
              <a:t>algorithms</a:t>
            </a:r>
          </a:p>
          <a:p>
            <a:pPr lvl="1"/>
            <a:r>
              <a:rPr lang="en-US" altLang="zh-CN" dirty="0"/>
              <a:t>but</a:t>
            </a:r>
            <a:r>
              <a:rPr lang="zh-CN" altLang="en-US" dirty="0"/>
              <a:t> </a:t>
            </a:r>
            <a:r>
              <a:rPr lang="en-US" altLang="zh-CN" dirty="0"/>
              <a:t>writing</a:t>
            </a:r>
            <a:r>
              <a:rPr lang="zh-CN" altLang="en-US" dirty="0"/>
              <a:t> </a:t>
            </a:r>
            <a:r>
              <a:rPr lang="en-US" altLang="zh-CN" dirty="0"/>
              <a:t>such</a:t>
            </a:r>
            <a:r>
              <a:rPr lang="zh-CN" altLang="en-US" dirty="0"/>
              <a:t> </a:t>
            </a:r>
            <a:r>
              <a:rPr lang="en-US" altLang="zh-CN" dirty="0"/>
              <a:t>reference</a:t>
            </a:r>
            <a:r>
              <a:rPr lang="zh-CN" altLang="en-US" dirty="0"/>
              <a:t> </a:t>
            </a:r>
            <a:r>
              <a:rPr lang="en-US" altLang="zh-CN" dirty="0"/>
              <a:t>implementation</a:t>
            </a:r>
            <a:r>
              <a:rPr lang="zh-CN" altLang="en-US" dirty="0"/>
              <a:t> </a:t>
            </a:r>
            <a:r>
              <a:rPr lang="en-US" altLang="zh-CN" dirty="0"/>
              <a:t>may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non-trivial</a:t>
            </a:r>
          </a:p>
          <a:p>
            <a:pPr lvl="1"/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may</a:t>
            </a:r>
            <a:r>
              <a:rPr lang="zh-CN" altLang="en-US" dirty="0"/>
              <a:t> </a:t>
            </a:r>
            <a:r>
              <a:rPr lang="en-US" altLang="zh-CN" dirty="0"/>
              <a:t>also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buggy</a:t>
            </a:r>
          </a:p>
        </p:txBody>
      </p:sp>
    </p:spTree>
    <p:extLst>
      <p:ext uri="{BB962C8B-B14F-4D97-AF65-F5344CB8AC3E}">
        <p14:creationId xmlns:p14="http://schemas.microsoft.com/office/powerpoint/2010/main" val="2007725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4BB4C-F818-DC87-CDCB-6A5B2963B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EFEF73-A65C-23BB-523E-75403AF17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kumimoji="1" lang="en-US" altLang="zh-CN" dirty="0"/>
              <a:t>Constructing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Oracles</a:t>
            </a:r>
            <a:endParaRPr kumimoji="1"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20BA0E0D-95A5-62AC-52C0-89D2257CD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Idea</a:t>
            </a:r>
            <a:r>
              <a:rPr lang="zh-CN" altLang="en-US" dirty="0"/>
              <a:t> </a:t>
            </a:r>
            <a:r>
              <a:rPr lang="en-US" altLang="zh-CN" dirty="0"/>
              <a:t>#2:</a:t>
            </a:r>
            <a:r>
              <a:rPr lang="zh-CN" altLang="en-US" dirty="0"/>
              <a:t> </a:t>
            </a:r>
            <a:r>
              <a:rPr lang="en-US" altLang="zh-CN" dirty="0"/>
              <a:t>metamorphic</a:t>
            </a:r>
            <a:r>
              <a:rPr lang="zh-CN" altLang="en-US" dirty="0"/>
              <a:t> </a:t>
            </a:r>
            <a:r>
              <a:rPr lang="en-US" altLang="zh-CN" dirty="0"/>
              <a:t>testing</a:t>
            </a:r>
          </a:p>
          <a:p>
            <a:pPr lvl="1"/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specify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relationship</a:t>
            </a:r>
            <a:r>
              <a:rPr lang="zh-CN" altLang="en-US" dirty="0"/>
              <a:t> </a:t>
            </a:r>
            <a:r>
              <a:rPr lang="en-US" altLang="zh-CN" dirty="0"/>
              <a:t>between</a:t>
            </a:r>
            <a:r>
              <a:rPr lang="zh-CN" altLang="en-US" dirty="0"/>
              <a:t> </a:t>
            </a:r>
            <a:r>
              <a:rPr lang="en-US" altLang="zh-CN" dirty="0"/>
              <a:t>different</a:t>
            </a:r>
            <a:r>
              <a:rPr lang="zh-CN" altLang="en-US" dirty="0"/>
              <a:t> </a:t>
            </a:r>
            <a:r>
              <a:rPr lang="en-US" altLang="zh-CN" dirty="0"/>
              <a:t>executions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add(x: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int,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int)-&gt;int: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1234567890: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x+y</a:t>
            </a:r>
            <a:endParaRPr kumimoji="1" lang="en-US" altLang="zh-CN" sz="1600" b="1" dirty="0">
              <a:solidFill>
                <a:srgbClr val="04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kumimoji="1" lang="en-US" altLang="zh-CN" sz="1600" b="1" dirty="0">
              <a:solidFill>
                <a:srgbClr val="04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rx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randomInt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ry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randomInt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value1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</a:t>
            </a:r>
            <a:r>
              <a:rPr kumimoji="1" lang="en-US" altLang="zh-CN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rx</a:t>
            </a:r>
            <a:r>
              <a:rPr kumimoji="1" lang="en-US" altLang="zh-CN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kumimoji="1" lang="zh-CN" alt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ry</a:t>
            </a:r>
            <a:r>
              <a:rPr kumimoji="1" lang="en-US" altLang="zh-CN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value2</a:t>
            </a:r>
            <a:r>
              <a:rPr kumimoji="1" lang="zh-CN" alt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add(-</a:t>
            </a:r>
            <a:r>
              <a:rPr kumimoji="1" lang="en-US" altLang="zh-CN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rx</a:t>
            </a:r>
            <a:r>
              <a:rPr kumimoji="1" lang="en-US" altLang="zh-CN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kumimoji="1" lang="zh-CN" alt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kumimoji="1" lang="en-US" altLang="zh-CN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ry</a:t>
            </a:r>
            <a:r>
              <a:rPr kumimoji="1" lang="en-US" altLang="zh-CN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value1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 -value2</a:t>
            </a:r>
          </a:p>
          <a:p>
            <a:pPr marL="457200" lvl="1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60707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5DD21-6481-1BA9-CDF3-661118D9F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C627FB-A0AB-6E4E-5F12-C4423912F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kumimoji="1" lang="en-US" altLang="zh-CN" dirty="0"/>
              <a:t>Constructing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Oracles</a:t>
            </a:r>
            <a:endParaRPr kumimoji="1"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9CDB7270-BB21-AC07-0637-5BFD63ECD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Idea</a:t>
            </a:r>
            <a:r>
              <a:rPr lang="zh-CN" altLang="en-US" dirty="0"/>
              <a:t> </a:t>
            </a:r>
            <a:r>
              <a:rPr lang="en-US" altLang="zh-CN" dirty="0"/>
              <a:t>#2:</a:t>
            </a:r>
            <a:r>
              <a:rPr lang="zh-CN" altLang="en-US" dirty="0"/>
              <a:t> </a:t>
            </a:r>
            <a:r>
              <a:rPr lang="en-US" altLang="zh-CN" dirty="0"/>
              <a:t>metamorphic</a:t>
            </a:r>
            <a:r>
              <a:rPr lang="zh-CN" altLang="en-US" dirty="0"/>
              <a:t> </a:t>
            </a:r>
            <a:r>
              <a:rPr lang="en-US" altLang="zh-CN" dirty="0"/>
              <a:t>testing</a:t>
            </a:r>
          </a:p>
          <a:p>
            <a:pPr lvl="1"/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specify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relationship</a:t>
            </a:r>
            <a:r>
              <a:rPr lang="zh-CN" altLang="en-US" dirty="0"/>
              <a:t> </a:t>
            </a:r>
            <a:r>
              <a:rPr lang="en-US" altLang="zh-CN" dirty="0"/>
              <a:t>between</a:t>
            </a:r>
            <a:r>
              <a:rPr lang="zh-CN" altLang="en-US" dirty="0"/>
              <a:t> </a:t>
            </a:r>
            <a:r>
              <a:rPr lang="en-US" altLang="zh-CN" dirty="0"/>
              <a:t>different</a:t>
            </a:r>
            <a:r>
              <a:rPr lang="zh-CN" altLang="en-US" dirty="0"/>
              <a:t> </a:t>
            </a:r>
            <a:r>
              <a:rPr lang="en-US" altLang="zh-CN" dirty="0"/>
              <a:t>executions</a:t>
            </a:r>
          </a:p>
          <a:p>
            <a:pPr lvl="1"/>
            <a:r>
              <a:rPr lang="en-US" altLang="zh-CN" dirty="0"/>
              <a:t>but</a:t>
            </a:r>
            <a:r>
              <a:rPr lang="zh-CN" altLang="en-US" dirty="0"/>
              <a:t> </a:t>
            </a:r>
            <a:r>
              <a:rPr lang="en-US" altLang="zh-CN" dirty="0"/>
              <a:t>specifying the relationship itself</a:t>
            </a:r>
            <a:r>
              <a:rPr lang="zh-CN" altLang="en-US" dirty="0"/>
              <a:t> </a:t>
            </a:r>
            <a:r>
              <a:rPr lang="en-US" altLang="zh-CN" dirty="0"/>
              <a:t>may be challenging</a:t>
            </a:r>
          </a:p>
          <a:p>
            <a:pPr lvl="1"/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identifying the root causes may also be non-trivial</a:t>
            </a:r>
          </a:p>
        </p:txBody>
      </p:sp>
    </p:spTree>
    <p:extLst>
      <p:ext uri="{BB962C8B-B14F-4D97-AF65-F5344CB8AC3E}">
        <p14:creationId xmlns:p14="http://schemas.microsoft.com/office/powerpoint/2010/main" val="3514534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2F974A-C3E5-564C-85A5-2F9049458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6508BC-8322-B943-9711-A9D5A8E37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/>
          </a:p>
          <a:p>
            <a:pPr marL="0" indent="0" algn="ctr">
              <a:buNone/>
            </a:pPr>
            <a:r>
              <a:rPr kumimoji="1" lang="en-US" altLang="zh-CN" i="1" dirty="0"/>
              <a:t>Property-based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Testing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(PBT)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1676275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E3A8E4-6958-404F-9A7A-4D41ABD01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Brief</a:t>
            </a:r>
            <a:r>
              <a:rPr kumimoji="1" lang="zh-CN" altLang="en-US" dirty="0"/>
              <a:t> </a:t>
            </a:r>
            <a:r>
              <a:rPr kumimoji="1" lang="en-US" altLang="zh-CN" dirty="0"/>
              <a:t>History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EA3992-C8F2-2844-808F-3ED1AC5B8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800" dirty="0"/>
              <a:t>1997: </a:t>
            </a:r>
            <a:r>
              <a:rPr lang="zh-CN" altLang="zh-CN" sz="2800" dirty="0"/>
              <a:t>Property-Based Testing: A New Approach to Testing for Assurance</a:t>
            </a:r>
            <a:r>
              <a:rPr lang="en-US" altLang="zh-CN" sz="2800" dirty="0"/>
              <a:t> (</a:t>
            </a:r>
            <a:r>
              <a:rPr lang="zh-CN" altLang="zh-CN" sz="2800" dirty="0"/>
              <a:t>Fink</a:t>
            </a:r>
            <a:r>
              <a:rPr lang="en-US" altLang="zh-CN" sz="2800" dirty="0"/>
              <a:t> &amp; </a:t>
            </a:r>
            <a:r>
              <a:rPr lang="zh-CN" altLang="zh-CN" sz="2800" dirty="0"/>
              <a:t>Bishop</a:t>
            </a:r>
            <a:r>
              <a:rPr lang="en-US" altLang="zh-CN" sz="2800" dirty="0"/>
              <a:t>)</a:t>
            </a:r>
          </a:p>
          <a:p>
            <a:r>
              <a:rPr lang="en-US" altLang="zh-CN" sz="2800" dirty="0"/>
              <a:t>2000:</a:t>
            </a:r>
            <a:r>
              <a:rPr lang="zh-CN" altLang="en-US" sz="2800" dirty="0"/>
              <a:t> </a:t>
            </a:r>
            <a:r>
              <a:rPr lang="zh-CN" altLang="zh-CN" sz="2800" dirty="0"/>
              <a:t>QuickCheck: A Lightweight Tool for Random Testing of Haskell Programs </a:t>
            </a:r>
            <a:r>
              <a:rPr lang="en-US" altLang="zh-CN" sz="2800" dirty="0"/>
              <a:t>(</a:t>
            </a:r>
            <a:r>
              <a:rPr lang="zh-CN" altLang="zh-CN" sz="2800" dirty="0"/>
              <a:t>Claessen &amp; Hughes</a:t>
            </a:r>
            <a:r>
              <a:rPr lang="en-US" altLang="zh-CN" sz="2800" dirty="0"/>
              <a:t>) </a:t>
            </a:r>
          </a:p>
          <a:p>
            <a:r>
              <a:rPr lang="en-US" altLang="zh-CN" sz="2800" dirty="0"/>
              <a:t>Many practical systems,</a:t>
            </a:r>
            <a:r>
              <a:rPr lang="zh-CN" altLang="en-US" sz="2800" dirty="0"/>
              <a:t> </a:t>
            </a:r>
            <a:r>
              <a:rPr lang="en-US" altLang="zh-CN" sz="2800" dirty="0"/>
              <a:t>e.g.:</a:t>
            </a:r>
          </a:p>
          <a:p>
            <a:pPr lvl="1"/>
            <a:r>
              <a:rPr lang="en-US" altLang="zh-CN" sz="2400" dirty="0"/>
              <a:t>“hypothesis” for Python</a:t>
            </a:r>
          </a:p>
          <a:p>
            <a:pPr lvl="1"/>
            <a:r>
              <a:rPr lang="en-US" altLang="zh-CN" sz="2400" dirty="0"/>
              <a:t>“</a:t>
            </a:r>
            <a:r>
              <a:rPr lang="en-US" altLang="zh-CN" sz="2400" dirty="0" err="1"/>
              <a:t>jqwik</a:t>
            </a:r>
            <a:r>
              <a:rPr lang="en-US" altLang="zh-CN" sz="2400" dirty="0"/>
              <a:t>”</a:t>
            </a:r>
            <a:r>
              <a:rPr lang="zh-CN" altLang="en-US" sz="2400" dirty="0"/>
              <a:t> </a:t>
            </a:r>
            <a:r>
              <a:rPr lang="en-US" altLang="zh-CN" sz="2400" dirty="0"/>
              <a:t>for</a:t>
            </a:r>
            <a:r>
              <a:rPr lang="zh-CN" altLang="en-US" sz="2400" dirty="0"/>
              <a:t> </a:t>
            </a:r>
            <a:r>
              <a:rPr lang="en-US" altLang="zh-CN" sz="2400" dirty="0"/>
              <a:t>Java</a:t>
            </a:r>
          </a:p>
          <a:p>
            <a:pPr lvl="1"/>
            <a:r>
              <a:rPr lang="en-US" altLang="zh-CN" sz="2400" dirty="0"/>
              <a:t>”</a:t>
            </a:r>
            <a:r>
              <a:rPr lang="en-US" altLang="zh-CN" sz="2400" dirty="0" err="1"/>
              <a:t>proptest</a:t>
            </a:r>
            <a:r>
              <a:rPr lang="en-US" altLang="zh-CN" sz="2400" dirty="0"/>
              <a:t>”</a:t>
            </a:r>
            <a:r>
              <a:rPr lang="zh-CN" altLang="en-US" sz="2400" dirty="0"/>
              <a:t> </a:t>
            </a:r>
            <a:r>
              <a:rPr lang="en-US" altLang="zh-CN" sz="2400" dirty="0"/>
              <a:t>for</a:t>
            </a:r>
            <a:r>
              <a:rPr lang="zh-CN" altLang="en-US" sz="2400" dirty="0"/>
              <a:t> </a:t>
            </a:r>
            <a:r>
              <a:rPr lang="en-US" altLang="zh-CN" sz="2400" dirty="0"/>
              <a:t>Rust</a:t>
            </a:r>
            <a:r>
              <a:rPr lang="zh-CN" altLang="en-US" sz="2400" dirty="0"/>
              <a:t> 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2229826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9129A-25F3-B48F-3E15-89CF43F82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DF99BE-7E7E-1542-BDD0-0FC1798EE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pPr>
              <a:buClr>
                <a:schemeClr val="folHlink"/>
              </a:buClr>
              <a:buSzPct val="60000"/>
            </a:pPr>
            <a:r>
              <a:rPr lang="en-US" altLang="zh-CN" dirty="0"/>
              <a:t>Key Idea</a:t>
            </a:r>
            <a:endParaRPr kumimoji="1"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C71D70DE-507E-49A6-0803-ABB82419B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Instead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specifying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expected</a:t>
            </a:r>
            <a:r>
              <a:rPr lang="zh-CN" altLang="en-US" dirty="0"/>
              <a:t> </a:t>
            </a:r>
            <a:r>
              <a:rPr lang="en-US" altLang="zh-CN" dirty="0"/>
              <a:t>output,</a:t>
            </a:r>
            <a:r>
              <a:rPr lang="zh-CN" altLang="en-US" dirty="0"/>
              <a:t> </a:t>
            </a:r>
            <a:r>
              <a:rPr lang="en-US" altLang="zh-CN" dirty="0"/>
              <a:t>testers</a:t>
            </a:r>
            <a:r>
              <a:rPr lang="zh-CN" altLang="en-US" dirty="0"/>
              <a:t> </a:t>
            </a:r>
            <a:r>
              <a:rPr lang="en-US" altLang="zh-CN" dirty="0"/>
              <a:t>specify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expected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0432FF"/>
                </a:solidFill>
              </a:rPr>
              <a:t>properties:</a:t>
            </a:r>
            <a:endParaRPr lang="en-US" altLang="zh-CN" dirty="0"/>
          </a:p>
          <a:p>
            <a:pPr lvl="1"/>
            <a:r>
              <a:rPr lang="en-US" altLang="zh-CN" dirty="0"/>
              <a:t>often</a:t>
            </a:r>
            <a:r>
              <a:rPr lang="zh-CN" altLang="en-US" dirty="0"/>
              <a:t> </a:t>
            </a:r>
            <a:r>
              <a:rPr lang="en-US" altLang="zh-CN" dirty="0"/>
              <a:t>manifesting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0432FF"/>
                </a:solidFill>
              </a:rPr>
              <a:t>logic</a:t>
            </a:r>
            <a:r>
              <a:rPr lang="zh-CN" altLang="en-US" dirty="0">
                <a:solidFill>
                  <a:srgbClr val="0432FF"/>
                </a:solidFill>
              </a:rPr>
              <a:t> </a:t>
            </a:r>
            <a:r>
              <a:rPr lang="en-US" altLang="zh-CN" dirty="0">
                <a:solidFill>
                  <a:srgbClr val="0432FF"/>
                </a:solidFill>
              </a:rPr>
              <a:t>formulae</a:t>
            </a:r>
          </a:p>
          <a:p>
            <a:pPr lvl="2"/>
            <a:r>
              <a:rPr lang="en-US" altLang="zh-CN" dirty="0"/>
              <a:t>which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discussed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previous</a:t>
            </a:r>
            <a:r>
              <a:rPr lang="zh-CN" altLang="en-US" dirty="0"/>
              <a:t> </a:t>
            </a:r>
            <a:r>
              <a:rPr lang="en-US" altLang="zh-CN" dirty="0"/>
              <a:t>lectures</a:t>
            </a:r>
          </a:p>
          <a:p>
            <a:pPr lvl="1"/>
            <a:r>
              <a:rPr lang="en-US" altLang="zh-CN" dirty="0"/>
              <a:t>along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strategies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generate</a:t>
            </a:r>
            <a:r>
              <a:rPr lang="zh-CN" altLang="en-US" dirty="0"/>
              <a:t> </a:t>
            </a:r>
            <a:r>
              <a:rPr lang="en-US" altLang="zh-CN" dirty="0"/>
              <a:t>test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</a:p>
          <a:p>
            <a:pPr lvl="2"/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used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test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properties</a:t>
            </a:r>
          </a:p>
          <a:p>
            <a:pPr lvl="2"/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default</a:t>
            </a:r>
            <a:r>
              <a:rPr lang="zh-CN" altLang="en-US" dirty="0"/>
              <a:t> </a:t>
            </a:r>
            <a:r>
              <a:rPr lang="en-US" altLang="zh-CN" dirty="0"/>
              <a:t>strategy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randomization</a:t>
            </a:r>
            <a:r>
              <a:rPr lang="zh-CN" altLang="en-US" dirty="0"/>
              <a:t>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846292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E6DB0-052A-04A0-916F-3031113E8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6C52ED-0B17-D91F-07BB-A05311A95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pPr>
              <a:buClr>
                <a:schemeClr val="folHlink"/>
              </a:buClr>
              <a:buSzPct val="60000"/>
            </a:pPr>
            <a:r>
              <a:rPr lang="en-US" altLang="zh-CN" dirty="0"/>
              <a:t>Architecture</a:t>
            </a:r>
            <a:endParaRPr kumimoji="1" lang="zh-CN" altLang="en-US" dirty="0"/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50A64106-CCD7-B2A0-077A-61DB1CF89386}"/>
              </a:ext>
            </a:extLst>
          </p:cNvPr>
          <p:cNvSpPr/>
          <p:nvPr/>
        </p:nvSpPr>
        <p:spPr>
          <a:xfrm>
            <a:off x="4191000" y="3733800"/>
            <a:ext cx="3048000" cy="1752600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zh-CN" dirty="0">
              <a:solidFill>
                <a:schemeClr val="tx1"/>
              </a:solidFill>
            </a:endParaRPr>
          </a:p>
          <a:p>
            <a:pPr algn="ctr"/>
            <a:endParaRPr kumimoji="1" lang="en-US" altLang="zh-CN" dirty="0">
              <a:solidFill>
                <a:schemeClr val="tx1"/>
              </a:solidFill>
            </a:endParaRPr>
          </a:p>
          <a:p>
            <a:pPr algn="ctr"/>
            <a:endParaRPr kumimoji="1" lang="en-US" altLang="zh-CN" dirty="0">
              <a:solidFill>
                <a:schemeClr val="tx1"/>
              </a:solidFill>
            </a:endParaRPr>
          </a:p>
          <a:p>
            <a:pPr algn="ctr"/>
            <a:endParaRPr kumimoji="1" lang="en-US" altLang="zh-CN" dirty="0">
              <a:solidFill>
                <a:schemeClr val="tx1"/>
              </a:solidFill>
            </a:endParaRPr>
          </a:p>
          <a:p>
            <a:pPr algn="ctr"/>
            <a:endParaRPr kumimoji="1" lang="en-US" altLang="zh-CN" dirty="0">
              <a:solidFill>
                <a:schemeClr val="tx1"/>
              </a:solidFill>
            </a:endParaRPr>
          </a:p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PBT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system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50440E7-7673-7729-1FAF-D10F0213E030}"/>
              </a:ext>
            </a:extLst>
          </p:cNvPr>
          <p:cNvSpPr txBox="1"/>
          <p:nvPr/>
        </p:nvSpPr>
        <p:spPr>
          <a:xfrm>
            <a:off x="228600" y="3670518"/>
            <a:ext cx="3276600" cy="1815882"/>
          </a:xfrm>
          <a:prstGeom prst="rect">
            <a:avLst/>
          </a:prstGeom>
          <a:solidFill>
            <a:schemeClr val="tx2">
              <a:lumMod val="60000"/>
              <a:lumOff val="40000"/>
              <a:alpha val="44000"/>
            </a:schemeClr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being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tested: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add(x: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int,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int)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-&gt;int: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1234567890: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x+y</a:t>
            </a:r>
            <a:endParaRPr kumimoji="1" lang="en-US" altLang="zh-CN" sz="1600" b="1" dirty="0">
              <a:solidFill>
                <a:srgbClr val="04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右箭头 9">
            <a:extLst>
              <a:ext uri="{FF2B5EF4-FFF2-40B4-BE49-F238E27FC236}">
                <a16:creationId xmlns:a16="http://schemas.microsoft.com/office/drawing/2014/main" id="{2B0B225F-5737-3EA3-D3C3-C624AB14F4B9}"/>
              </a:ext>
            </a:extLst>
          </p:cNvPr>
          <p:cNvSpPr/>
          <p:nvPr/>
        </p:nvSpPr>
        <p:spPr>
          <a:xfrm>
            <a:off x="3581400" y="4191000"/>
            <a:ext cx="533400" cy="24151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269D308-735E-C2A9-C84B-9A3E0A4BAE29}"/>
              </a:ext>
            </a:extLst>
          </p:cNvPr>
          <p:cNvSpPr txBox="1"/>
          <p:nvPr/>
        </p:nvSpPr>
        <p:spPr>
          <a:xfrm>
            <a:off x="1524000" y="1905000"/>
            <a:ext cx="4038600" cy="1323439"/>
          </a:xfrm>
          <a:prstGeom prst="rect">
            <a:avLst/>
          </a:prstGeom>
          <a:solidFill>
            <a:schemeClr val="accent2">
              <a:alpha val="44000"/>
            </a:schemeClr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Properties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(logic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formulae):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add(x,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y)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add(y,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x)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add(0,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x)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add(x,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0)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add(x,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-x)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12" name="下箭头 11">
            <a:extLst>
              <a:ext uri="{FF2B5EF4-FFF2-40B4-BE49-F238E27FC236}">
                <a16:creationId xmlns:a16="http://schemas.microsoft.com/office/drawing/2014/main" id="{CF3ED5D2-5F51-0819-2817-43C95DD22B32}"/>
              </a:ext>
            </a:extLst>
          </p:cNvPr>
          <p:cNvSpPr/>
          <p:nvPr/>
        </p:nvSpPr>
        <p:spPr>
          <a:xfrm>
            <a:off x="4953000" y="3291720"/>
            <a:ext cx="152400" cy="442079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873F9DCE-E4A1-F3C5-FD60-D202FB4DAB09}"/>
              </a:ext>
            </a:extLst>
          </p:cNvPr>
          <p:cNvSpPr/>
          <p:nvPr/>
        </p:nvSpPr>
        <p:spPr>
          <a:xfrm>
            <a:off x="4419600" y="3886200"/>
            <a:ext cx="2514600" cy="304800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Checker</a:t>
            </a:r>
            <a:r>
              <a:rPr kumimoji="1" lang="zh-CN" altLang="en-US" sz="1400" dirty="0">
                <a:solidFill>
                  <a:schemeClr val="tx1"/>
                </a:solidFill>
              </a:rPr>
              <a:t> </a:t>
            </a:r>
            <a:r>
              <a:rPr kumimoji="1" lang="en-US" altLang="zh-CN" sz="1400" dirty="0">
                <a:solidFill>
                  <a:schemeClr val="tx1"/>
                </a:solidFill>
              </a:rPr>
              <a:t>API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85AE31DB-FBF2-DD65-0D48-2C32FE8CB486}"/>
              </a:ext>
            </a:extLst>
          </p:cNvPr>
          <p:cNvSpPr/>
          <p:nvPr/>
        </p:nvSpPr>
        <p:spPr>
          <a:xfrm>
            <a:off x="4419600" y="4572000"/>
            <a:ext cx="1219200" cy="304800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Generator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40EF56D-2351-9D87-5B70-76C5A1B3930B}"/>
              </a:ext>
            </a:extLst>
          </p:cNvPr>
          <p:cNvSpPr txBox="1"/>
          <p:nvPr/>
        </p:nvSpPr>
        <p:spPr>
          <a:xfrm>
            <a:off x="5791201" y="1905000"/>
            <a:ext cx="3276600" cy="1323439"/>
          </a:xfrm>
          <a:prstGeom prst="rect">
            <a:avLst/>
          </a:prstGeom>
          <a:solidFill>
            <a:schemeClr val="accent2">
              <a:alpha val="44000"/>
            </a:schemeClr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Strategies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(e.g.,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randomization):</a:t>
            </a:r>
          </a:p>
          <a:p>
            <a:pPr marL="0" indent="0">
              <a:buNone/>
            </a:pP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st.integers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st.integers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().map(lambda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x=&gt;x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x)</a:t>
            </a:r>
          </a:p>
        </p:txBody>
      </p:sp>
      <p:sp>
        <p:nvSpPr>
          <p:cNvPr id="16" name="下箭头 15">
            <a:extLst>
              <a:ext uri="{FF2B5EF4-FFF2-40B4-BE49-F238E27FC236}">
                <a16:creationId xmlns:a16="http://schemas.microsoft.com/office/drawing/2014/main" id="{8AC2E1FE-DCC0-7647-A355-2C8D77F96614}"/>
              </a:ext>
            </a:extLst>
          </p:cNvPr>
          <p:cNvSpPr/>
          <p:nvPr/>
        </p:nvSpPr>
        <p:spPr>
          <a:xfrm>
            <a:off x="6400800" y="3291720"/>
            <a:ext cx="152400" cy="44208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7" name="圆角矩形 16">
            <a:extLst>
              <a:ext uri="{FF2B5EF4-FFF2-40B4-BE49-F238E27FC236}">
                <a16:creationId xmlns:a16="http://schemas.microsoft.com/office/drawing/2014/main" id="{C4E549D2-2D3F-CAB7-E26E-21BA9E173AB2}"/>
              </a:ext>
            </a:extLst>
          </p:cNvPr>
          <p:cNvSpPr/>
          <p:nvPr/>
        </p:nvSpPr>
        <p:spPr>
          <a:xfrm>
            <a:off x="5715000" y="4572000"/>
            <a:ext cx="1219200" cy="304800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Shrinker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545E0BC-DED1-8175-CB2C-9C7A3FBCAE2D}"/>
              </a:ext>
            </a:extLst>
          </p:cNvPr>
          <p:cNvSpPr txBox="1"/>
          <p:nvPr/>
        </p:nvSpPr>
        <p:spPr>
          <a:xfrm>
            <a:off x="7848600" y="41148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Pass</a:t>
            </a:r>
            <a:r>
              <a:rPr kumimoji="1" lang="zh-CN" altLang="en-US" dirty="0"/>
              <a:t> </a:t>
            </a:r>
            <a:r>
              <a:rPr kumimoji="1" lang="en-US" altLang="zh-CN" dirty="0"/>
              <a:t>/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Fail?</a:t>
            </a:r>
            <a:endParaRPr kumimoji="1" lang="zh-CN" altLang="en-US" dirty="0"/>
          </a:p>
        </p:txBody>
      </p:sp>
      <p:sp>
        <p:nvSpPr>
          <p:cNvPr id="20" name="上下箭头 19">
            <a:extLst>
              <a:ext uri="{FF2B5EF4-FFF2-40B4-BE49-F238E27FC236}">
                <a16:creationId xmlns:a16="http://schemas.microsoft.com/office/drawing/2014/main" id="{CD564F37-8A70-F156-C49C-2659DAC884D6}"/>
              </a:ext>
            </a:extLst>
          </p:cNvPr>
          <p:cNvSpPr/>
          <p:nvPr/>
        </p:nvSpPr>
        <p:spPr>
          <a:xfrm>
            <a:off x="4953000" y="4254282"/>
            <a:ext cx="152400" cy="317718"/>
          </a:xfrm>
          <a:prstGeom prst="up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1" name="上下箭头 20">
            <a:extLst>
              <a:ext uri="{FF2B5EF4-FFF2-40B4-BE49-F238E27FC236}">
                <a16:creationId xmlns:a16="http://schemas.microsoft.com/office/drawing/2014/main" id="{C5CCEA85-E877-0D6F-ACEC-EC883C2A14DD}"/>
              </a:ext>
            </a:extLst>
          </p:cNvPr>
          <p:cNvSpPr/>
          <p:nvPr/>
        </p:nvSpPr>
        <p:spPr>
          <a:xfrm>
            <a:off x="6324600" y="4254282"/>
            <a:ext cx="152400" cy="317718"/>
          </a:xfrm>
          <a:prstGeom prst="up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2" name="右箭头 21">
            <a:extLst>
              <a:ext uri="{FF2B5EF4-FFF2-40B4-BE49-F238E27FC236}">
                <a16:creationId xmlns:a16="http://schemas.microsoft.com/office/drawing/2014/main" id="{A91EE273-03D2-7CA4-51D5-B3AFF06760CF}"/>
              </a:ext>
            </a:extLst>
          </p:cNvPr>
          <p:cNvSpPr/>
          <p:nvPr/>
        </p:nvSpPr>
        <p:spPr>
          <a:xfrm>
            <a:off x="7315200" y="4178082"/>
            <a:ext cx="533400" cy="24151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06B49A1-E088-2BE2-FD58-1EDB23A23C34}"/>
              </a:ext>
            </a:extLst>
          </p:cNvPr>
          <p:cNvSpPr txBox="1"/>
          <p:nvPr/>
        </p:nvSpPr>
        <p:spPr>
          <a:xfrm>
            <a:off x="5219700" y="1447800"/>
            <a:ext cx="12573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accent2"/>
                </a:solidFill>
              </a:rPr>
              <a:t>Tester</a:t>
            </a:r>
            <a:endParaRPr kumimoji="1" lang="zh-CN" altLang="en-US" dirty="0">
              <a:solidFill>
                <a:schemeClr val="accent2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BA8AAAA-A27E-0D4A-ABD1-3B1D97798481}"/>
              </a:ext>
            </a:extLst>
          </p:cNvPr>
          <p:cNvSpPr txBox="1"/>
          <p:nvPr/>
        </p:nvSpPr>
        <p:spPr>
          <a:xfrm>
            <a:off x="1828800" y="5638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Programmer</a:t>
            </a:r>
            <a:endParaRPr kumimoji="1"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067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3B1A98-5D2E-F84C-8A75-A8FC62CA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Complete</a:t>
            </a:r>
            <a:r>
              <a:rPr kumimoji="1" lang="zh-CN" altLang="en-US" dirty="0"/>
              <a:t> </a:t>
            </a:r>
            <a:r>
              <a:rPr kumimoji="1" lang="en-US" altLang="zh-CN" dirty="0"/>
              <a:t>Running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br>
              <a:rPr kumimoji="1" lang="en-US" altLang="zh-CN" dirty="0"/>
            </a:br>
            <a:r>
              <a:rPr kumimoji="1" lang="en-US" altLang="zh-CN" dirty="0"/>
              <a:t>Hypothesis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A67DCE-2389-6343-AFC1-54E1B9454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17713"/>
            <a:ext cx="4151312" cy="4114800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being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tested: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add(x: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int,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int)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-&gt;int: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1234567890: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x+y</a:t>
            </a:r>
            <a:endParaRPr kumimoji="1" lang="en-US" altLang="zh-CN" sz="1600" b="1" dirty="0">
              <a:solidFill>
                <a:srgbClr val="04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various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properties: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add_prop1(x,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y):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add(x,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y)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add(y,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x)</a:t>
            </a:r>
          </a:p>
          <a:p>
            <a:pPr marL="0" indent="0">
              <a:buNone/>
            </a:pP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add_prop2(x,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y):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add(x,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0)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</a:p>
          <a:p>
            <a:pPr marL="0" indent="0">
              <a:buNone/>
            </a:pP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add_prop3(x,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y):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add(x,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-x)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78950796-00EA-30B0-9FAD-40EE3B6DA2B4}"/>
              </a:ext>
            </a:extLst>
          </p:cNvPr>
          <p:cNvSpPr txBox="1">
            <a:spLocks/>
          </p:cNvSpPr>
          <p:nvPr/>
        </p:nvSpPr>
        <p:spPr bwMode="auto">
          <a:xfrm>
            <a:off x="4267200" y="1981200"/>
            <a:ext cx="4724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kumimoji="1" lang="en-US" altLang="zh-CN" sz="16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Generators:</a:t>
            </a:r>
          </a:p>
          <a:p>
            <a:pPr marL="0" indent="0">
              <a:buFont typeface="Wingdings" pitchFamily="2" charset="2"/>
              <a:buNone/>
            </a:pP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@given(</a:t>
            </a:r>
            <a:r>
              <a:rPr kumimoji="1" lang="en-US" altLang="zh-CN" sz="1600" b="1" kern="0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st.integers</a:t>
            </a: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(),</a:t>
            </a:r>
            <a:r>
              <a:rPr kumimoji="1" lang="zh-CN" altLang="en-US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kern="0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st.integers</a:t>
            </a: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pPr marL="0" indent="0">
              <a:buFont typeface="Wingdings" pitchFamily="2" charset="2"/>
              <a:buNone/>
            </a:pP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@settings(</a:t>
            </a:r>
            <a:r>
              <a:rPr kumimoji="1" lang="en-US" altLang="zh-CN" sz="1600" b="1" kern="0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max_examples</a:t>
            </a: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=10000)</a:t>
            </a:r>
          </a:p>
          <a:p>
            <a:pPr marL="0" indent="0">
              <a:buFont typeface="Wingdings" pitchFamily="2" charset="2"/>
              <a:buNone/>
            </a:pP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kern="0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test_add</a:t>
            </a: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(x:</a:t>
            </a:r>
            <a:r>
              <a:rPr kumimoji="1" lang="zh-CN" altLang="en-US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int,</a:t>
            </a:r>
            <a:r>
              <a:rPr kumimoji="1" lang="zh-CN" altLang="en-US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y:</a:t>
            </a:r>
            <a:r>
              <a:rPr kumimoji="1" lang="zh-CN" altLang="en-US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int):</a:t>
            </a:r>
          </a:p>
          <a:p>
            <a:pPr marL="0" indent="0">
              <a:buFont typeface="Wingdings" pitchFamily="2" charset="2"/>
              <a:buNone/>
            </a:pPr>
            <a:r>
              <a:rPr kumimoji="1" lang="zh-CN" altLang="en-US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add_prop1(x,</a:t>
            </a:r>
            <a:r>
              <a:rPr kumimoji="1" lang="zh-CN" altLang="en-US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y)</a:t>
            </a:r>
          </a:p>
          <a:p>
            <a:pPr marL="0" indent="0">
              <a:buFont typeface="Wingdings" pitchFamily="2" charset="2"/>
              <a:buNone/>
            </a:pPr>
            <a:r>
              <a:rPr kumimoji="1" lang="zh-CN" altLang="en-US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add_prop2(x,</a:t>
            </a:r>
            <a:r>
              <a:rPr kumimoji="1" lang="zh-CN" altLang="en-US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y)</a:t>
            </a:r>
          </a:p>
          <a:p>
            <a:pPr marL="0" indent="0">
              <a:buFont typeface="Wingdings" pitchFamily="2" charset="2"/>
              <a:buNone/>
            </a:pPr>
            <a:r>
              <a:rPr kumimoji="1" lang="zh-CN" altLang="en-US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add_prop3(x,</a:t>
            </a:r>
            <a:r>
              <a:rPr kumimoji="1" lang="zh-CN" altLang="en-US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y)</a:t>
            </a:r>
          </a:p>
          <a:p>
            <a:pPr marL="0" indent="0">
              <a:buFont typeface="Wingdings" pitchFamily="2" charset="2"/>
              <a:buNone/>
            </a:pPr>
            <a:endParaRPr kumimoji="1" lang="en-US" altLang="zh-CN" sz="1600" b="1" kern="0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 typeface="Wingdings" pitchFamily="2" charset="2"/>
              <a:buNone/>
            </a:pPr>
            <a:r>
              <a:rPr kumimoji="1" lang="en-US" altLang="zh-CN" sz="16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entry:</a:t>
            </a:r>
          </a:p>
          <a:p>
            <a:pPr marL="0" indent="0">
              <a:buFont typeface="Wingdings" pitchFamily="2" charset="2"/>
              <a:buNone/>
            </a:pP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kumimoji="1" lang="zh-CN" altLang="en-US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__name__</a:t>
            </a:r>
            <a:r>
              <a:rPr kumimoji="1" lang="zh-CN" altLang="en-US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kumimoji="1" lang="zh-CN" altLang="en-US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“__main__”:</a:t>
            </a:r>
          </a:p>
          <a:p>
            <a:pPr marL="0" indent="0">
              <a:buFont typeface="Wingdings" pitchFamily="2" charset="2"/>
              <a:buNone/>
            </a:pPr>
            <a:r>
              <a:rPr kumimoji="1" lang="zh-CN" altLang="en-US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kern="0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test_add</a:t>
            </a:r>
            <a:r>
              <a:rPr kumimoji="1" lang="en-US" altLang="zh-CN" sz="1600" b="1" kern="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A1F0A466-7BFA-DBA8-8FB0-7D1BC704169A}"/>
              </a:ext>
            </a:extLst>
          </p:cNvPr>
          <p:cNvCxnSpPr/>
          <p:nvPr/>
        </p:nvCxnSpPr>
        <p:spPr>
          <a:xfrm>
            <a:off x="3962400" y="2017713"/>
            <a:ext cx="0" cy="46878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2F6AA447-BC66-E3D7-91C8-C3FEC6625B84}"/>
              </a:ext>
            </a:extLst>
          </p:cNvPr>
          <p:cNvSpPr txBox="1"/>
          <p:nvPr/>
        </p:nvSpPr>
        <p:spPr>
          <a:xfrm>
            <a:off x="4572000" y="5638800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Predicate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logic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formulae,</a:t>
            </a:r>
          </a:p>
          <a:p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almost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define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“+”</a:t>
            </a:r>
            <a:r>
              <a:rPr kumimoji="1" lang="zh-CN" altLang="en-US" dirty="0"/>
              <a:t> </a:t>
            </a:r>
            <a:r>
              <a:rPr kumimoji="1" lang="en-US" altLang="zh-CN" dirty="0"/>
              <a:t>uniquely.</a:t>
            </a:r>
            <a:endParaRPr kumimoji="1" lang="zh-CN" altLang="en-US" dirty="0"/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122BBD8B-4DF6-BE21-29F8-4FEC07DFD41D}"/>
              </a:ext>
            </a:extLst>
          </p:cNvPr>
          <p:cNvCxnSpPr>
            <a:cxnSpLocks/>
          </p:cNvCxnSpPr>
          <p:nvPr/>
        </p:nvCxnSpPr>
        <p:spPr>
          <a:xfrm flipH="1" flipV="1">
            <a:off x="3429000" y="4953000"/>
            <a:ext cx="1131094" cy="8704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C74F7258-E9F5-1159-1709-0B01FBD7DE02}"/>
              </a:ext>
            </a:extLst>
          </p:cNvPr>
          <p:cNvCxnSpPr>
            <a:cxnSpLocks/>
          </p:cNvCxnSpPr>
          <p:nvPr/>
        </p:nvCxnSpPr>
        <p:spPr>
          <a:xfrm flipH="1" flipV="1">
            <a:off x="2971800" y="5674777"/>
            <a:ext cx="1588294" cy="2248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90516E4D-4C41-AEF5-219E-11A33D0FB854}"/>
              </a:ext>
            </a:extLst>
          </p:cNvPr>
          <p:cNvCxnSpPr>
            <a:cxnSpLocks/>
          </p:cNvCxnSpPr>
          <p:nvPr/>
        </p:nvCxnSpPr>
        <p:spPr>
          <a:xfrm flipH="1">
            <a:off x="3059906" y="5975866"/>
            <a:ext cx="1588294" cy="5810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18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375C3-5389-F3B9-B078-34AD5F085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B67A02-2B68-B48C-1506-6FCAE3F15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592E60-7CBC-414C-FA10-FD9F6BF84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/>
          </a:p>
          <a:p>
            <a:pPr marL="0" indent="0" algn="ctr">
              <a:buNone/>
            </a:pPr>
            <a:r>
              <a:rPr kumimoji="1" lang="en-US" altLang="zh-CN" i="1" dirty="0"/>
              <a:t>Constructing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Properties</a:t>
            </a:r>
          </a:p>
          <a:p>
            <a:pPr marL="0" indent="0" algn="ctr">
              <a:buNone/>
            </a:pPr>
            <a:r>
              <a:rPr kumimoji="1" lang="en-US" altLang="zh-CN" i="1" dirty="0"/>
              <a:t>(or,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Writing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Logical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Formulae)</a:t>
            </a:r>
          </a:p>
        </p:txBody>
      </p:sp>
    </p:spTree>
    <p:extLst>
      <p:ext uri="{BB962C8B-B14F-4D97-AF65-F5344CB8AC3E}">
        <p14:creationId xmlns:p14="http://schemas.microsoft.com/office/powerpoint/2010/main" val="2208510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982E4-B3C7-6D05-0D15-B3030D6F6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FBDD7D-521D-585E-148F-59A9524D2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Properties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6FA7BC-4077-5AEA-E783-F9D5F960F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Algebraic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properties</a:t>
            </a:r>
          </a:p>
          <a:p>
            <a:pPr lvl="1"/>
            <a:r>
              <a:rPr kumimoji="1" lang="en-US" altLang="zh-CN" dirty="0"/>
              <a:t>commutativity,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associativity,</a:t>
            </a:r>
            <a:r>
              <a:rPr kumimoji="1" lang="zh-CN" altLang="en-US" dirty="0"/>
              <a:t> </a:t>
            </a:r>
            <a:r>
              <a:rPr kumimoji="1" lang="en-US" altLang="zh-CN" dirty="0"/>
              <a:t>…</a:t>
            </a:r>
          </a:p>
          <a:p>
            <a:pPr lvl="2"/>
            <a:r>
              <a:rPr kumimoji="1" lang="en-US" altLang="zh-CN" dirty="0">
                <a:solidFill>
                  <a:srgbClr val="0432FF"/>
                </a:solidFill>
              </a:rPr>
              <a:t>f(x,</a:t>
            </a:r>
            <a:r>
              <a:rPr kumimoji="1" lang="zh-CN" altLang="en-US" dirty="0">
                <a:solidFill>
                  <a:srgbClr val="0432FF"/>
                </a:solidFill>
              </a:rPr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y)=f(y,</a:t>
            </a:r>
            <a:r>
              <a:rPr kumimoji="1" lang="zh-CN" altLang="en-US" dirty="0">
                <a:solidFill>
                  <a:srgbClr val="0432FF"/>
                </a:solidFill>
              </a:rPr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x),</a:t>
            </a:r>
            <a:r>
              <a:rPr kumimoji="1" lang="zh-CN" altLang="en-US" dirty="0">
                <a:solidFill>
                  <a:srgbClr val="0432FF"/>
                </a:solidFill>
              </a:rPr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f(f(x,</a:t>
            </a:r>
            <a:r>
              <a:rPr kumimoji="1" lang="zh-CN" altLang="en-US" dirty="0">
                <a:solidFill>
                  <a:srgbClr val="0432FF"/>
                </a:solidFill>
              </a:rPr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y),</a:t>
            </a:r>
            <a:r>
              <a:rPr kumimoji="1" lang="zh-CN" altLang="en-US" dirty="0">
                <a:solidFill>
                  <a:srgbClr val="0432FF"/>
                </a:solidFill>
              </a:rPr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z)=f(x,</a:t>
            </a:r>
            <a:r>
              <a:rPr kumimoji="1" lang="zh-CN" altLang="en-US" dirty="0">
                <a:solidFill>
                  <a:srgbClr val="0432FF"/>
                </a:solidFill>
              </a:rPr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f(y,</a:t>
            </a:r>
            <a:r>
              <a:rPr kumimoji="1" lang="zh-CN" altLang="en-US" dirty="0">
                <a:solidFill>
                  <a:srgbClr val="0432FF"/>
                </a:solidFill>
              </a:rPr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z))</a:t>
            </a:r>
          </a:p>
          <a:p>
            <a:r>
              <a:rPr kumimoji="1" lang="en-US" altLang="zh-CN" dirty="0"/>
              <a:t>Idempotence</a:t>
            </a:r>
          </a:p>
          <a:p>
            <a:pPr lvl="1"/>
            <a:r>
              <a:rPr kumimoji="1" lang="en-US" altLang="zh-CN" dirty="0">
                <a:solidFill>
                  <a:srgbClr val="0432FF"/>
                </a:solidFill>
              </a:rPr>
              <a:t>f(f(x))=f(x)</a:t>
            </a:r>
          </a:p>
          <a:p>
            <a:pPr lvl="2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sort(sort(l))=sort(l)</a:t>
            </a:r>
          </a:p>
          <a:p>
            <a:r>
              <a:rPr kumimoji="1" lang="en-US" altLang="zh-CN" dirty="0"/>
              <a:t>Inversion</a:t>
            </a:r>
          </a:p>
          <a:p>
            <a:pPr lvl="1"/>
            <a:r>
              <a:rPr kumimoji="1" lang="en-US" altLang="zh-CN" dirty="0"/>
              <a:t>e.g.: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serialization/deserialization,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inc</a:t>
            </a:r>
            <a:r>
              <a:rPr kumimoji="1" lang="en-US" altLang="zh-CN" dirty="0"/>
              <a:t>/dec,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lock/unlock,</a:t>
            </a:r>
            <a:r>
              <a:rPr kumimoji="1" lang="zh-CN" altLang="en-US" dirty="0"/>
              <a:t> </a:t>
            </a:r>
            <a:r>
              <a:rPr kumimoji="1" lang="en-US" altLang="zh-CN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988740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3B1A98-5D2E-F84C-8A75-A8FC62CA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#1:</a:t>
            </a:r>
            <a:br>
              <a:rPr kumimoji="1" lang="en-US" altLang="zh-CN" dirty="0"/>
            </a:br>
            <a:r>
              <a:rPr kumimoji="1" lang="en-US" altLang="zh-CN" dirty="0"/>
              <a:t>List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Reverse</a:t>
            </a:r>
            <a:endParaRPr kumimoji="1"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EA67DCE-2389-6343-AFC1-54E1B9454D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//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list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reversion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(to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be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tested):</a:t>
                </a: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def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rev(l: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List[int])-&gt;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List[int]:</a:t>
                </a:r>
              </a:p>
              <a:p>
                <a:pPr marL="0" indent="0">
                  <a:buNone/>
                </a:pP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…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//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Implementation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omitted</a:t>
                </a:r>
              </a:p>
              <a:p>
                <a:pPr marL="0" indent="0">
                  <a:buNone/>
                </a:pPr>
                <a:endParaRPr kumimoji="1" lang="en-US" altLang="zh-CN" sz="2000" b="1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//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properties:</a:t>
                </a:r>
                <a:endParaRPr kumimoji="1" lang="en-US" altLang="zh-CN" sz="2000" b="1" dirty="0">
                  <a:solidFill>
                    <a:srgbClr val="0432FF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rev(rev(l))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=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l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kumimoji="1" lang="en-US" altLang="zh-CN" sz="2000" b="1" i="1" dirty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∀</m:t>
                    </m:r>
                  </m:oMath>
                </a14:m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 err="1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: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14:m>
                  <m:oMath xmlns:m="http://schemas.openxmlformats.org/officeDocument/2006/math">
                    <m:r>
                      <a:rPr kumimoji="1" lang="en-US" altLang="zh-CN" sz="20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≤</m:t>
                    </m:r>
                    <m:r>
                      <m:rPr>
                        <m:sty m:val="p"/>
                      </m:rPr>
                      <a:rPr kumimoji="1" lang="en-US" altLang="zh-CN" sz="2000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i</m:t>
                    </m:r>
                    <m:r>
                      <a:rPr kumimoji="1" lang="en-US" altLang="zh-CN" sz="2000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&lt;</m:t>
                    </m:r>
                    <m:r>
                      <m:rPr>
                        <m:sty m:val="p"/>
                      </m:rPr>
                      <a:rPr kumimoji="1" lang="en-US" altLang="zh-CN" sz="2000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n</m:t>
                    </m:r>
                    <m:r>
                      <a:rPr kumimoji="1" lang="zh-CN" altLang="en-US" sz="2000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 </m:t>
                    </m:r>
                    <m:r>
                      <a:rPr kumimoji="1" lang="zh-CN" altLang="en-US" sz="20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→ </m:t>
                    </m:r>
                  </m:oMath>
                </a14:m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l[</a:t>
                </a:r>
                <a:r>
                  <a:rPr kumimoji="1" lang="en-US" altLang="zh-CN" sz="2000" b="1" dirty="0" err="1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]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==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rev(l)[n-1-i]</a:t>
                </a: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EA67DCE-2389-6343-AFC1-54E1B9454D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6" t="-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14087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28E30-CD1C-F613-1A2D-807F6763B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16D5FC-6905-6F54-6E49-3A4A87A97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#1:</a:t>
            </a:r>
            <a:br>
              <a:rPr kumimoji="1" lang="en-US" altLang="zh-CN" dirty="0"/>
            </a:br>
            <a:r>
              <a:rPr kumimoji="1" lang="en-US" altLang="zh-CN" dirty="0"/>
              <a:t>List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Reverse</a:t>
            </a:r>
            <a:endParaRPr kumimoji="1"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8330AFD-7FDB-10F3-CF27-4D191F7962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//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list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reversion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(to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be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tested):</a:t>
                </a: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def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rev(l: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List[int])-&gt;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List[int]:</a:t>
                </a:r>
              </a:p>
              <a:p>
                <a:pPr marL="0" indent="0">
                  <a:buNone/>
                </a:pP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…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//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Implementation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omitted</a:t>
                </a: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//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properties:</a:t>
                </a:r>
                <a:endParaRPr kumimoji="1" lang="en-US" altLang="zh-CN" sz="2000" b="1" dirty="0">
                  <a:solidFill>
                    <a:srgbClr val="0432FF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rev(rev(l))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=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l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kumimoji="1" lang="en-US" altLang="zh-CN" sz="2000" b="1" i="1" dirty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∀</m:t>
                    </m:r>
                  </m:oMath>
                </a14:m>
                <a:r>
                  <a:rPr kumimoji="1" lang="en-US" altLang="zh-CN" sz="2000" b="1" dirty="0" err="1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: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14:m>
                  <m:oMath xmlns:m="http://schemas.openxmlformats.org/officeDocument/2006/math">
                    <m:r>
                      <a:rPr kumimoji="1" lang="en-US" altLang="zh-CN" sz="20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≤</m:t>
                    </m:r>
                    <m:r>
                      <m:rPr>
                        <m:sty m:val="p"/>
                      </m:rPr>
                      <a:rPr kumimoji="1" lang="en-US" altLang="zh-CN" sz="2000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i</m:t>
                    </m:r>
                    <m:r>
                      <a:rPr kumimoji="1" lang="en-US" altLang="zh-CN" sz="2000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&lt;</m:t>
                    </m:r>
                    <m:r>
                      <m:rPr>
                        <m:sty m:val="p"/>
                      </m:rPr>
                      <a:rPr kumimoji="1" lang="en-US" altLang="zh-CN" sz="2000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n</m:t>
                    </m:r>
                    <m:r>
                      <a:rPr kumimoji="1" lang="zh-CN" altLang="en-US" sz="2000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 </m:t>
                    </m:r>
                    <m:r>
                      <a:rPr kumimoji="1" lang="zh-CN" altLang="en-US" sz="20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→ </m:t>
                    </m:r>
                  </m:oMath>
                </a14:m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l[</a:t>
                </a:r>
                <a:r>
                  <a:rPr kumimoji="1" lang="en-US" altLang="zh-CN" sz="2000" b="1" dirty="0" err="1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]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==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rev(l)[n-1-i]</a:t>
                </a: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//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implementation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of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properties:</a:t>
                </a: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def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 err="1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prop_rev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(l):</a:t>
                </a:r>
              </a:p>
              <a:p>
                <a:pPr marL="0" indent="0">
                  <a:buNone/>
                </a:pP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assert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rev(rev(l))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==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l</a:t>
                </a: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def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 err="1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prop_equals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(l):</a:t>
                </a:r>
              </a:p>
              <a:p>
                <a:pPr marL="0" indent="0">
                  <a:buNone/>
                </a:pP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assert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all(l[</a:t>
                </a:r>
                <a:r>
                  <a:rPr kumimoji="1" lang="en-US" altLang="zh-CN" sz="2000" b="1" dirty="0" err="1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]==rev(l)[n-1-i]</a:t>
                </a:r>
              </a:p>
              <a:p>
                <a:pPr marL="0" indent="0">
                  <a:buNone/>
                </a:pP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                 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for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 err="1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in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range(0,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n))</a:t>
                </a: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8330AFD-7FDB-10F3-CF27-4D191F7962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6" t="-615" b="-98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002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7942-6138-5F1C-C389-197563669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3F9FF6-B828-2C5A-BA3D-20C3FD5AC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#2:</a:t>
            </a:r>
            <a:br>
              <a:rPr kumimoji="1" lang="en-US" altLang="zh-CN" dirty="0"/>
            </a:br>
            <a:r>
              <a:rPr kumimoji="1" lang="en-US" altLang="zh-CN" dirty="0"/>
              <a:t>List</a:t>
            </a:r>
            <a:r>
              <a:rPr kumimoji="1" lang="zh-CN" altLang="en-US" dirty="0"/>
              <a:t> </a:t>
            </a:r>
            <a:r>
              <a:rPr kumimoji="1" lang="en-US" altLang="zh-CN" dirty="0"/>
              <a:t>Sorting</a:t>
            </a:r>
            <a:endParaRPr kumimoji="1"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3B15D7D-AE5A-0587-2E27-779048568B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//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list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sorting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(to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be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tested):</a:t>
                </a: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def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sort(l: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List[int])-&gt;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List[int]:</a:t>
                </a:r>
              </a:p>
              <a:p>
                <a:pPr marL="0" indent="0">
                  <a:buNone/>
                </a:pP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…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//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Implementation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omitted</a:t>
                </a:r>
              </a:p>
              <a:p>
                <a:pPr marL="0" indent="0">
                  <a:buNone/>
                </a:pPr>
                <a:endParaRPr kumimoji="1" lang="en-US" altLang="zh-CN" sz="2000" b="1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//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properties:</a:t>
                </a:r>
                <a:endParaRPr kumimoji="1" lang="en-US" altLang="zh-CN" sz="2000" b="1" dirty="0">
                  <a:solidFill>
                    <a:srgbClr val="0432FF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sort(sort(l))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=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sort(l)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//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idempotence</a:t>
                </a: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ea typeface="Cambria Math" panose="02040503050406030204" pitchFamily="18" charset="0"/>
                    <a:cs typeface="Courier New" panose="02070309020205020404" pitchFamily="49" charset="0"/>
                  </a:rPr>
                  <a:t>set(l)==set(sort(l))</a:t>
                </a:r>
                <a:endParaRPr kumimoji="1" lang="en-US" altLang="zh-CN" sz="2000" b="1" dirty="0">
                  <a:solidFill>
                    <a:srgbClr val="0432FF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kumimoji="1" lang="en-US" altLang="zh-CN" sz="2000" b="1" i="1" dirty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∀</m:t>
                    </m:r>
                  </m:oMath>
                </a14:m>
                <a:r>
                  <a:rPr kumimoji="1" lang="en-US" altLang="zh-CN" sz="2000" b="1" dirty="0" err="1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: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14:m>
                  <m:oMath xmlns:m="http://schemas.openxmlformats.org/officeDocument/2006/math">
                    <m:r>
                      <a:rPr kumimoji="1" lang="en-US" altLang="zh-CN" sz="20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≤</m:t>
                    </m:r>
                    <m:r>
                      <m:rPr>
                        <m:sty m:val="p"/>
                      </m:rPr>
                      <a:rPr kumimoji="1" lang="en-US" altLang="zh-CN" sz="2000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i</m:t>
                    </m:r>
                    <m:r>
                      <a:rPr kumimoji="1" lang="en-US" altLang="zh-CN" sz="2000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&lt;</m:t>
                    </m:r>
                    <m:r>
                      <m:rPr>
                        <m:sty m:val="p"/>
                      </m:rPr>
                      <a:rPr kumimoji="1" lang="en-US" altLang="zh-CN" sz="2000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n</m:t>
                    </m:r>
                    <m:r>
                      <a:rPr kumimoji="1" lang="en-US" altLang="zh-CN" sz="2000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−1</m:t>
                    </m:r>
                    <m:r>
                      <a:rPr kumimoji="1" lang="zh-CN" altLang="en-US" sz="2000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 </m:t>
                    </m:r>
                    <m:r>
                      <a:rPr kumimoji="1" lang="zh-CN" altLang="en-US" sz="20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→ </m:t>
                    </m:r>
                  </m:oMath>
                </a14:m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l’[</a:t>
                </a:r>
                <a:r>
                  <a:rPr kumimoji="1" lang="en-US" altLang="zh-CN" sz="2000" b="1" dirty="0" err="1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]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&lt;=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l’[i+1]</a:t>
                </a: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3B15D7D-AE5A-0587-2E27-779048568B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6" t="-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53148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762FC-4132-0CF6-BA9E-59F15FDC7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3B7BA9-DD00-3F2A-2A93-2D6D6DC1E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#2:</a:t>
            </a:r>
            <a:br>
              <a:rPr kumimoji="1" lang="en-US" altLang="zh-CN" dirty="0"/>
            </a:br>
            <a:r>
              <a:rPr kumimoji="1" lang="en-US" altLang="zh-CN" dirty="0"/>
              <a:t>List</a:t>
            </a:r>
            <a:r>
              <a:rPr kumimoji="1" lang="zh-CN" altLang="en-US" dirty="0"/>
              <a:t> </a:t>
            </a:r>
            <a:r>
              <a:rPr kumimoji="1" lang="en-US" altLang="zh-CN" dirty="0"/>
              <a:t>Sorting</a:t>
            </a:r>
            <a:endParaRPr kumimoji="1"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DC87007-EE17-1204-D238-9FA24242FD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//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list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sorting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(to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be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tested):</a:t>
                </a: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def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sort(l: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List[int])-&gt;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List[int]:</a:t>
                </a:r>
              </a:p>
              <a:p>
                <a:pPr marL="0" indent="0">
                  <a:buNone/>
                </a:pP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…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//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Implementation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omitted</a:t>
                </a: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//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properties:</a:t>
                </a:r>
                <a:endParaRPr kumimoji="1" lang="en-US" altLang="zh-CN" sz="2000" b="1" dirty="0">
                  <a:solidFill>
                    <a:srgbClr val="0432FF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sort(sort(l))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=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sort(l)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//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idempotence</a:t>
                </a: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ea typeface="Cambria Math" panose="02040503050406030204" pitchFamily="18" charset="0"/>
                    <a:cs typeface="Courier New" panose="02070309020205020404" pitchFamily="49" charset="0"/>
                  </a:rPr>
                  <a:t>set(l)==set(sort(l))</a:t>
                </a:r>
                <a:endParaRPr kumimoji="1" lang="en-US" altLang="zh-CN" sz="2000" b="1" dirty="0">
                  <a:solidFill>
                    <a:srgbClr val="0432FF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kumimoji="1" lang="en-US" altLang="zh-CN" sz="2000" b="1" i="1" dirty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∀</m:t>
                    </m:r>
                  </m:oMath>
                </a14:m>
                <a:r>
                  <a:rPr kumimoji="1" lang="en-US" altLang="zh-CN" sz="2000" b="1" dirty="0" err="1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: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14:m>
                  <m:oMath xmlns:m="http://schemas.openxmlformats.org/officeDocument/2006/math">
                    <m:r>
                      <a:rPr kumimoji="1" lang="en-US" altLang="zh-CN" sz="20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≤</m:t>
                    </m:r>
                    <m:r>
                      <m:rPr>
                        <m:sty m:val="p"/>
                      </m:rPr>
                      <a:rPr kumimoji="1" lang="en-US" altLang="zh-CN" sz="2000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i</m:t>
                    </m:r>
                    <m:r>
                      <a:rPr kumimoji="1" lang="en-US" altLang="zh-CN" sz="2000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&lt;</m:t>
                    </m:r>
                    <m:r>
                      <m:rPr>
                        <m:sty m:val="p"/>
                      </m:rPr>
                      <a:rPr kumimoji="1" lang="en-US" altLang="zh-CN" sz="2000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n</m:t>
                    </m:r>
                    <m:r>
                      <a:rPr kumimoji="1" lang="en-US" altLang="zh-CN" sz="2000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−1</m:t>
                    </m:r>
                    <m:r>
                      <a:rPr kumimoji="1" lang="zh-CN" altLang="en-US" sz="2000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 </m:t>
                    </m:r>
                    <m:r>
                      <a:rPr kumimoji="1" lang="zh-CN" altLang="en-US" sz="20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→ </m:t>
                    </m:r>
                  </m:oMath>
                </a14:m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l’[</a:t>
                </a:r>
                <a:r>
                  <a:rPr kumimoji="1" lang="en-US" altLang="zh-CN" sz="2000" b="1" dirty="0" err="1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]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&lt;=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l’[i+1]</a:t>
                </a: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//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implementation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of</a:t>
                </a:r>
                <a:r>
                  <a:rPr kumimoji="1" lang="zh-CN" alt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properties:</a:t>
                </a: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def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 err="1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prop_idem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(l):</a:t>
                </a:r>
              </a:p>
              <a:p>
                <a:pPr marL="0" indent="0">
                  <a:buNone/>
                </a:pP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assert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rev(rev(l))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==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rev(l)</a:t>
                </a:r>
              </a:p>
              <a:p>
                <a:pPr marL="0" indent="0">
                  <a:buNone/>
                </a:pP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def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 err="1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prop_ascending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(l):</a:t>
                </a:r>
              </a:p>
              <a:p>
                <a:pPr marL="0" indent="0">
                  <a:buNone/>
                </a:pP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assert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all(l’[</a:t>
                </a:r>
                <a:r>
                  <a:rPr kumimoji="1" lang="en-US" altLang="zh-CN" sz="2000" b="1" dirty="0" err="1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]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&lt;=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l’[i+1]</a:t>
                </a:r>
              </a:p>
              <a:p>
                <a:pPr marL="0" indent="0">
                  <a:buNone/>
                </a:pP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                 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for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 err="1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in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range(0,</a:t>
                </a:r>
                <a:r>
                  <a:rPr kumimoji="1" lang="zh-CN" altLang="en-US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kumimoji="1" lang="en-US" altLang="zh-CN" sz="2000" b="1" dirty="0">
                    <a:solidFill>
                      <a:srgbClr val="0432FF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n-1))</a:t>
                </a:r>
              </a:p>
              <a:p>
                <a:pPr marL="0" indent="0">
                  <a:buNone/>
                </a:pPr>
                <a:endParaRPr kumimoji="1" lang="en-US" altLang="zh-CN" sz="2000" b="1" dirty="0">
                  <a:solidFill>
                    <a:srgbClr val="0432FF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DC87007-EE17-1204-D238-9FA24242FD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6" t="-615" b="-187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4371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2F974A-C3E5-564C-85A5-2F9049458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6508BC-8322-B943-9711-A9D5A8E37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/>
          </a:p>
          <a:p>
            <a:pPr marL="0" indent="0" algn="ctr">
              <a:buNone/>
            </a:pPr>
            <a:r>
              <a:rPr kumimoji="1" lang="en-US" altLang="zh-CN" i="1" dirty="0"/>
              <a:t>Proving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Properties:</a:t>
            </a:r>
            <a:r>
              <a:rPr kumimoji="1" lang="zh-CN" altLang="en-US" i="1" dirty="0"/>
              <a:t> </a:t>
            </a:r>
            <a:endParaRPr kumimoji="1" lang="en-US" altLang="zh-CN" i="1" dirty="0"/>
          </a:p>
          <a:p>
            <a:pPr marL="0" indent="0" algn="ctr">
              <a:buNone/>
            </a:pPr>
            <a:r>
              <a:rPr kumimoji="1" lang="en-US" altLang="zh-CN" i="1" dirty="0"/>
              <a:t>Beyond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Property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Checking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956170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E1E0E9-1173-A145-9EAE-68F014345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</a:t>
            </a:r>
            <a:r>
              <a:rPr kumimoji="1" lang="zh-CN" altLang="en-US" dirty="0"/>
              <a:t> </a:t>
            </a:r>
            <a:r>
              <a:rPr kumimoji="1" lang="en-US" altLang="zh-CN" dirty="0"/>
              <a:t>Checking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vs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Proving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2A02E0-DBE4-2549-997D-39A830D71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PBTs</a:t>
            </a:r>
            <a:r>
              <a:rPr kumimoji="1" lang="zh-CN" altLang="en-US" dirty="0"/>
              <a:t> </a:t>
            </a:r>
            <a:r>
              <a:rPr kumimoji="1" lang="en-US" altLang="zh-CN" dirty="0"/>
              <a:t>checks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properties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correctness</a:t>
            </a:r>
          </a:p>
          <a:p>
            <a:pPr lvl="1"/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w.r.t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inputs</a:t>
            </a:r>
          </a:p>
          <a:p>
            <a:r>
              <a:rPr kumimoji="1" lang="en-US" altLang="zh-CN" dirty="0"/>
              <a:t>Sound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incomplete</a:t>
            </a:r>
          </a:p>
          <a:p>
            <a:pPr lvl="1"/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identify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existence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bugs</a:t>
            </a:r>
          </a:p>
          <a:p>
            <a:pPr lvl="1"/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0432FF"/>
                </a:solidFill>
              </a:rPr>
              <a:t>absence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bugs</a:t>
            </a:r>
          </a:p>
          <a:p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leverage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theorem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proving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ensure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completeness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788210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83495-436D-179E-2693-75CDA7F3A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147552-E468-C1E1-5B1B-672381D89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#1: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addition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1884FF-8BCA-90E4-ECA3-5787EE188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2017713"/>
            <a:ext cx="4343399" cy="4114800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being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tested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(Python):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add(x: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int,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int)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-&gt;int: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1234567890: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x+y</a:t>
            </a:r>
            <a:endParaRPr kumimoji="1" lang="en-US" altLang="zh-CN" sz="1600" b="1" dirty="0">
              <a:solidFill>
                <a:srgbClr val="04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various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properties: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add_prop1(x,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y):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add(x,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y)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add(y,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x)</a:t>
            </a:r>
          </a:p>
          <a:p>
            <a:pPr marL="0" indent="0">
              <a:buNone/>
            </a:pP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add_prop2(x,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y):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add(x,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0)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</a:p>
          <a:p>
            <a:pPr marL="0" indent="0">
              <a:buNone/>
            </a:pP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add_prop3(x,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y):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add(x,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-x)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FCA3F490-8159-7D8B-DBB9-0D94797BC3A6}"/>
              </a:ext>
            </a:extLst>
          </p:cNvPr>
          <p:cNvSpPr txBox="1">
            <a:spLocks/>
          </p:cNvSpPr>
          <p:nvPr/>
        </p:nvSpPr>
        <p:spPr bwMode="auto">
          <a:xfrm>
            <a:off x="4572000" y="1981200"/>
            <a:ext cx="4419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being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proved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(Lean):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:=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Int.add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various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proofs: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theorem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add_prop1: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unfold add;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grind</a:t>
            </a:r>
          </a:p>
          <a:p>
            <a:pPr marL="0" indent="0">
              <a:buNone/>
            </a:pP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theorem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add_prop2: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unfold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add;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grind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add_prop3: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(-x)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unfold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add;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grind</a:t>
            </a: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FBC4E16F-7C40-8797-B2DA-36A3F6D8227A}"/>
              </a:ext>
            </a:extLst>
          </p:cNvPr>
          <p:cNvCxnSpPr/>
          <p:nvPr/>
        </p:nvCxnSpPr>
        <p:spPr>
          <a:xfrm>
            <a:off x="4343400" y="2017713"/>
            <a:ext cx="0" cy="46878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60353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1AF2E-5DB1-C83A-7943-4414CF06D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0F40D5-B170-24C6-4E33-0323C504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#2:</a:t>
            </a:r>
            <a:r>
              <a:rPr kumimoji="1" lang="zh-CN" altLang="en-US" dirty="0"/>
              <a:t> </a:t>
            </a:r>
            <a:r>
              <a:rPr kumimoji="1" lang="en-US" altLang="zh-CN" dirty="0"/>
              <a:t>list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reverse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B383B4-4AF2-28ED-1BAC-6410D6F11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2017713"/>
            <a:ext cx="4343399" cy="4114800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being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tested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(Python):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rev(l: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List[int])-&gt;List[int]: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various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properties: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rev_prop1(l):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rev(rev(l))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</a:t>
            </a:r>
          </a:p>
          <a:p>
            <a:pPr marL="0" indent="0">
              <a:buNone/>
            </a:pP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rev_prop2(l,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l’):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forall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i:0&lt;=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&lt;n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l[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l’[n-1-i]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00708CE-07E9-EFE8-CC6F-27FBE3DFC07B}"/>
              </a:ext>
            </a:extLst>
          </p:cNvPr>
          <p:cNvSpPr txBox="1">
            <a:spLocks/>
          </p:cNvSpPr>
          <p:nvPr/>
        </p:nvSpPr>
        <p:spPr bwMode="auto">
          <a:xfrm>
            <a:off x="4495803" y="1981200"/>
            <a:ext cx="449579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being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proved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(Lean):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rev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(l: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Int)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:=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l.reverse</a:t>
            </a:r>
            <a:endParaRPr kumimoji="1" lang="en-US" altLang="zh-CN" sz="1600" b="1" dirty="0">
              <a:solidFill>
                <a:srgbClr val="04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various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proofs: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theorem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rev_prop1: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rev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(rev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l)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unfold rev;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grind</a:t>
            </a:r>
          </a:p>
          <a:p>
            <a:pPr marL="0" indent="0">
              <a:buNone/>
            </a:pP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is_order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l’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:=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forall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&lt;n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\to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l[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]=l’[n-1-i]</a:t>
            </a:r>
          </a:p>
          <a:p>
            <a:pPr marL="0" indent="0">
              <a:buNone/>
            </a:pP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theorem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rev_prop2: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is_order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l (rev l) 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l.length</a:t>
            </a: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tedious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proof…</a:t>
            </a: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147151B6-9CBC-C0CB-474F-DA8E305B8E84}"/>
              </a:ext>
            </a:extLst>
          </p:cNvPr>
          <p:cNvCxnSpPr/>
          <p:nvPr/>
        </p:nvCxnSpPr>
        <p:spPr>
          <a:xfrm>
            <a:off x="4343400" y="2017713"/>
            <a:ext cx="0" cy="46878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78762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8BD8B-0627-FFAB-674E-42A213804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C3CA31-634B-8D4E-3C01-0A1B76008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#3:</a:t>
            </a:r>
            <a:r>
              <a:rPr kumimoji="1" lang="zh-CN" altLang="en-US" dirty="0"/>
              <a:t> </a:t>
            </a:r>
            <a:r>
              <a:rPr kumimoji="1" lang="en-US" altLang="zh-CN" dirty="0"/>
              <a:t>list</a:t>
            </a:r>
            <a:r>
              <a:rPr kumimoji="1" lang="zh-CN" altLang="en-US" dirty="0"/>
              <a:t> </a:t>
            </a:r>
            <a:r>
              <a:rPr kumimoji="1" lang="en-US" altLang="zh-CN" dirty="0"/>
              <a:t>sort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E12945-6B78-0DD8-83B0-1A19749D7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2017713"/>
            <a:ext cx="4343399" cy="4114800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being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tested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(Python):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sort(l: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List[int])-&gt;List[int]: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various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properties: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sort_prop1(l):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sort(sort(l))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sort(l)</a:t>
            </a:r>
          </a:p>
          <a:p>
            <a:pPr marL="0" indent="0">
              <a:buNone/>
            </a:pP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sort_prop2(l):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set(l)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set(sort(l))</a:t>
            </a:r>
          </a:p>
          <a:p>
            <a:pPr marL="0" indent="0">
              <a:buNone/>
            </a:pP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sort_prop3(l,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l’):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forall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0&lt;=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&lt;n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l’[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l’[i+1]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A492640-5C51-5C4A-D6B3-A1BF41FB8069}"/>
              </a:ext>
            </a:extLst>
          </p:cNvPr>
          <p:cNvSpPr txBox="1">
            <a:spLocks/>
          </p:cNvSpPr>
          <p:nvPr/>
        </p:nvSpPr>
        <p:spPr bwMode="auto">
          <a:xfrm>
            <a:off x="4495803" y="1981200"/>
            <a:ext cx="449579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being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proved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(Lean):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sort(l: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Int):=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l.mergeSort</a:t>
            </a:r>
            <a:endParaRPr kumimoji="1" lang="en-US" altLang="zh-CN" sz="1600" b="1" dirty="0">
              <a:solidFill>
                <a:srgbClr val="04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various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proofs: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theorem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sort_prop1: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sort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(sort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l)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sort(l)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tedious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proof…</a:t>
            </a:r>
          </a:p>
          <a:p>
            <a:pPr marL="0" indent="0">
              <a:buNone/>
            </a:pP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theorem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sort_prop2: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l.toSet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(sort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l).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toSet</a:t>
            </a: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tedious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proof…</a:t>
            </a:r>
          </a:p>
          <a:p>
            <a:pPr marL="0" indent="0">
              <a:buNone/>
            </a:pP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theorem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sort_prop3: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is_sorted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(sort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l)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l.length</a:t>
            </a: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tedious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proof…</a:t>
            </a:r>
          </a:p>
          <a:p>
            <a:pPr marL="0" indent="0">
              <a:buNone/>
            </a:pP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9C150F86-0929-5D79-59AB-8A8246F73950}"/>
              </a:ext>
            </a:extLst>
          </p:cNvPr>
          <p:cNvCxnSpPr/>
          <p:nvPr/>
        </p:nvCxnSpPr>
        <p:spPr>
          <a:xfrm>
            <a:off x="4343400" y="2017713"/>
            <a:ext cx="0" cy="46878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9544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83CC1-5BD1-1758-15DF-6D175EA79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E27F30-A56D-EC9B-4629-A7DF3B08E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4E436A-AE8D-BADE-4FF5-E81F4E351E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/>
          </a:p>
          <a:p>
            <a:pPr marL="0" indent="0" algn="ctr">
              <a:buNone/>
            </a:pPr>
            <a:r>
              <a:rPr kumimoji="1" lang="en-US" altLang="zh-CN" i="1" dirty="0"/>
              <a:t>More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on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Testcase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Generation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38186397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1593A-E21A-22BD-4BB3-0AA5DE27D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555307-F87E-6022-4233-6B97BEA30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Testcase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7F65B3-909B-2416-7032-844E632A3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PBTs,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default,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properties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random</a:t>
            </a:r>
            <a:r>
              <a:rPr kumimoji="1" lang="zh-CN" altLang="en-US" dirty="0"/>
              <a:t> </a:t>
            </a:r>
            <a:r>
              <a:rPr kumimoji="1" lang="en-US" altLang="zh-CN" dirty="0"/>
              <a:t>inputs</a:t>
            </a:r>
          </a:p>
          <a:p>
            <a:pPr lvl="1"/>
            <a:r>
              <a:rPr kumimoji="1" lang="en-US" altLang="zh-CN" dirty="0"/>
              <a:t>while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offers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strategies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tune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</a:t>
            </a:r>
          </a:p>
          <a:p>
            <a:pPr lvl="2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integers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inputs</a:t>
            </a:r>
          </a:p>
          <a:p>
            <a:r>
              <a:rPr kumimoji="1" lang="en-US" altLang="zh-CN" dirty="0"/>
              <a:t>They</a:t>
            </a:r>
            <a:r>
              <a:rPr kumimoji="1" lang="zh-CN" altLang="en-US" dirty="0"/>
              <a:t> </a:t>
            </a:r>
            <a:r>
              <a:rPr kumimoji="1" lang="en-US" altLang="zh-CN" dirty="0"/>
              <a:t>hence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reveal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deep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bugs</a:t>
            </a:r>
          </a:p>
          <a:p>
            <a:pPr lvl="1"/>
            <a:r>
              <a:rPr kumimoji="1" lang="en-US" altLang="zh-CN" dirty="0"/>
              <a:t>especially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those</a:t>
            </a:r>
            <a:r>
              <a:rPr kumimoji="1" lang="zh-CN" altLang="en-US" dirty="0"/>
              <a:t> </a:t>
            </a:r>
            <a:r>
              <a:rPr kumimoji="1" lang="en-US" altLang="zh-CN" dirty="0"/>
              <a:t>hide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within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complex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control</a:t>
            </a:r>
            <a:r>
              <a:rPr kumimoji="1" lang="zh-CN" altLang="en-US" dirty="0"/>
              <a:t> </a:t>
            </a:r>
            <a:r>
              <a:rPr kumimoji="1" lang="en-US" altLang="zh-CN" dirty="0"/>
              <a:t>flows</a:t>
            </a:r>
          </a:p>
        </p:txBody>
      </p:sp>
    </p:spTree>
    <p:extLst>
      <p:ext uri="{BB962C8B-B14F-4D97-AF65-F5344CB8AC3E}">
        <p14:creationId xmlns:p14="http://schemas.microsoft.com/office/powerpoint/2010/main" val="42126300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D400F-7826-A317-EBD3-785321EA5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6F4AA6-A707-03B9-E262-B8B8BF6F8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618239-3B0B-588A-E227-1DC1E8785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2017713"/>
            <a:ext cx="8839201" cy="4114800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being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tested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(Python):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nest_add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(x: int, y: int) -&gt; int: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== 123456789: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y == 987654321: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0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</a:t>
            </a:r>
            <a:r>
              <a:rPr kumimoji="1" lang="en-US" altLang="zh-CN" sz="1600" b="1" dirty="0" err="1">
                <a:solidFill>
                  <a:srgbClr val="0432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x+y</a:t>
            </a:r>
            <a:endParaRPr kumimoji="1" lang="en-US" altLang="zh-CN" sz="1600" b="1" dirty="0">
              <a:solidFill>
                <a:srgbClr val="0432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property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that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does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not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really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hold: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fake_prop_add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(x,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y):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nest_add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(x,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y)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kumimoji="1" lang="zh-CN" altLang="en-US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x+y</a:t>
            </a: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does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PBT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reveal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bug?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@given(</a:t>
            </a:r>
            <a:r>
              <a:rPr kumimoji="1" lang="en-US" altLang="zh-CN" sz="1600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st.integers</a:t>
            </a:r>
            <a:r>
              <a:rPr kumimoji="1" lang="en-US" altLang="zh-CN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(),</a:t>
            </a:r>
            <a:r>
              <a:rPr kumimoji="1" lang="zh-CN" altLang="en-US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st.integers</a:t>
            </a:r>
            <a:r>
              <a:rPr kumimoji="1" lang="en-US" altLang="zh-CN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@settings(</a:t>
            </a:r>
            <a:r>
              <a:rPr kumimoji="1" lang="en-US" altLang="zh-CN" sz="1600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max_examples</a:t>
            </a:r>
            <a:r>
              <a:rPr kumimoji="1" lang="en-US" altLang="zh-CN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=10000)</a:t>
            </a:r>
          </a:p>
          <a:p>
            <a:pPr marL="0" indent="0">
              <a:buNone/>
            </a:pP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@settings(</a:t>
            </a:r>
            <a:r>
              <a:rPr kumimoji="1"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max_examples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=10000,</a:t>
            </a:r>
            <a:r>
              <a:rPr kumimoji="1" lang="zh-CN" alt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backend="crosshair")</a:t>
            </a:r>
          </a:p>
          <a:p>
            <a:pPr marL="0" indent="0">
              <a:buNone/>
            </a:pPr>
            <a:r>
              <a:rPr kumimoji="1" lang="en-US" altLang="zh-CN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kumimoji="1" lang="zh-CN" altLang="en-US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test_add</a:t>
            </a:r>
            <a:r>
              <a:rPr kumimoji="1" lang="en-US" altLang="zh-CN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(x:</a:t>
            </a:r>
            <a:r>
              <a:rPr kumimoji="1" lang="zh-CN" altLang="en-US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int,</a:t>
            </a:r>
            <a:r>
              <a:rPr kumimoji="1" lang="zh-CN" altLang="en-US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y:</a:t>
            </a:r>
            <a:r>
              <a:rPr kumimoji="1" lang="zh-CN" altLang="en-US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int):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1" lang="en-US" altLang="zh-CN" sz="1600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fake_prop_add</a:t>
            </a:r>
            <a:r>
              <a:rPr kumimoji="1" lang="en-US" altLang="zh-CN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(x,</a:t>
            </a:r>
            <a:r>
              <a:rPr kumimoji="1" lang="zh-CN" altLang="en-US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y)</a:t>
            </a:r>
          </a:p>
          <a:p>
            <a:pPr marL="0" indent="0">
              <a:buNone/>
            </a:pPr>
            <a:r>
              <a:rPr kumimoji="1" lang="zh-CN" altLang="en-US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endParaRPr kumimoji="1" lang="en-US" altLang="zh-CN" sz="16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D40B45E-72A7-50A6-0B08-CD00526B8E0C}"/>
              </a:ext>
            </a:extLst>
          </p:cNvPr>
          <p:cNvSpPr txBox="1"/>
          <p:nvPr/>
        </p:nvSpPr>
        <p:spPr>
          <a:xfrm>
            <a:off x="5638800" y="41148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</a:t>
            </a:r>
            <a:r>
              <a:rPr kumimoji="1" lang="zh-CN" altLang="en-US" dirty="0"/>
              <a:t> </a:t>
            </a:r>
            <a:r>
              <a:rPr kumimoji="1" lang="en-US" altLang="zh-CN" dirty="0"/>
              <a:t>backend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symbolic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inputs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triage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them!</a:t>
            </a:r>
            <a:r>
              <a:rPr kumimoji="1" lang="zh-CN" altLang="en-US" dirty="0"/>
              <a:t> </a:t>
            </a:r>
            <a:r>
              <a:rPr kumimoji="1" lang="en-US" altLang="zh-CN" dirty="0"/>
              <a:t>(To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discussed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next)</a:t>
            </a:r>
            <a:r>
              <a:rPr kumimoji="1" lang="zh-CN" altLang="en-US" dirty="0"/>
              <a:t> </a:t>
            </a:r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BE70D1DA-C88C-C4F6-B681-EF044356064A}"/>
              </a:ext>
            </a:extLst>
          </p:cNvPr>
          <p:cNvCxnSpPr/>
          <p:nvPr/>
        </p:nvCxnSpPr>
        <p:spPr>
          <a:xfrm flipH="1">
            <a:off x="5638800" y="4876800"/>
            <a:ext cx="457200" cy="990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375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7235E0-2140-1443-8812-35B3F42FD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F1CB86-007F-444F-B16D-27C398152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PBTs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idea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testing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properties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(logic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formulae)</a:t>
            </a:r>
          </a:p>
          <a:p>
            <a:r>
              <a:rPr kumimoji="1" lang="en-US" altLang="zh-CN" dirty="0"/>
              <a:t>PBTs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requires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deep</a:t>
            </a:r>
            <a:r>
              <a:rPr kumimoji="1" lang="zh-CN" altLang="en-US" dirty="0"/>
              <a:t> </a:t>
            </a:r>
            <a:r>
              <a:rPr kumimoji="1" lang="en-US" altLang="zh-CN" dirty="0"/>
              <a:t>understanding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</a:t>
            </a:r>
            <a:r>
              <a:rPr kumimoji="1" lang="zh-CN" altLang="en-US" dirty="0"/>
              <a:t> </a:t>
            </a:r>
            <a:r>
              <a:rPr kumimoji="1" lang="en-US" altLang="zh-CN" dirty="0"/>
              <a:t>being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tested</a:t>
            </a:r>
          </a:p>
          <a:p>
            <a:pPr lvl="1"/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remain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black-boxed</a:t>
            </a:r>
          </a:p>
          <a:p>
            <a:r>
              <a:rPr kumimoji="1" lang="en-US" altLang="zh-CN" dirty="0"/>
              <a:t>PBTs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reveal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subtle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overlooked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output-based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testings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8291830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 kumimoji="1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34535</TotalTime>
  <Words>2474</Words>
  <Application>Microsoft Macintosh PowerPoint</Application>
  <PresentationFormat>全屏显示(4:3)</PresentationFormat>
  <Paragraphs>369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7" baseType="lpstr">
      <vt:lpstr>Arial</vt:lpstr>
      <vt:lpstr>Cambria Math</vt:lpstr>
      <vt:lpstr>Courier New</vt:lpstr>
      <vt:lpstr>Tahoma</vt:lpstr>
      <vt:lpstr>Wingdings</vt:lpstr>
      <vt:lpstr>Blends</vt:lpstr>
      <vt:lpstr>Property-based Testing</vt:lpstr>
      <vt:lpstr>Spectrum of program validation methods</vt:lpstr>
      <vt:lpstr>How does software testing work?</vt:lpstr>
      <vt:lpstr>Why testing may fail?</vt:lpstr>
      <vt:lpstr>Does a white-box strategy help?</vt:lpstr>
      <vt:lpstr>Program testing in general</vt:lpstr>
      <vt:lpstr>Randomization</vt:lpstr>
      <vt:lpstr>Constructing Oracles</vt:lpstr>
      <vt:lpstr>Constructing Oracles</vt:lpstr>
      <vt:lpstr>Constructing Oracles</vt:lpstr>
      <vt:lpstr>Constructing Oracles</vt:lpstr>
      <vt:lpstr> </vt:lpstr>
      <vt:lpstr>Brief History</vt:lpstr>
      <vt:lpstr>Key Idea</vt:lpstr>
      <vt:lpstr>Architecture</vt:lpstr>
      <vt:lpstr>Complete Running Example in  Hypothesis</vt:lpstr>
      <vt:lpstr> </vt:lpstr>
      <vt:lpstr>Sample Properties</vt:lpstr>
      <vt:lpstr>More Example #1: List Reverse</vt:lpstr>
      <vt:lpstr>More Example #1: List Reverse</vt:lpstr>
      <vt:lpstr>More Example #2: List Sorting</vt:lpstr>
      <vt:lpstr>More Example #2: List Sorting</vt:lpstr>
      <vt:lpstr> </vt:lpstr>
      <vt:lpstr>Property Checking vs Proving</vt:lpstr>
      <vt:lpstr>Example #1: addition</vt:lpstr>
      <vt:lpstr>Example #2: list reverse</vt:lpstr>
      <vt:lpstr>Example #3: list sort</vt:lpstr>
      <vt:lpstr> </vt:lpstr>
      <vt:lpstr>Testcase Generation</vt:lpstr>
      <vt:lpstr>Example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Baojian Hua</dc:creator>
  <cp:lastModifiedBy>hbj</cp:lastModifiedBy>
  <cp:revision>6284</cp:revision>
  <cp:lastPrinted>1601-01-01T00:00:00Z</cp:lastPrinted>
  <dcterms:created xsi:type="dcterms:W3CDTF">1601-01-01T00:00:00Z</dcterms:created>
  <dcterms:modified xsi:type="dcterms:W3CDTF">2026-10-23T09:28:47Z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