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30"/>
  </p:handoutMasterIdLst>
  <p:sldIdLst>
    <p:sldId id="256" r:id="rId2"/>
    <p:sldId id="455" r:id="rId3"/>
    <p:sldId id="494" r:id="rId4"/>
    <p:sldId id="500" r:id="rId5"/>
    <p:sldId id="501" r:id="rId6"/>
    <p:sldId id="495" r:id="rId7"/>
    <p:sldId id="485" r:id="rId8"/>
    <p:sldId id="457" r:id="rId9"/>
    <p:sldId id="496" r:id="rId10"/>
    <p:sldId id="476" r:id="rId11"/>
    <p:sldId id="477" r:id="rId12"/>
    <p:sldId id="478" r:id="rId13"/>
    <p:sldId id="479" r:id="rId14"/>
    <p:sldId id="480" r:id="rId15"/>
    <p:sldId id="497" r:id="rId16"/>
    <p:sldId id="484" r:id="rId17"/>
    <p:sldId id="502" r:id="rId18"/>
    <p:sldId id="503" r:id="rId19"/>
    <p:sldId id="486" r:id="rId20"/>
    <p:sldId id="487" r:id="rId21"/>
    <p:sldId id="475" r:id="rId22"/>
    <p:sldId id="458" r:id="rId23"/>
    <p:sldId id="488" r:id="rId24"/>
    <p:sldId id="489" r:id="rId25"/>
    <p:sldId id="498" r:id="rId26"/>
    <p:sldId id="504" r:id="rId27"/>
    <p:sldId id="505" r:id="rId28"/>
    <p:sldId id="424" r:id="rId29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8"/>
    <p:restoredTop sz="94720"/>
  </p:normalViewPr>
  <p:slideViewPr>
    <p:cSldViewPr>
      <p:cViewPr varScale="1">
        <p:scale>
          <a:sx n="102" d="100"/>
          <a:sy n="102" d="100"/>
        </p:scale>
        <p:origin x="22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6255887-7C20-5F40-88F5-DC07E00936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442A776-FF54-8D4A-8F1A-B5440D7A3E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C290E11-1746-2A4C-A43A-EB9011E0C5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2245770-81F5-604C-B1AE-5A9406AD2B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9DFDCF0-3A25-1B44-957E-06E14821E89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63668DE-41B2-B840-8464-61D50D8F9AE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4DD8CABA-2308-F347-8A69-17F991D1D1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BC90C53F-106A-594B-816F-FBBE09ED0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13A923C9-0DAE-5044-82AD-0E432BFFD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5FA28DE7-4EBE-E242-BE11-88C84DA4CA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55B07155-43D3-3342-B259-7727441EBE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5043667A-50D5-BD4A-899F-BACBE537B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026AC772-E99A-4F46-A0AF-BDC88C893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95ED622E-E2EB-AE47-84DA-22CE8CA45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51262C24-48BF-CD4C-937E-331BF8501E8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3F62A85-0DF1-9F4C-B6E2-275D231055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25E5B91A-4C02-F247-8E23-8E414AB52C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4893DA04-B417-5246-8AE0-91F0B6564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A8B626B-81AA-F040-92F0-D02736E321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041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D26FD10-20F2-BE4B-A198-B567EEE34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95028F1-A44A-2647-AF6B-29B3299520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DE85904-D501-6C46-A2AD-9CA56C67E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6E24A-3567-904B-B86C-E4AE21B6ED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665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C5833C8-4BDB-0F44-8B0D-35498B2542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89FF3E9-C35F-4E4B-8AF3-3BAD85550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E5996E1-CC22-3945-A3BF-28E3C78E72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B2DC2-6B55-5E4C-8395-621F8054D64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94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AC7456-85F6-DD40-81C0-4C8BD0E9F2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BAB3D1D-BE10-304F-BEFE-012D6E790D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0A960C3-CA72-8540-A7D0-1A6E75F0E4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748D9-7FA6-E441-821E-F3F88EC4F9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983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4C5B8B4-B421-6040-879F-D3D697BB7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7543519-18B0-7740-8051-46BAC5573B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D3F58C5-102C-E640-8D6D-6542CFC35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B18E6-536B-3E49-87F7-F67360CCFA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986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67775B8-8071-4E41-AB03-00486E0A22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56D8A38-D3FC-AD48-8316-038FB054F0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CB84722-1E49-9E4D-836F-D732E94C2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FD8DE-E3EB-EA4E-8EE7-F04FE4665C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975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FB82EF0-DDD0-6B4A-867E-3E6388D61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BFB65D6-F186-3C48-B54B-497EC9B384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2702551-92CD-8D4E-9A9F-51CB64BE9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CA741-66C6-D343-8412-89FF6A0F85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489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7F0065C-425F-FA4C-B6C4-FD2068F54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7C70384-6A7F-504B-9F2A-1F5CFAAD2D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C95F566-FAE0-7049-8CC7-F3FD41973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18140-2A5D-0E44-BF65-E264B2E441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961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F7FBCE8-7588-F049-A140-AC6ECEEBA4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EDEB25C-C69B-AF49-92C5-20DDF64A0C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7ADDEEE-A7A1-C54E-B356-0D31023DC8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883DD-3DDB-6A4B-AF53-C06217DC1C4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081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951196D-4FBC-5244-AE77-A0DCBCE7B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6B8D535-A7F6-6245-AF7C-3991555EBB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00E33DC-CFB4-6940-9A06-5E5739184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99AE6-659C-DD4F-AB55-9243AB0876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134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641F442-FF5A-3E4F-B7E3-4F3B309167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4BF4FC7-F279-814B-BE9E-21CEA875B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FDFF4A7-138E-6343-9081-AB08C74441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B066F-829B-004C-A374-751C5611884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536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8F330B-6D69-3B48-94AA-84D980473E7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019EAC-5FB6-7F49-82BE-B9C6E565D19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7743FD-0EAE-AE43-B059-5C59C205ED2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9C3DD9A-EB2E-6F4B-B2C1-287B25CFF38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2536DE4-E734-8D4C-93F9-1098F8D02B9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D863680-FD48-694E-A03B-D9033B0DA83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F170802E-96C7-5A40-9A9A-95EE098C838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B107CC5-4F23-7840-9D8C-A91D6DEA2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FE065584-58F1-DF49-988D-E4179129D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BEFFB746-8CD7-AA4A-B6F9-332BF01617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986FEBD8-864A-0B4D-B3B2-0C180D3B82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9EC76A7F-43CA-B94D-8105-DC195EBDA5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CB83518-65C2-094A-AFB7-B5D18B682B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5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avapathfinder" TargetMode="External"/><Relationship Id="rId2" Type="http://schemas.openxmlformats.org/officeDocument/2006/relationships/hyperlink" Target="http://pathcrawler-online.com:8080/doWelcom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E8841FBB-64FC-1C4F-8167-C680F3EB33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Concolic</a:t>
            </a:r>
            <a:r>
              <a:rPr lang="zh-CN" altLang="en-US" dirty="0"/>
              <a:t> </a:t>
            </a:r>
            <a:r>
              <a:rPr lang="en-US" altLang="zh-CN" dirty="0"/>
              <a:t>Execution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86FDA178-BD90-9A42-AB11-13E8D0C976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/>
              <a:t>Formal Methods Foundation</a:t>
            </a:r>
          </a:p>
          <a:p>
            <a:pPr eaLnBrk="1" hangingPunct="1"/>
            <a:r>
              <a:rPr lang="en-US" altLang="zh-CN" sz="2800" dirty="0" err="1"/>
              <a:t>Baojian</a:t>
            </a:r>
            <a:r>
              <a:rPr lang="en-US" altLang="zh-CN" sz="2800" dirty="0"/>
              <a:t> Hua</a:t>
            </a:r>
          </a:p>
          <a:p>
            <a:pPr eaLnBrk="1" hangingPunct="1"/>
            <a:r>
              <a:rPr lang="en-US" altLang="zh-CN" sz="2400" dirty="0" err="1"/>
              <a:t>bjhua@ustc.edu.cn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#1: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initial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4966FAB-BFE4-F74B-8081-12BE3984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769492"/>
              </p:ext>
            </p:extLst>
          </p:nvPr>
        </p:nvGraphicFramePr>
        <p:xfrm>
          <a:off x="6096000" y="2438400"/>
          <a:ext cx="2514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412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821094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821094">
                  <a:extLst>
                    <a:ext uri="{9D8B030D-6E8A-4147-A177-3AD203B41FA5}">
                      <a16:colId xmlns:a16="http://schemas.microsoft.com/office/drawing/2014/main" val="2968108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sym.value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1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#2: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both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concrete and symbolic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values,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maintaining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program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14E1718-0599-294A-9DB5-FE4801E40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951989"/>
              </p:ext>
            </p:extLst>
          </p:nvPr>
        </p:nvGraphicFramePr>
        <p:xfrm>
          <a:off x="5715000" y="3048000"/>
          <a:ext cx="2514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412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821094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821094">
                  <a:extLst>
                    <a:ext uri="{9D8B030D-6E8A-4147-A177-3AD203B41FA5}">
                      <a16:colId xmlns:a16="http://schemas.microsoft.com/office/drawing/2014/main" val="2968108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sym.value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rgbClr val="FF0000"/>
                          </a:solidFill>
                        </a:rPr>
                        <a:t>x+y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721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40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branch,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executor branches according to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the 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concreate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and we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“path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condition”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branch: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3962435-670A-9246-8F8F-9CB704043B35}"/>
              </a:ext>
            </a:extLst>
          </p:cNvPr>
          <p:cNvSpPr txBox="1"/>
          <p:nvPr/>
        </p:nvSpPr>
        <p:spPr>
          <a:xfrm>
            <a:off x="2378033" y="49646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702C8FA-F8FA-F444-BA6B-BDE112AFD3F1}"/>
              </a:ext>
            </a:extLst>
          </p:cNvPr>
          <p:cNvSpPr/>
          <p:nvPr/>
        </p:nvSpPr>
        <p:spPr>
          <a:xfrm>
            <a:off x="5047456" y="5334000"/>
            <a:ext cx="5151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</a:t>
            </a:r>
            <a:endParaRPr kumimoji="1"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3540515-0931-6E4D-87FE-971D0ED01997}"/>
              </a:ext>
            </a:extLst>
          </p:cNvPr>
          <p:cNvSpPr/>
          <p:nvPr/>
        </p:nvSpPr>
        <p:spPr>
          <a:xfrm>
            <a:off x="4038600" y="63101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0EC692-9AD1-8D42-BB84-06850F4BCD90}"/>
              </a:ext>
            </a:extLst>
          </p:cNvPr>
          <p:cNvSpPr/>
          <p:nvPr/>
        </p:nvSpPr>
        <p:spPr>
          <a:xfrm>
            <a:off x="5885656" y="6310122"/>
            <a:ext cx="7437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C787FA67-125E-CB40-A90A-212309E1EBC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4729907" y="5773515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BDDF3804-50E1-6A47-81B6-917D66AB53A6}"/>
              </a:ext>
            </a:extLst>
          </p:cNvPr>
          <p:cNvCxnSpPr>
            <a:cxnSpLocks/>
            <a:stCxn id="7" idx="5"/>
            <a:endCxn id="9" idx="1"/>
          </p:cNvCxnSpPr>
          <p:nvPr/>
        </p:nvCxnSpPr>
        <p:spPr>
          <a:xfrm>
            <a:off x="5487159" y="5736602"/>
            <a:ext cx="507416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9068B14A-1066-8441-BA2E-E52C34050E02}"/>
              </a:ext>
            </a:extLst>
          </p:cNvPr>
          <p:cNvSpPr txBox="1"/>
          <p:nvPr/>
        </p:nvSpPr>
        <p:spPr>
          <a:xfrm>
            <a:off x="5715000" y="58028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0E7B39D2-3398-1949-A511-46352FBE7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196964"/>
              </p:ext>
            </p:extLst>
          </p:nvPr>
        </p:nvGraphicFramePr>
        <p:xfrm>
          <a:off x="6400800" y="2743200"/>
          <a:ext cx="2514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412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821094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821094">
                  <a:extLst>
                    <a:ext uri="{9D8B030D-6E8A-4147-A177-3AD203B41FA5}">
                      <a16:colId xmlns:a16="http://schemas.microsoft.com/office/drawing/2014/main" val="2968108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sym.value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rgbClr val="FF0000"/>
                          </a:solidFill>
                        </a:rPr>
                        <a:t>x+y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721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46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finish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 get the PCs, we negate the PCs 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and send it to solver, to get new inputs: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6CC8A92-33CB-1441-ACDE-CAE708E66302}"/>
              </a:ext>
            </a:extLst>
          </p:cNvPr>
          <p:cNvSpPr txBox="1"/>
          <p:nvPr/>
        </p:nvSpPr>
        <p:spPr>
          <a:xfrm>
            <a:off x="3886200" y="346551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702C8FA-F8FA-F444-BA6B-BDE112AFD3F1}"/>
              </a:ext>
            </a:extLst>
          </p:cNvPr>
          <p:cNvSpPr/>
          <p:nvPr/>
        </p:nvSpPr>
        <p:spPr>
          <a:xfrm>
            <a:off x="5047456" y="4557522"/>
            <a:ext cx="5151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</a:t>
            </a:r>
            <a:endParaRPr kumimoji="1"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3540515-0931-6E4D-87FE-971D0ED01997}"/>
              </a:ext>
            </a:extLst>
          </p:cNvPr>
          <p:cNvSpPr/>
          <p:nvPr/>
        </p:nvSpPr>
        <p:spPr>
          <a:xfrm>
            <a:off x="4038600" y="5533644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0EC692-9AD1-8D42-BB84-06850F4BCD90}"/>
              </a:ext>
            </a:extLst>
          </p:cNvPr>
          <p:cNvSpPr/>
          <p:nvPr/>
        </p:nvSpPr>
        <p:spPr>
          <a:xfrm>
            <a:off x="5885656" y="5533644"/>
            <a:ext cx="7437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C787FA67-125E-CB40-A90A-212309E1EBC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4729907" y="4997037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BDDF3804-50E1-6A47-81B6-917D66AB53A6}"/>
              </a:ext>
            </a:extLst>
          </p:cNvPr>
          <p:cNvCxnSpPr>
            <a:cxnSpLocks/>
            <a:stCxn id="7" idx="5"/>
            <a:endCxn id="9" idx="1"/>
          </p:cNvCxnSpPr>
          <p:nvPr/>
        </p:nvCxnSpPr>
        <p:spPr>
          <a:xfrm>
            <a:off x="5487159" y="4960124"/>
            <a:ext cx="507416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9068B14A-1066-8441-BA2E-E52C34050E02}"/>
              </a:ext>
            </a:extLst>
          </p:cNvPr>
          <p:cNvSpPr txBox="1"/>
          <p:nvPr/>
        </p:nvSpPr>
        <p:spPr>
          <a:xfrm>
            <a:off x="5715000" y="503712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82A3B29-562C-B442-B920-715D123070BC}"/>
              </a:ext>
            </a:extLst>
          </p:cNvPr>
          <p:cNvSpPr txBox="1"/>
          <p:nvPr/>
        </p:nvSpPr>
        <p:spPr>
          <a:xfrm>
            <a:off x="3563560" y="384687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y==1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67309014-1BD1-5D4D-BEF2-739D31A0D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55887"/>
              </p:ext>
            </p:extLst>
          </p:nvPr>
        </p:nvGraphicFramePr>
        <p:xfrm>
          <a:off x="5715000" y="2743200"/>
          <a:ext cx="320040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968108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sym.value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32467289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32467290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rgbClr val="FF0000"/>
                          </a:solidFill>
                        </a:rPr>
                        <a:t>x+y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92084"/>
                  </a:ext>
                </a:extLst>
              </a:tr>
            </a:tbl>
          </a:graphicData>
        </a:graphic>
      </p:graphicFrame>
      <p:sp>
        <p:nvSpPr>
          <p:cNvPr id="17" name="文本框 16">
            <a:extLst>
              <a:ext uri="{FF2B5EF4-FFF2-40B4-BE49-F238E27FC236}">
                <a16:creationId xmlns:a16="http://schemas.microsoft.com/office/drawing/2014/main" id="{50C92350-DCB0-4046-9EEB-FBCD4A548F04}"/>
              </a:ext>
            </a:extLst>
          </p:cNvPr>
          <p:cNvSpPr txBox="1"/>
          <p:nvPr/>
        </p:nvSpPr>
        <p:spPr>
          <a:xfrm>
            <a:off x="3581400" y="508918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42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path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obligations,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we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can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generate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 constraints: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6CC8A92-33CB-1441-ACDE-CAE708E66302}"/>
              </a:ext>
            </a:extLst>
          </p:cNvPr>
          <p:cNvSpPr txBox="1"/>
          <p:nvPr/>
        </p:nvSpPr>
        <p:spPr>
          <a:xfrm>
            <a:off x="3886200" y="346551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702C8FA-F8FA-F444-BA6B-BDE112AFD3F1}"/>
              </a:ext>
            </a:extLst>
          </p:cNvPr>
          <p:cNvSpPr/>
          <p:nvPr/>
        </p:nvSpPr>
        <p:spPr>
          <a:xfrm>
            <a:off x="5047456" y="4557522"/>
            <a:ext cx="5151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</a:t>
            </a:r>
            <a:endParaRPr kumimoji="1"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3540515-0931-6E4D-87FE-971D0ED01997}"/>
              </a:ext>
            </a:extLst>
          </p:cNvPr>
          <p:cNvSpPr/>
          <p:nvPr/>
        </p:nvSpPr>
        <p:spPr>
          <a:xfrm>
            <a:off x="4038600" y="5533644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0EC692-9AD1-8D42-BB84-06850F4BCD90}"/>
              </a:ext>
            </a:extLst>
          </p:cNvPr>
          <p:cNvSpPr/>
          <p:nvPr/>
        </p:nvSpPr>
        <p:spPr>
          <a:xfrm>
            <a:off x="5885656" y="5533644"/>
            <a:ext cx="7437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C787FA67-125E-CB40-A90A-212309E1EBC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4729907" y="4997037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BDDF3804-50E1-6A47-81B6-917D66AB53A6}"/>
              </a:ext>
            </a:extLst>
          </p:cNvPr>
          <p:cNvCxnSpPr>
            <a:cxnSpLocks/>
            <a:stCxn id="7" idx="5"/>
            <a:endCxn id="9" idx="1"/>
          </p:cNvCxnSpPr>
          <p:nvPr/>
        </p:nvCxnSpPr>
        <p:spPr>
          <a:xfrm>
            <a:off x="5487159" y="4960124"/>
            <a:ext cx="507416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2228E79C-56AB-624B-976A-73916E626B48}"/>
              </a:ext>
            </a:extLst>
          </p:cNvPr>
          <p:cNvSpPr txBox="1"/>
          <p:nvPr/>
        </p:nvSpPr>
        <p:spPr>
          <a:xfrm>
            <a:off x="3581400" y="508918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82A3B29-562C-B442-B920-715D123070BC}"/>
              </a:ext>
            </a:extLst>
          </p:cNvPr>
          <p:cNvSpPr txBox="1"/>
          <p:nvPr/>
        </p:nvSpPr>
        <p:spPr>
          <a:xfrm>
            <a:off x="3563560" y="384687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y==1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F4A69B8-8E61-6842-95BC-E8F86FA5D007}"/>
              </a:ext>
            </a:extLst>
          </p:cNvPr>
          <p:cNvSpPr txBox="1"/>
          <p:nvPr/>
        </p:nvSpPr>
        <p:spPr>
          <a:xfrm>
            <a:off x="4008312" y="599970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22C4A97-FB1B-1D4F-8C71-5874BAAAB5D2}"/>
                  </a:ext>
                </a:extLst>
              </p:cNvPr>
              <p:cNvSpPr txBox="1"/>
              <p:nvPr/>
            </p:nvSpPr>
            <p:spPr>
              <a:xfrm>
                <a:off x="234276" y="5440577"/>
                <a:ext cx="3444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x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==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32467289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y==0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22C4A97-FB1B-1D4F-8C71-5874BAAAB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76" y="5440577"/>
                <a:ext cx="3444624" cy="369332"/>
              </a:xfrm>
              <a:prstGeom prst="rect">
                <a:avLst/>
              </a:prstGeom>
              <a:blipFill>
                <a:blip r:embed="rId2"/>
                <a:stretch>
                  <a:fillRect l="-1099" t="-3333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024CE89A-605F-A44D-B61B-78B286DFE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740324"/>
              </p:ext>
            </p:extLst>
          </p:nvPr>
        </p:nvGraphicFramePr>
        <p:xfrm>
          <a:off x="5715000" y="2743200"/>
          <a:ext cx="320040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968108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sym.value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32467289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32467290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rgbClr val="FF0000"/>
                          </a:solidFill>
                        </a:rPr>
                        <a:t>x+y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846452"/>
                  </a:ext>
                </a:extLst>
              </a:tr>
            </a:tbl>
          </a:graphicData>
        </a:graphic>
      </p:graphicFrame>
      <p:sp>
        <p:nvSpPr>
          <p:cNvPr id="19" name="文本框 18">
            <a:extLst>
              <a:ext uri="{FF2B5EF4-FFF2-40B4-BE49-F238E27FC236}">
                <a16:creationId xmlns:a16="http://schemas.microsoft.com/office/drawing/2014/main" id="{8C7419A8-FB74-D04C-A2C6-B24AE6D07323}"/>
              </a:ext>
            </a:extLst>
          </p:cNvPr>
          <p:cNvSpPr txBox="1"/>
          <p:nvPr/>
        </p:nvSpPr>
        <p:spPr>
          <a:xfrm>
            <a:off x="222899" y="5867240"/>
            <a:ext cx="3444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model:</a:t>
            </a:r>
          </a:p>
          <a:p>
            <a:r>
              <a:rPr kumimoji="1" lang="en-US" altLang="zh-CN" dirty="0">
                <a:solidFill>
                  <a:srgbClr val="FF0000"/>
                </a:solidFill>
              </a:rPr>
              <a:t>[x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32467289,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y==0]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45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Generate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rerun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6CC8A92-33CB-1441-ACDE-CAE708E66302}"/>
              </a:ext>
            </a:extLst>
          </p:cNvPr>
          <p:cNvSpPr txBox="1"/>
          <p:nvPr/>
        </p:nvSpPr>
        <p:spPr>
          <a:xfrm>
            <a:off x="3886200" y="3124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702C8FA-F8FA-F444-BA6B-BDE112AFD3F1}"/>
              </a:ext>
            </a:extLst>
          </p:cNvPr>
          <p:cNvSpPr/>
          <p:nvPr/>
        </p:nvSpPr>
        <p:spPr>
          <a:xfrm>
            <a:off x="5047456" y="4557522"/>
            <a:ext cx="5151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</a:t>
            </a:r>
            <a:endParaRPr kumimoji="1"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3540515-0931-6E4D-87FE-971D0ED01997}"/>
              </a:ext>
            </a:extLst>
          </p:cNvPr>
          <p:cNvSpPr/>
          <p:nvPr/>
        </p:nvSpPr>
        <p:spPr>
          <a:xfrm>
            <a:off x="4038600" y="5533644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0EC692-9AD1-8D42-BB84-06850F4BCD90}"/>
              </a:ext>
            </a:extLst>
          </p:cNvPr>
          <p:cNvSpPr/>
          <p:nvPr/>
        </p:nvSpPr>
        <p:spPr>
          <a:xfrm>
            <a:off x="5885656" y="5533644"/>
            <a:ext cx="7437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C787FA67-125E-CB40-A90A-212309E1EBC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4729907" y="4997037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BDDF3804-50E1-6A47-81B6-917D66AB53A6}"/>
              </a:ext>
            </a:extLst>
          </p:cNvPr>
          <p:cNvCxnSpPr>
            <a:cxnSpLocks/>
            <a:stCxn id="7" idx="5"/>
            <a:endCxn id="9" idx="1"/>
          </p:cNvCxnSpPr>
          <p:nvPr/>
        </p:nvCxnSpPr>
        <p:spPr>
          <a:xfrm>
            <a:off x="5487159" y="4960124"/>
            <a:ext cx="507416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2228E79C-56AB-624B-976A-73916E626B48}"/>
              </a:ext>
            </a:extLst>
          </p:cNvPr>
          <p:cNvSpPr txBox="1"/>
          <p:nvPr/>
        </p:nvSpPr>
        <p:spPr>
          <a:xfrm>
            <a:off x="3581400" y="508918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82A3B29-562C-B442-B920-715D123070BC}"/>
              </a:ext>
            </a:extLst>
          </p:cNvPr>
          <p:cNvSpPr txBox="1"/>
          <p:nvPr/>
        </p:nvSpPr>
        <p:spPr>
          <a:xfrm>
            <a:off x="3563560" y="3505564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F4A69B8-8E61-6842-95BC-E8F86FA5D007}"/>
              </a:ext>
            </a:extLst>
          </p:cNvPr>
          <p:cNvSpPr txBox="1"/>
          <p:nvPr/>
        </p:nvSpPr>
        <p:spPr>
          <a:xfrm>
            <a:off x="4008312" y="599970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22C4A97-FB1B-1D4F-8C71-5874BAAAB5D2}"/>
                  </a:ext>
                </a:extLst>
              </p:cNvPr>
              <p:cNvSpPr txBox="1"/>
              <p:nvPr/>
            </p:nvSpPr>
            <p:spPr>
              <a:xfrm>
                <a:off x="234276" y="5440577"/>
                <a:ext cx="3444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x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==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32467289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y==0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22C4A97-FB1B-1D4F-8C71-5874BAAAB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76" y="5440577"/>
                <a:ext cx="3444624" cy="369332"/>
              </a:xfrm>
              <a:prstGeom prst="rect">
                <a:avLst/>
              </a:prstGeom>
              <a:blipFill>
                <a:blip r:embed="rId2"/>
                <a:stretch>
                  <a:fillRect l="-1099" t="-3333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024CE89A-605F-A44D-B61B-78B286DFE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65194"/>
              </p:ext>
            </p:extLst>
          </p:nvPr>
        </p:nvGraphicFramePr>
        <p:xfrm>
          <a:off x="5715000" y="2743200"/>
          <a:ext cx="320040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968108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sym.value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32467289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32467289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rgbClr val="FF0000"/>
                          </a:solidFill>
                        </a:rPr>
                        <a:t>x+y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846452"/>
                  </a:ext>
                </a:extLst>
              </a:tr>
            </a:tbl>
          </a:graphicData>
        </a:graphic>
      </p:graphicFrame>
      <p:sp>
        <p:nvSpPr>
          <p:cNvPr id="19" name="文本框 18">
            <a:extLst>
              <a:ext uri="{FF2B5EF4-FFF2-40B4-BE49-F238E27FC236}">
                <a16:creationId xmlns:a16="http://schemas.microsoft.com/office/drawing/2014/main" id="{8C7419A8-FB74-D04C-A2C6-B24AE6D07323}"/>
              </a:ext>
            </a:extLst>
          </p:cNvPr>
          <p:cNvSpPr txBox="1"/>
          <p:nvPr/>
        </p:nvSpPr>
        <p:spPr>
          <a:xfrm>
            <a:off x="222899" y="5867240"/>
            <a:ext cx="3444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Trigger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</a:t>
            </a:r>
            <a:r>
              <a:rPr kumimoji="1" lang="en-US" altLang="zh-CN" dirty="0" err="1"/>
              <a:t>DivideByZero</a:t>
            </a:r>
            <a:r>
              <a:rPr kumimoji="1" lang="en-US" altLang="zh-CN" dirty="0"/>
              <a:t>”!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45B4131-1BEA-0843-825D-01B81E8236D6}"/>
              </a:ext>
            </a:extLst>
          </p:cNvPr>
          <p:cNvSpPr txBox="1"/>
          <p:nvPr/>
        </p:nvSpPr>
        <p:spPr>
          <a:xfrm>
            <a:off x="6772400" y="4760158"/>
            <a:ext cx="2235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run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program</a:t>
            </a:r>
            <a:r>
              <a:rPr kumimoji="1" lang="zh-CN" altLang="en-US" dirty="0"/>
              <a:t> </a:t>
            </a:r>
            <a:r>
              <a:rPr kumimoji="1" lang="en-US" altLang="zh-CN" dirty="0"/>
              <a:t>3</a:t>
            </a:r>
            <a:r>
              <a:rPr kumimoji="1" lang="zh-CN" altLang="en-US" dirty="0"/>
              <a:t> </a:t>
            </a:r>
            <a:r>
              <a:rPr kumimoji="1" lang="en-US" altLang="zh-CN" dirty="0"/>
              <a:t>rounds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total!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0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general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form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202513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Conceptually, we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negate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PCs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if(b1)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if(b2)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if(…)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3CAB474-848C-174C-A1B2-CAE97B6BBDBB}"/>
              </a:ext>
            </a:extLst>
          </p:cNvPr>
          <p:cNvSpPr txBox="1"/>
          <p:nvPr/>
        </p:nvSpPr>
        <p:spPr>
          <a:xfrm>
            <a:off x="1524000" y="2743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b1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A2103AA-E32F-804E-B059-CA67B953088B}"/>
                  </a:ext>
                </a:extLst>
              </p:cNvPr>
              <p:cNvSpPr txBox="1"/>
              <p:nvPr/>
            </p:nvSpPr>
            <p:spPr>
              <a:xfrm>
                <a:off x="1676400" y="313586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A2103AA-E32F-804E-B059-CA67B9530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135868"/>
                <a:ext cx="2514600" cy="369332"/>
              </a:xfrm>
              <a:prstGeom prst="rect">
                <a:avLst/>
              </a:prstGeom>
              <a:blipFill>
                <a:blip r:embed="rId2"/>
                <a:stretch>
                  <a:fillRect l="-2020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78926F9-7193-5D4A-9239-5B28AB5A5968}"/>
                  </a:ext>
                </a:extLst>
              </p:cNvPr>
              <p:cNvSpPr txBox="1"/>
              <p:nvPr/>
            </p:nvSpPr>
            <p:spPr>
              <a:xfrm>
                <a:off x="1828800" y="351686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...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78926F9-7193-5D4A-9239-5B28AB5A5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516868"/>
                <a:ext cx="2514600" cy="369332"/>
              </a:xfrm>
              <a:prstGeom prst="rect">
                <a:avLst/>
              </a:prstGeom>
              <a:blipFill>
                <a:blip r:embed="rId3"/>
                <a:stretch>
                  <a:fillRect l="-2020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B8A85D3-A4C5-4843-BA42-2523CDC0C651}"/>
                  </a:ext>
                </a:extLst>
              </p:cNvPr>
              <p:cNvSpPr txBox="1"/>
              <p:nvPr/>
            </p:nvSpPr>
            <p:spPr>
              <a:xfrm>
                <a:off x="2286000" y="389786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...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bn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B8A85D3-A4C5-4843-BA42-2523CDC0C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897868"/>
                <a:ext cx="2514600" cy="369332"/>
              </a:xfrm>
              <a:prstGeom prst="rect">
                <a:avLst/>
              </a:prstGeom>
              <a:blipFill>
                <a:blip r:embed="rId4"/>
                <a:stretch>
                  <a:fillRect l="-2020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6951C529-A491-4C4E-80DF-569B195872A9}"/>
                  </a:ext>
                </a:extLst>
              </p:cNvPr>
              <p:cNvSpPr txBox="1"/>
              <p:nvPr/>
            </p:nvSpPr>
            <p:spPr>
              <a:xfrm>
                <a:off x="2155493" y="4431268"/>
                <a:ext cx="31002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...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 err="1">
                    <a:solidFill>
                      <a:srgbClr val="FF0000"/>
                    </a:solidFill>
                  </a:rPr>
                  <a:t>bn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y==0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6951C529-A491-4C4E-80DF-569B19587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493" y="4431268"/>
                <a:ext cx="3100242" cy="369332"/>
              </a:xfrm>
              <a:prstGeom prst="rect">
                <a:avLst/>
              </a:prstGeom>
              <a:blipFill>
                <a:blip r:embed="rId5"/>
                <a:stretch>
                  <a:fillRect l="-1633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椭圆 44">
            <a:extLst>
              <a:ext uri="{FF2B5EF4-FFF2-40B4-BE49-F238E27FC236}">
                <a16:creationId xmlns:a16="http://schemas.microsoft.com/office/drawing/2014/main" id="{C61B24EF-CA0C-D440-8DE1-F2620F05E316}"/>
              </a:ext>
            </a:extLst>
          </p:cNvPr>
          <p:cNvSpPr/>
          <p:nvPr/>
        </p:nvSpPr>
        <p:spPr>
          <a:xfrm>
            <a:off x="6170134" y="3730826"/>
            <a:ext cx="725965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b1</a:t>
            </a:r>
            <a:endParaRPr kumimoji="1" lang="zh-CN" altLang="en-US" dirty="0"/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A49CA915-E4EB-F249-9CA9-BC52946B8726}"/>
              </a:ext>
            </a:extLst>
          </p:cNvPr>
          <p:cNvSpPr/>
          <p:nvPr/>
        </p:nvSpPr>
        <p:spPr>
          <a:xfrm>
            <a:off x="5161279" y="4706948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b2</a:t>
            </a:r>
            <a:endParaRPr kumimoji="1" lang="zh-CN" altLang="en-US" dirty="0"/>
          </a:p>
        </p:txBody>
      </p:sp>
      <p:sp>
        <p:nvSpPr>
          <p:cNvPr id="47" name="椭圆 46">
            <a:extLst>
              <a:ext uri="{FF2B5EF4-FFF2-40B4-BE49-F238E27FC236}">
                <a16:creationId xmlns:a16="http://schemas.microsoft.com/office/drawing/2014/main" id="{8A774730-4727-1540-8B97-FA2FEBAD6968}"/>
              </a:ext>
            </a:extLst>
          </p:cNvPr>
          <p:cNvSpPr/>
          <p:nvPr/>
        </p:nvSpPr>
        <p:spPr>
          <a:xfrm>
            <a:off x="7008335" y="4706948"/>
            <a:ext cx="914400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b…</a:t>
            </a:r>
            <a:endParaRPr kumimoji="1" lang="zh-CN" altLang="en-US" dirty="0"/>
          </a:p>
        </p:txBody>
      </p:sp>
      <p:cxnSp>
        <p:nvCxnSpPr>
          <p:cNvPr id="48" name="直线箭头连接符 47">
            <a:extLst>
              <a:ext uri="{FF2B5EF4-FFF2-40B4-BE49-F238E27FC236}">
                <a16:creationId xmlns:a16="http://schemas.microsoft.com/office/drawing/2014/main" id="{90196587-C504-FB4D-84B2-D0E8E8FFE7DA}"/>
              </a:ext>
            </a:extLst>
          </p:cNvPr>
          <p:cNvCxnSpPr>
            <a:cxnSpLocks/>
            <a:endCxn id="46" idx="7"/>
          </p:cNvCxnSpPr>
          <p:nvPr/>
        </p:nvCxnSpPr>
        <p:spPr>
          <a:xfrm flipH="1">
            <a:off x="5852586" y="4170341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线箭头连接符 48">
            <a:extLst>
              <a:ext uri="{FF2B5EF4-FFF2-40B4-BE49-F238E27FC236}">
                <a16:creationId xmlns:a16="http://schemas.microsoft.com/office/drawing/2014/main" id="{900DFDB7-A771-944E-A5D6-4DC5ADBC86F3}"/>
              </a:ext>
            </a:extLst>
          </p:cNvPr>
          <p:cNvCxnSpPr>
            <a:cxnSpLocks/>
            <a:stCxn id="45" idx="5"/>
            <a:endCxn id="47" idx="1"/>
          </p:cNvCxnSpPr>
          <p:nvPr/>
        </p:nvCxnSpPr>
        <p:spPr>
          <a:xfrm>
            <a:off x="6789784" y="4133428"/>
            <a:ext cx="352462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本框 49">
            <a:extLst>
              <a:ext uri="{FF2B5EF4-FFF2-40B4-BE49-F238E27FC236}">
                <a16:creationId xmlns:a16="http://schemas.microsoft.com/office/drawing/2014/main" id="{E8D77079-E462-0841-963F-E5101F3C133E}"/>
              </a:ext>
            </a:extLst>
          </p:cNvPr>
          <p:cNvSpPr txBox="1"/>
          <p:nvPr/>
        </p:nvSpPr>
        <p:spPr>
          <a:xfrm>
            <a:off x="5659053" y="4222997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b1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id="{0B062261-80B3-C84F-A626-697A528C25CC}"/>
              </a:ext>
            </a:extLst>
          </p:cNvPr>
          <p:cNvSpPr/>
          <p:nvPr/>
        </p:nvSpPr>
        <p:spPr>
          <a:xfrm>
            <a:off x="4265135" y="6307148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cxnSp>
        <p:nvCxnSpPr>
          <p:cNvPr id="52" name="直线箭头连接符 51">
            <a:extLst>
              <a:ext uri="{FF2B5EF4-FFF2-40B4-BE49-F238E27FC236}">
                <a16:creationId xmlns:a16="http://schemas.microsoft.com/office/drawing/2014/main" id="{9C168345-6D0A-4F42-92F3-83BACA6A3C6A}"/>
              </a:ext>
            </a:extLst>
          </p:cNvPr>
          <p:cNvCxnSpPr>
            <a:cxnSpLocks/>
            <a:endCxn id="51" idx="7"/>
          </p:cNvCxnSpPr>
          <p:nvPr/>
        </p:nvCxnSpPr>
        <p:spPr>
          <a:xfrm flipH="1">
            <a:off x="4956442" y="5940626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闪电形 52">
            <a:extLst>
              <a:ext uri="{FF2B5EF4-FFF2-40B4-BE49-F238E27FC236}">
                <a16:creationId xmlns:a16="http://schemas.microsoft.com/office/drawing/2014/main" id="{1755760C-C019-B649-9CDF-418807E35E3E}"/>
              </a:ext>
            </a:extLst>
          </p:cNvPr>
          <p:cNvSpPr/>
          <p:nvPr/>
        </p:nvSpPr>
        <p:spPr>
          <a:xfrm>
            <a:off x="5027135" y="5407226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54" name="直线箭头连接符 53">
            <a:extLst>
              <a:ext uri="{FF2B5EF4-FFF2-40B4-BE49-F238E27FC236}">
                <a16:creationId xmlns:a16="http://schemas.microsoft.com/office/drawing/2014/main" id="{5267E254-8781-B84D-A6DF-FD0F011B82DC}"/>
              </a:ext>
            </a:extLst>
          </p:cNvPr>
          <p:cNvCxnSpPr>
            <a:cxnSpLocks/>
          </p:cNvCxnSpPr>
          <p:nvPr/>
        </p:nvCxnSpPr>
        <p:spPr>
          <a:xfrm flipH="1">
            <a:off x="5348830" y="5178626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椭圆 54">
            <a:extLst>
              <a:ext uri="{FF2B5EF4-FFF2-40B4-BE49-F238E27FC236}">
                <a16:creationId xmlns:a16="http://schemas.microsoft.com/office/drawing/2014/main" id="{9F5A910F-DB70-534B-AD87-ABBB5A39FE9E}"/>
              </a:ext>
            </a:extLst>
          </p:cNvPr>
          <p:cNvSpPr/>
          <p:nvPr/>
        </p:nvSpPr>
        <p:spPr>
          <a:xfrm>
            <a:off x="5566237" y="6307148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b…</a:t>
            </a:r>
            <a:endParaRPr kumimoji="1" lang="zh-CN" altLang="en-US" dirty="0"/>
          </a:p>
        </p:txBody>
      </p:sp>
      <p:cxnSp>
        <p:nvCxnSpPr>
          <p:cNvPr id="56" name="直线箭头连接符 55">
            <a:extLst>
              <a:ext uri="{FF2B5EF4-FFF2-40B4-BE49-F238E27FC236}">
                <a16:creationId xmlns:a16="http://schemas.microsoft.com/office/drawing/2014/main" id="{F05B2E86-17B6-AD40-9DDA-4E5B66EFADD6}"/>
              </a:ext>
            </a:extLst>
          </p:cNvPr>
          <p:cNvCxnSpPr>
            <a:cxnSpLocks/>
          </p:cNvCxnSpPr>
          <p:nvPr/>
        </p:nvCxnSpPr>
        <p:spPr>
          <a:xfrm>
            <a:off x="5478828" y="5940626"/>
            <a:ext cx="271894" cy="413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椭圆 56">
            <a:extLst>
              <a:ext uri="{FF2B5EF4-FFF2-40B4-BE49-F238E27FC236}">
                <a16:creationId xmlns:a16="http://schemas.microsoft.com/office/drawing/2014/main" id="{2C7D955D-99AE-E646-9C9E-9FE6549C4685}"/>
              </a:ext>
            </a:extLst>
          </p:cNvPr>
          <p:cNvSpPr/>
          <p:nvPr/>
        </p:nvSpPr>
        <p:spPr>
          <a:xfrm>
            <a:off x="6749147" y="6307148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b…</a:t>
            </a:r>
            <a:endParaRPr kumimoji="1" lang="zh-CN" altLang="en-US" dirty="0"/>
          </a:p>
        </p:txBody>
      </p:sp>
      <p:cxnSp>
        <p:nvCxnSpPr>
          <p:cNvPr id="58" name="直线箭头连接符 57">
            <a:extLst>
              <a:ext uri="{FF2B5EF4-FFF2-40B4-BE49-F238E27FC236}">
                <a16:creationId xmlns:a16="http://schemas.microsoft.com/office/drawing/2014/main" id="{BFF9F5A2-D4F2-C443-B676-A075E1D73FE7}"/>
              </a:ext>
            </a:extLst>
          </p:cNvPr>
          <p:cNvCxnSpPr>
            <a:cxnSpLocks/>
            <a:endCxn id="57" idx="7"/>
          </p:cNvCxnSpPr>
          <p:nvPr/>
        </p:nvCxnSpPr>
        <p:spPr>
          <a:xfrm flipH="1">
            <a:off x="7440454" y="5940626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闪电形 58">
            <a:extLst>
              <a:ext uri="{FF2B5EF4-FFF2-40B4-BE49-F238E27FC236}">
                <a16:creationId xmlns:a16="http://schemas.microsoft.com/office/drawing/2014/main" id="{6426EA97-F2BA-CE4A-83D5-9DE5EA5601FF}"/>
              </a:ext>
            </a:extLst>
          </p:cNvPr>
          <p:cNvSpPr/>
          <p:nvPr/>
        </p:nvSpPr>
        <p:spPr>
          <a:xfrm>
            <a:off x="7693090" y="5569134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60" name="直线箭头连接符 59">
            <a:extLst>
              <a:ext uri="{FF2B5EF4-FFF2-40B4-BE49-F238E27FC236}">
                <a16:creationId xmlns:a16="http://schemas.microsoft.com/office/drawing/2014/main" id="{5D067FC5-B251-F040-BF65-49B6F010515E}"/>
              </a:ext>
            </a:extLst>
          </p:cNvPr>
          <p:cNvCxnSpPr>
            <a:cxnSpLocks/>
          </p:cNvCxnSpPr>
          <p:nvPr/>
        </p:nvCxnSpPr>
        <p:spPr>
          <a:xfrm>
            <a:off x="7472538" y="5179966"/>
            <a:ext cx="211544" cy="370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椭圆 60">
            <a:extLst>
              <a:ext uri="{FF2B5EF4-FFF2-40B4-BE49-F238E27FC236}">
                <a16:creationId xmlns:a16="http://schemas.microsoft.com/office/drawing/2014/main" id="{716C9F92-61F9-5243-A366-78969064C6C6}"/>
              </a:ext>
            </a:extLst>
          </p:cNvPr>
          <p:cNvSpPr/>
          <p:nvPr/>
        </p:nvSpPr>
        <p:spPr>
          <a:xfrm>
            <a:off x="8257883" y="63101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b…</a:t>
            </a:r>
            <a:endParaRPr kumimoji="1" lang="zh-CN" altLang="en-US" dirty="0"/>
          </a:p>
        </p:txBody>
      </p:sp>
      <p:cxnSp>
        <p:nvCxnSpPr>
          <p:cNvPr id="62" name="直线箭头连接符 61">
            <a:extLst>
              <a:ext uri="{FF2B5EF4-FFF2-40B4-BE49-F238E27FC236}">
                <a16:creationId xmlns:a16="http://schemas.microsoft.com/office/drawing/2014/main" id="{C17CE324-3EF0-364B-AF06-30FAED1BDD72}"/>
              </a:ext>
            </a:extLst>
          </p:cNvPr>
          <p:cNvCxnSpPr>
            <a:cxnSpLocks/>
          </p:cNvCxnSpPr>
          <p:nvPr/>
        </p:nvCxnSpPr>
        <p:spPr>
          <a:xfrm>
            <a:off x="8074090" y="5968809"/>
            <a:ext cx="384388" cy="372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id="{25D01102-ACA8-5544-A00F-8221D7782CA2}"/>
                  </a:ext>
                </a:extLst>
              </p:cNvPr>
              <p:cNvSpPr txBox="1"/>
              <p:nvPr/>
            </p:nvSpPr>
            <p:spPr>
              <a:xfrm>
                <a:off x="4619193" y="5108579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id="{25D01102-ACA8-5544-A00F-8221D7782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193" y="5108579"/>
                <a:ext cx="1203403" cy="369332"/>
              </a:xfrm>
              <a:prstGeom prst="rect">
                <a:avLst/>
              </a:prstGeom>
              <a:blipFill>
                <a:blip r:embed="rId6"/>
                <a:stretch>
                  <a:fillRect l="-4211" t="-3333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线箭头连接符 65">
            <a:extLst>
              <a:ext uri="{FF2B5EF4-FFF2-40B4-BE49-F238E27FC236}">
                <a16:creationId xmlns:a16="http://schemas.microsoft.com/office/drawing/2014/main" id="{CA9FD3C3-205B-BA45-A0B0-4D3ED1D7FEA0}"/>
              </a:ext>
            </a:extLst>
          </p:cNvPr>
          <p:cNvCxnSpPr>
            <a:cxnSpLocks/>
          </p:cNvCxnSpPr>
          <p:nvPr/>
        </p:nvCxnSpPr>
        <p:spPr>
          <a:xfrm>
            <a:off x="5686420" y="5190326"/>
            <a:ext cx="344553" cy="427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闪电形 66">
            <a:extLst>
              <a:ext uri="{FF2B5EF4-FFF2-40B4-BE49-F238E27FC236}">
                <a16:creationId xmlns:a16="http://schemas.microsoft.com/office/drawing/2014/main" id="{082FB8D1-CDB1-CA4E-9126-B9BA6DC13996}"/>
              </a:ext>
            </a:extLst>
          </p:cNvPr>
          <p:cNvSpPr/>
          <p:nvPr/>
        </p:nvSpPr>
        <p:spPr>
          <a:xfrm>
            <a:off x="6033539" y="5401772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68" name="直线箭头连接符 67">
            <a:extLst>
              <a:ext uri="{FF2B5EF4-FFF2-40B4-BE49-F238E27FC236}">
                <a16:creationId xmlns:a16="http://schemas.microsoft.com/office/drawing/2014/main" id="{009ECD99-F62A-3943-B885-9BEE694B3D8D}"/>
              </a:ext>
            </a:extLst>
          </p:cNvPr>
          <p:cNvCxnSpPr>
            <a:cxnSpLocks/>
          </p:cNvCxnSpPr>
          <p:nvPr/>
        </p:nvCxnSpPr>
        <p:spPr>
          <a:xfrm flipH="1">
            <a:off x="7139733" y="5145384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闪电形 68">
            <a:extLst>
              <a:ext uri="{FF2B5EF4-FFF2-40B4-BE49-F238E27FC236}">
                <a16:creationId xmlns:a16="http://schemas.microsoft.com/office/drawing/2014/main" id="{CE92002A-9063-8242-9C7C-58877429E057}"/>
              </a:ext>
            </a:extLst>
          </p:cNvPr>
          <p:cNvSpPr/>
          <p:nvPr/>
        </p:nvSpPr>
        <p:spPr>
          <a:xfrm>
            <a:off x="6836456" y="5435409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本框 72">
                <a:extLst>
                  <a:ext uri="{FF2B5EF4-FFF2-40B4-BE49-F238E27FC236}">
                    <a16:creationId xmlns:a16="http://schemas.microsoft.com/office/drawing/2014/main" id="{663A7493-F4BC-1743-8792-1852F596B639}"/>
                  </a:ext>
                </a:extLst>
              </p:cNvPr>
              <p:cNvSpPr txBox="1"/>
              <p:nvPr/>
            </p:nvSpPr>
            <p:spPr>
              <a:xfrm>
                <a:off x="3657600" y="5970287"/>
                <a:ext cx="26607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...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bn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文本框 72">
                <a:extLst>
                  <a:ext uri="{FF2B5EF4-FFF2-40B4-BE49-F238E27FC236}">
                    <a16:creationId xmlns:a16="http://schemas.microsoft.com/office/drawing/2014/main" id="{663A7493-F4BC-1743-8792-1852F596B6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70287"/>
                <a:ext cx="2660720" cy="369332"/>
              </a:xfrm>
              <a:prstGeom prst="rect">
                <a:avLst/>
              </a:prstGeom>
              <a:blipFill>
                <a:blip r:embed="rId7"/>
                <a:stretch>
                  <a:fillRect l="-1905" t="-333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556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50" grpId="0"/>
      <p:bldP spid="64" grpId="0"/>
      <p:bldP spid="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if(m==y){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assert(…);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}else{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1;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11986A89-30EC-5749-A8BF-BC646F718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271914"/>
              </p:ext>
            </p:extLst>
          </p:nvPr>
        </p:nvGraphicFramePr>
        <p:xfrm>
          <a:off x="5867400" y="292577"/>
          <a:ext cx="18288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143399693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sym.value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cxnSp>
        <p:nvCxnSpPr>
          <p:cNvPr id="17" name="直线箭头连接符 16">
            <a:extLst>
              <a:ext uri="{FF2B5EF4-FFF2-40B4-BE49-F238E27FC236}">
                <a16:creationId xmlns:a16="http://schemas.microsoft.com/office/drawing/2014/main" id="{D9C6ED30-F650-F446-8A10-9A86DC519184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6781800" y="1572737"/>
            <a:ext cx="1181099" cy="637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A1681004-B994-8141-967F-C6B124B8A722}"/>
              </a:ext>
            </a:extLst>
          </p:cNvPr>
          <p:cNvSpPr txBox="1"/>
          <p:nvPr/>
        </p:nvSpPr>
        <p:spPr>
          <a:xfrm>
            <a:off x="7696200" y="184705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m!=y</a:t>
            </a:r>
            <a:endParaRPr kumimoji="1" lang="zh-CN" altLang="en-US" sz="12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5101435-9AE2-2F46-A5DF-72215A222FF4}"/>
              </a:ext>
            </a:extLst>
          </p:cNvPr>
          <p:cNvSpPr txBox="1"/>
          <p:nvPr/>
        </p:nvSpPr>
        <p:spPr>
          <a:xfrm>
            <a:off x="7000054" y="3666487"/>
            <a:ext cx="1955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path</a:t>
            </a:r>
            <a:r>
              <a:rPr kumimoji="1" lang="zh-CN" altLang="en-US" sz="1600" dirty="0"/>
              <a:t> </a:t>
            </a:r>
            <a:r>
              <a:rPr kumimoji="1" lang="en-US" altLang="zh-CN" sz="1600" dirty="0" err="1"/>
              <a:t>cond</a:t>
            </a:r>
            <a:r>
              <a:rPr kumimoji="1" lang="en-US" altLang="zh-CN" sz="1600" dirty="0"/>
              <a:t>:</a:t>
            </a:r>
          </a:p>
          <a:p>
            <a:r>
              <a:rPr kumimoji="1" lang="en-US" altLang="zh-CN" sz="1600" dirty="0">
                <a:solidFill>
                  <a:srgbClr val="0432FF"/>
                </a:solidFill>
              </a:rPr>
              <a:t>x</a:t>
            </a:r>
            <a:r>
              <a:rPr kumimoji="1" lang="zh-CN" altLang="en-US" sz="1600" dirty="0">
                <a:solidFill>
                  <a:srgbClr val="0432FF"/>
                </a:solidFill>
              </a:rPr>
              <a:t>*</a:t>
            </a:r>
            <a:r>
              <a:rPr kumimoji="1" lang="en-US" altLang="zh-CN" sz="1600" dirty="0">
                <a:solidFill>
                  <a:srgbClr val="0432FF"/>
                </a:solidFill>
              </a:rPr>
              <a:t>x</a:t>
            </a:r>
            <a:r>
              <a:rPr kumimoji="1" lang="zh-CN" altLang="en-US" sz="1600" dirty="0">
                <a:solidFill>
                  <a:srgbClr val="0432FF"/>
                </a:solidFill>
              </a:rPr>
              <a:t>*</a:t>
            </a:r>
            <a:r>
              <a:rPr kumimoji="1" lang="en-US" altLang="zh-CN" sz="1600" dirty="0">
                <a:solidFill>
                  <a:srgbClr val="0432FF"/>
                </a:solidFill>
              </a:rPr>
              <a:t>x!=y</a:t>
            </a:r>
          </a:p>
          <a:p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negate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and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send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to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solver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(Z3):</a:t>
            </a:r>
          </a:p>
          <a:p>
            <a:r>
              <a:rPr kumimoji="1" lang="en-US" altLang="zh-CN" sz="1600" dirty="0">
                <a:solidFill>
                  <a:srgbClr val="0432FF"/>
                </a:solidFill>
              </a:rPr>
              <a:t>x</a:t>
            </a:r>
            <a:r>
              <a:rPr kumimoji="1" lang="zh-CN" altLang="en-US" sz="1600" dirty="0">
                <a:solidFill>
                  <a:srgbClr val="0432FF"/>
                </a:solidFill>
              </a:rPr>
              <a:t>*</a:t>
            </a:r>
            <a:r>
              <a:rPr kumimoji="1" lang="en-US" altLang="zh-CN" sz="1600" dirty="0">
                <a:solidFill>
                  <a:srgbClr val="0432FF"/>
                </a:solidFill>
              </a:rPr>
              <a:t>x</a:t>
            </a:r>
            <a:r>
              <a:rPr kumimoji="1" lang="zh-CN" altLang="en-US" sz="1600" dirty="0">
                <a:solidFill>
                  <a:srgbClr val="0432FF"/>
                </a:solidFill>
              </a:rPr>
              <a:t>*</a:t>
            </a:r>
            <a:r>
              <a:rPr kumimoji="1" lang="en-US" altLang="zh-CN" sz="1600" dirty="0">
                <a:solidFill>
                  <a:srgbClr val="0432FF"/>
                </a:solidFill>
              </a:rPr>
              <a:t>x==y</a:t>
            </a:r>
          </a:p>
          <a:p>
            <a:r>
              <a:rPr kumimoji="1" lang="en-US" altLang="zh-CN" sz="1600" dirty="0"/>
              <a:t>but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if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found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this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unsolvable,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can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weaken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this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by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replace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symbolic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value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of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m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with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its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concreate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value!</a:t>
            </a:r>
          </a:p>
        </p:txBody>
      </p:sp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45513BBD-91F9-9345-B94B-B4107E490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793685"/>
              </p:ext>
            </p:extLst>
          </p:nvPr>
        </p:nvGraphicFramePr>
        <p:xfrm>
          <a:off x="7103142" y="2215670"/>
          <a:ext cx="18288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143399693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sym.value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CE3E6AE9-1419-244D-8F80-0662AF84E87F}"/>
              </a:ext>
            </a:extLst>
          </p:cNvPr>
          <p:cNvSpPr txBox="1"/>
          <p:nvPr/>
        </p:nvSpPr>
        <p:spPr>
          <a:xfrm>
            <a:off x="8365801" y="3297155"/>
            <a:ext cx="578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8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81EA76F-80AB-8F44-BF27-0E45E0DE87EB}"/>
              </a:ext>
            </a:extLst>
          </p:cNvPr>
          <p:cNvSpPr txBox="1"/>
          <p:nvPr/>
        </p:nvSpPr>
        <p:spPr>
          <a:xfrm>
            <a:off x="3308932" y="4389109"/>
            <a:ext cx="3519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Thus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have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this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(weakened)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PC:</a:t>
            </a:r>
          </a:p>
          <a:p>
            <a:r>
              <a:rPr kumimoji="1" lang="en-US" altLang="zh-CN" sz="1600" dirty="0">
                <a:solidFill>
                  <a:srgbClr val="0432FF"/>
                </a:solidFill>
              </a:rPr>
              <a:t>8</a:t>
            </a:r>
            <a:r>
              <a:rPr kumimoji="1" lang="zh-CN" altLang="en-US" sz="1600" dirty="0">
                <a:solidFill>
                  <a:srgbClr val="0432FF"/>
                </a:solidFill>
              </a:rPr>
              <a:t> </a:t>
            </a:r>
            <a:r>
              <a:rPr kumimoji="1" lang="en-US" altLang="zh-CN" sz="1600" dirty="0">
                <a:solidFill>
                  <a:srgbClr val="0432FF"/>
                </a:solidFill>
              </a:rPr>
              <a:t>==</a:t>
            </a:r>
            <a:r>
              <a:rPr kumimoji="1" lang="zh-CN" altLang="en-US" sz="1600" dirty="0">
                <a:solidFill>
                  <a:srgbClr val="0432FF"/>
                </a:solidFill>
              </a:rPr>
              <a:t> </a:t>
            </a:r>
            <a:r>
              <a:rPr kumimoji="1" lang="en-US" altLang="zh-CN" sz="1600" dirty="0">
                <a:solidFill>
                  <a:srgbClr val="0432FF"/>
                </a:solidFill>
              </a:rPr>
              <a:t>y</a:t>
            </a:r>
          </a:p>
          <a:p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regenerate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new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input,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and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restart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execution!</a:t>
            </a:r>
          </a:p>
        </p:txBody>
      </p:sp>
    </p:spTree>
    <p:extLst>
      <p:ext uri="{BB962C8B-B14F-4D97-AF65-F5344CB8AC3E}">
        <p14:creationId xmlns:p14="http://schemas.microsoft.com/office/powerpoint/2010/main" val="5457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if(m==y){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assert(…);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}else{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1;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11986A89-30EC-5749-A8BF-BC646F718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793399"/>
              </p:ext>
            </p:extLst>
          </p:nvPr>
        </p:nvGraphicFramePr>
        <p:xfrm>
          <a:off x="5867400" y="292577"/>
          <a:ext cx="18288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143399693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sym.value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cxnSp>
        <p:nvCxnSpPr>
          <p:cNvPr id="16" name="直线箭头连接符 15">
            <a:extLst>
              <a:ext uri="{FF2B5EF4-FFF2-40B4-BE49-F238E27FC236}">
                <a16:creationId xmlns:a16="http://schemas.microsoft.com/office/drawing/2014/main" id="{4B2BC578-E401-0742-91F2-47EB6AAE0D35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5791200" y="1572737"/>
            <a:ext cx="990600" cy="637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箭头连接符 16">
            <a:extLst>
              <a:ext uri="{FF2B5EF4-FFF2-40B4-BE49-F238E27FC236}">
                <a16:creationId xmlns:a16="http://schemas.microsoft.com/office/drawing/2014/main" id="{D9C6ED30-F650-F446-8A10-9A86DC519184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6781800" y="1572737"/>
            <a:ext cx="1181099" cy="637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A1681004-B994-8141-967F-C6B124B8A722}"/>
              </a:ext>
            </a:extLst>
          </p:cNvPr>
          <p:cNvSpPr txBox="1"/>
          <p:nvPr/>
        </p:nvSpPr>
        <p:spPr>
          <a:xfrm>
            <a:off x="7696200" y="184705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m!=y</a:t>
            </a:r>
            <a:endParaRPr kumimoji="1" lang="zh-CN" altLang="en-US" sz="12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36EA58F-4CA6-DF43-8E09-FE8B4D7968B9}"/>
              </a:ext>
            </a:extLst>
          </p:cNvPr>
          <p:cNvSpPr txBox="1"/>
          <p:nvPr/>
        </p:nvSpPr>
        <p:spPr>
          <a:xfrm>
            <a:off x="5562600" y="1868214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m==y</a:t>
            </a:r>
            <a:endParaRPr kumimoji="1" lang="zh-CN" altLang="en-US" sz="12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5101435-9AE2-2F46-A5DF-72215A222FF4}"/>
              </a:ext>
            </a:extLst>
          </p:cNvPr>
          <p:cNvSpPr txBox="1"/>
          <p:nvPr/>
        </p:nvSpPr>
        <p:spPr>
          <a:xfrm>
            <a:off x="7000054" y="3666487"/>
            <a:ext cx="1955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path</a:t>
            </a:r>
            <a:r>
              <a:rPr kumimoji="1" lang="zh-CN" altLang="en-US" sz="1600" dirty="0"/>
              <a:t> </a:t>
            </a:r>
            <a:r>
              <a:rPr kumimoji="1" lang="en-US" altLang="zh-CN" sz="1600" dirty="0" err="1"/>
              <a:t>cond</a:t>
            </a:r>
            <a:r>
              <a:rPr kumimoji="1" lang="en-US" altLang="zh-CN" sz="1600" dirty="0"/>
              <a:t>:</a:t>
            </a:r>
          </a:p>
          <a:p>
            <a:r>
              <a:rPr kumimoji="1" lang="en-US" altLang="zh-CN" sz="1600" dirty="0">
                <a:solidFill>
                  <a:srgbClr val="0432FF"/>
                </a:solidFill>
              </a:rPr>
              <a:t>x</a:t>
            </a:r>
            <a:r>
              <a:rPr kumimoji="1" lang="zh-CN" altLang="en-US" sz="1600" dirty="0">
                <a:solidFill>
                  <a:srgbClr val="0432FF"/>
                </a:solidFill>
              </a:rPr>
              <a:t>*</a:t>
            </a:r>
            <a:r>
              <a:rPr kumimoji="1" lang="en-US" altLang="zh-CN" sz="1600" dirty="0">
                <a:solidFill>
                  <a:srgbClr val="0432FF"/>
                </a:solidFill>
              </a:rPr>
              <a:t>x</a:t>
            </a:r>
            <a:r>
              <a:rPr kumimoji="1" lang="zh-CN" altLang="en-US" sz="1600" dirty="0">
                <a:solidFill>
                  <a:srgbClr val="0432FF"/>
                </a:solidFill>
              </a:rPr>
              <a:t>*</a:t>
            </a:r>
            <a:r>
              <a:rPr kumimoji="1" lang="en-US" altLang="zh-CN" sz="1600" dirty="0">
                <a:solidFill>
                  <a:srgbClr val="0432FF"/>
                </a:solidFill>
              </a:rPr>
              <a:t>x!=y</a:t>
            </a:r>
          </a:p>
          <a:p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negate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and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send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to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solver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(Z3):</a:t>
            </a:r>
          </a:p>
          <a:p>
            <a:r>
              <a:rPr kumimoji="1" lang="en-US" altLang="zh-CN" sz="1600" dirty="0">
                <a:solidFill>
                  <a:srgbClr val="0432FF"/>
                </a:solidFill>
              </a:rPr>
              <a:t>x</a:t>
            </a:r>
            <a:r>
              <a:rPr kumimoji="1" lang="zh-CN" altLang="en-US" sz="1600" dirty="0">
                <a:solidFill>
                  <a:srgbClr val="0432FF"/>
                </a:solidFill>
              </a:rPr>
              <a:t>*</a:t>
            </a:r>
            <a:r>
              <a:rPr kumimoji="1" lang="en-US" altLang="zh-CN" sz="1600" dirty="0">
                <a:solidFill>
                  <a:srgbClr val="0432FF"/>
                </a:solidFill>
              </a:rPr>
              <a:t>x</a:t>
            </a:r>
            <a:r>
              <a:rPr kumimoji="1" lang="zh-CN" altLang="en-US" sz="1600" dirty="0">
                <a:solidFill>
                  <a:srgbClr val="0432FF"/>
                </a:solidFill>
              </a:rPr>
              <a:t>*</a:t>
            </a:r>
            <a:r>
              <a:rPr kumimoji="1" lang="en-US" altLang="zh-CN" sz="1600" dirty="0">
                <a:solidFill>
                  <a:srgbClr val="0432FF"/>
                </a:solidFill>
              </a:rPr>
              <a:t>x==y</a:t>
            </a:r>
          </a:p>
          <a:p>
            <a:r>
              <a:rPr kumimoji="1" lang="en-US" altLang="zh-CN" sz="1600" dirty="0"/>
              <a:t>but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if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found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this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unsolvable,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can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weaken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this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by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replace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symbolic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value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of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m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with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concreate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value!</a:t>
            </a:r>
          </a:p>
        </p:txBody>
      </p:sp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45513BBD-91F9-9345-B94B-B4107E490815}"/>
              </a:ext>
            </a:extLst>
          </p:cNvPr>
          <p:cNvGraphicFramePr>
            <a:graphicFrameLocks noGrp="1"/>
          </p:cNvGraphicFramePr>
          <p:nvPr/>
        </p:nvGraphicFramePr>
        <p:xfrm>
          <a:off x="7103142" y="2215670"/>
          <a:ext cx="18288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143399693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sym.value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graphicFrame>
        <p:nvGraphicFramePr>
          <p:cNvPr id="31" name="表格 30">
            <a:extLst>
              <a:ext uri="{FF2B5EF4-FFF2-40B4-BE49-F238E27FC236}">
                <a16:creationId xmlns:a16="http://schemas.microsoft.com/office/drawing/2014/main" id="{1A1EF17F-9C8E-9944-B270-E920FBF67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217696"/>
              </p:ext>
            </p:extLst>
          </p:nvPr>
        </p:nvGraphicFramePr>
        <p:xfrm>
          <a:off x="4845215" y="2209800"/>
          <a:ext cx="18288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143399693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sym.value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CE3E6AE9-1419-244D-8F80-0662AF84E87F}"/>
              </a:ext>
            </a:extLst>
          </p:cNvPr>
          <p:cNvSpPr txBox="1"/>
          <p:nvPr/>
        </p:nvSpPr>
        <p:spPr>
          <a:xfrm>
            <a:off x="8365801" y="3297155"/>
            <a:ext cx="578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8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81EA76F-80AB-8F44-BF27-0E45E0DE87EB}"/>
              </a:ext>
            </a:extLst>
          </p:cNvPr>
          <p:cNvSpPr txBox="1"/>
          <p:nvPr/>
        </p:nvSpPr>
        <p:spPr>
          <a:xfrm>
            <a:off x="3308932" y="4389109"/>
            <a:ext cx="3519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Thus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have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this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(weakened)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PC:</a:t>
            </a:r>
          </a:p>
          <a:p>
            <a:r>
              <a:rPr kumimoji="1" lang="en-US" altLang="zh-CN" sz="1600" dirty="0">
                <a:solidFill>
                  <a:srgbClr val="0432FF"/>
                </a:solidFill>
              </a:rPr>
              <a:t>8</a:t>
            </a:r>
            <a:r>
              <a:rPr kumimoji="1" lang="zh-CN" altLang="en-US" sz="1600" dirty="0">
                <a:solidFill>
                  <a:srgbClr val="0432FF"/>
                </a:solidFill>
              </a:rPr>
              <a:t> </a:t>
            </a:r>
            <a:r>
              <a:rPr kumimoji="1" lang="en-US" altLang="zh-CN" sz="1600" dirty="0">
                <a:solidFill>
                  <a:srgbClr val="0432FF"/>
                </a:solidFill>
              </a:rPr>
              <a:t>==</a:t>
            </a:r>
            <a:r>
              <a:rPr kumimoji="1" lang="zh-CN" altLang="en-US" sz="1600" dirty="0">
                <a:solidFill>
                  <a:srgbClr val="0432FF"/>
                </a:solidFill>
              </a:rPr>
              <a:t> </a:t>
            </a:r>
            <a:r>
              <a:rPr kumimoji="1" lang="en-US" altLang="zh-CN" sz="1600" dirty="0">
                <a:solidFill>
                  <a:srgbClr val="0432FF"/>
                </a:solidFill>
              </a:rPr>
              <a:t>y</a:t>
            </a:r>
          </a:p>
          <a:p>
            <a:r>
              <a:rPr kumimoji="1" lang="en-US" altLang="zh-CN" sz="1600" dirty="0"/>
              <a:t>we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regenerate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new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input,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and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restart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execution!</a:t>
            </a:r>
          </a:p>
        </p:txBody>
      </p:sp>
    </p:spTree>
    <p:extLst>
      <p:ext uri="{BB962C8B-B14F-4D97-AF65-F5344CB8AC3E}">
        <p14:creationId xmlns:p14="http://schemas.microsoft.com/office/powerpoint/2010/main" val="3910201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2F974A-C3E5-564C-85A5-2F9049458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508BC-8322-B943-9711-A9D5A8E37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 algn="ctr">
              <a:buNone/>
            </a:pPr>
            <a:r>
              <a:rPr kumimoji="1" lang="en-US" altLang="zh-CN" i="1" dirty="0"/>
              <a:t>Advantages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of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Concolic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Execution</a:t>
            </a:r>
            <a:endParaRPr kumimoji="1"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95617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E3A8E4-6958-404F-9A7A-4D41ABD0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Spectrum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program</a:t>
            </a:r>
            <a:r>
              <a:rPr kumimoji="1" lang="zh-CN" altLang="en-US" dirty="0"/>
              <a:t> </a:t>
            </a:r>
            <a:r>
              <a:rPr kumimoji="1" lang="en-US" altLang="zh-CN" dirty="0"/>
              <a:t>validation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methods</a:t>
            </a:r>
            <a:endParaRPr kumimoji="1"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3290D53-744C-F049-BD12-36467E0FC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2178650"/>
            <a:ext cx="8401050" cy="460315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52E6188-1647-5145-85E6-FAA20DE63886}"/>
              </a:ext>
            </a:extLst>
          </p:cNvPr>
          <p:cNvSpPr txBox="1"/>
          <p:nvPr/>
        </p:nvSpPr>
        <p:spPr>
          <a:xfrm>
            <a:off x="4285456" y="5193268"/>
            <a:ext cx="211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Today’s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topic</a:t>
            </a:r>
            <a:endParaRPr kumimoji="1" lang="zh-CN" altLang="en-US" dirty="0"/>
          </a:p>
        </p:txBody>
      </p:sp>
      <p:cxnSp>
        <p:nvCxnSpPr>
          <p:cNvPr id="10" name="直线箭头连接符 9">
            <a:extLst>
              <a:ext uri="{FF2B5EF4-FFF2-40B4-BE49-F238E27FC236}">
                <a16:creationId xmlns:a16="http://schemas.microsoft.com/office/drawing/2014/main" id="{62BED9D8-E1E3-2A45-B513-C33272D6531D}"/>
              </a:ext>
            </a:extLst>
          </p:cNvPr>
          <p:cNvCxnSpPr/>
          <p:nvPr/>
        </p:nvCxnSpPr>
        <p:spPr>
          <a:xfrm flipH="1" flipV="1">
            <a:off x="3733800" y="4980243"/>
            <a:ext cx="762000" cy="213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7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E1E0E9-1173-A145-9EAE-68F014345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Practical issues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2A02E0-DBE4-2549-997D-39A830D71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Path explosion</a:t>
            </a:r>
          </a:p>
          <a:p>
            <a:r>
              <a:rPr kumimoji="1" lang="en-US" altLang="zh-CN" dirty="0"/>
              <a:t>Loops and recursions</a:t>
            </a:r>
          </a:p>
          <a:p>
            <a:r>
              <a:rPr kumimoji="1" lang="en-US" altLang="zh-CN" dirty="0"/>
              <a:t>Environment modeling</a:t>
            </a:r>
          </a:p>
        </p:txBody>
      </p:sp>
    </p:spTree>
    <p:extLst>
      <p:ext uri="{BB962C8B-B14F-4D97-AF65-F5344CB8AC3E}">
        <p14:creationId xmlns:p14="http://schemas.microsoft.com/office/powerpoint/2010/main" val="2378821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#1: Path explosion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program: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if(e1)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if(e11)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if(e21)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791200" y="2438400"/>
            <a:ext cx="609600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e1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782344" y="34145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e11</a:t>
            </a:r>
            <a:endParaRPr kumimoji="1" lang="zh-CN" altLang="en-US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F958ECE9-2EA8-5C4D-B3FF-8932D9B07E1D}"/>
              </a:ext>
            </a:extLst>
          </p:cNvPr>
          <p:cNvSpPr/>
          <p:nvPr/>
        </p:nvSpPr>
        <p:spPr>
          <a:xfrm>
            <a:off x="6629400" y="3414522"/>
            <a:ext cx="914400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e21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73651" y="2877915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  <a:endCxn id="6" idx="1"/>
          </p:cNvCxnSpPr>
          <p:nvPr/>
        </p:nvCxnSpPr>
        <p:spPr>
          <a:xfrm>
            <a:off x="6311526" y="2841002"/>
            <a:ext cx="451785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e1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A81CAF-25EA-5F42-99FE-75445F1789BC}"/>
              </a:ext>
            </a:extLst>
          </p:cNvPr>
          <p:cNvSpPr/>
          <p:nvPr/>
        </p:nvSpPr>
        <p:spPr>
          <a:xfrm>
            <a:off x="3886200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A9CC638E-2AA0-0345-BBBC-736C07CAA79D}"/>
              </a:ext>
            </a:extLst>
          </p:cNvPr>
          <p:cNvCxnSpPr>
            <a:cxnSpLocks/>
            <a:endCxn id="12" idx="7"/>
          </p:cNvCxnSpPr>
          <p:nvPr/>
        </p:nvCxnSpPr>
        <p:spPr>
          <a:xfrm flipH="1">
            <a:off x="4577507" y="4648200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闪电形 13">
            <a:extLst>
              <a:ext uri="{FF2B5EF4-FFF2-40B4-BE49-F238E27FC236}">
                <a16:creationId xmlns:a16="http://schemas.microsoft.com/office/drawing/2014/main" id="{A75AF1EB-E229-5D4F-A283-973552EA3430}"/>
              </a:ext>
            </a:extLst>
          </p:cNvPr>
          <p:cNvSpPr/>
          <p:nvPr/>
        </p:nvSpPr>
        <p:spPr>
          <a:xfrm>
            <a:off x="4648200" y="4114800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98A1AA5-219C-F149-9B5A-502F78F17EC5}"/>
              </a:ext>
            </a:extLst>
          </p:cNvPr>
          <p:cNvCxnSpPr>
            <a:cxnSpLocks/>
          </p:cNvCxnSpPr>
          <p:nvPr/>
        </p:nvCxnSpPr>
        <p:spPr>
          <a:xfrm flipH="1">
            <a:off x="4969895" y="3886200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>
            <a:extLst>
              <a:ext uri="{FF2B5EF4-FFF2-40B4-BE49-F238E27FC236}">
                <a16:creationId xmlns:a16="http://schemas.microsoft.com/office/drawing/2014/main" id="{72A51D4E-4363-834D-9F91-CF8E38D519AA}"/>
              </a:ext>
            </a:extLst>
          </p:cNvPr>
          <p:cNvSpPr/>
          <p:nvPr/>
        </p:nvSpPr>
        <p:spPr>
          <a:xfrm>
            <a:off x="5187302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19" name="直线箭头连接符 18">
            <a:extLst>
              <a:ext uri="{FF2B5EF4-FFF2-40B4-BE49-F238E27FC236}">
                <a16:creationId xmlns:a16="http://schemas.microsoft.com/office/drawing/2014/main" id="{8A94112A-048F-5946-9682-A9EDFEE75ADB}"/>
              </a:ext>
            </a:extLst>
          </p:cNvPr>
          <p:cNvCxnSpPr>
            <a:cxnSpLocks/>
          </p:cNvCxnSpPr>
          <p:nvPr/>
        </p:nvCxnSpPr>
        <p:spPr>
          <a:xfrm>
            <a:off x="5099893" y="4648200"/>
            <a:ext cx="271894" cy="413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>
            <a:extLst>
              <a:ext uri="{FF2B5EF4-FFF2-40B4-BE49-F238E27FC236}">
                <a16:creationId xmlns:a16="http://schemas.microsoft.com/office/drawing/2014/main" id="{367EEFFB-DCD1-F84C-945E-62EA139FF240}"/>
              </a:ext>
            </a:extLst>
          </p:cNvPr>
          <p:cNvSpPr/>
          <p:nvPr/>
        </p:nvSpPr>
        <p:spPr>
          <a:xfrm>
            <a:off x="6370212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22" name="直线箭头连接符 21">
            <a:extLst>
              <a:ext uri="{FF2B5EF4-FFF2-40B4-BE49-F238E27FC236}">
                <a16:creationId xmlns:a16="http://schemas.microsoft.com/office/drawing/2014/main" id="{BA557CF5-5852-7047-9380-B34C51289926}"/>
              </a:ext>
            </a:extLst>
          </p:cNvPr>
          <p:cNvCxnSpPr>
            <a:cxnSpLocks/>
            <a:endCxn id="21" idx="7"/>
          </p:cNvCxnSpPr>
          <p:nvPr/>
        </p:nvCxnSpPr>
        <p:spPr>
          <a:xfrm flipH="1">
            <a:off x="7061519" y="4648200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闪电形 22">
            <a:extLst>
              <a:ext uri="{FF2B5EF4-FFF2-40B4-BE49-F238E27FC236}">
                <a16:creationId xmlns:a16="http://schemas.microsoft.com/office/drawing/2014/main" id="{D7BDDDF9-F7C6-DB46-A7C2-3ED679EDF07B}"/>
              </a:ext>
            </a:extLst>
          </p:cNvPr>
          <p:cNvSpPr/>
          <p:nvPr/>
        </p:nvSpPr>
        <p:spPr>
          <a:xfrm>
            <a:off x="7314155" y="4276708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24" name="直线箭头连接符 23">
            <a:extLst>
              <a:ext uri="{FF2B5EF4-FFF2-40B4-BE49-F238E27FC236}">
                <a16:creationId xmlns:a16="http://schemas.microsoft.com/office/drawing/2014/main" id="{E61C648C-C6E9-CD46-AD76-A12399D2521C}"/>
              </a:ext>
            </a:extLst>
          </p:cNvPr>
          <p:cNvCxnSpPr>
            <a:cxnSpLocks/>
          </p:cNvCxnSpPr>
          <p:nvPr/>
        </p:nvCxnSpPr>
        <p:spPr>
          <a:xfrm>
            <a:off x="7093603" y="3887540"/>
            <a:ext cx="211544" cy="370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5B479FEF-9640-194D-BBAC-7983109167CC}"/>
              </a:ext>
            </a:extLst>
          </p:cNvPr>
          <p:cNvSpPr/>
          <p:nvPr/>
        </p:nvSpPr>
        <p:spPr>
          <a:xfrm>
            <a:off x="7878948" y="5017696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27" name="直线箭头连接符 26">
            <a:extLst>
              <a:ext uri="{FF2B5EF4-FFF2-40B4-BE49-F238E27FC236}">
                <a16:creationId xmlns:a16="http://schemas.microsoft.com/office/drawing/2014/main" id="{3B03921D-2365-2E43-ABD9-AC09B5D62D3D}"/>
              </a:ext>
            </a:extLst>
          </p:cNvPr>
          <p:cNvCxnSpPr>
            <a:cxnSpLocks/>
          </p:cNvCxnSpPr>
          <p:nvPr/>
        </p:nvCxnSpPr>
        <p:spPr>
          <a:xfrm>
            <a:off x="7695155" y="4676383"/>
            <a:ext cx="384388" cy="372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575192" y="2888543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92" y="2888543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3226" b="-22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3219BFE4-BE67-D14E-8966-B94987A6644A}"/>
                  </a:ext>
                </a:extLst>
              </p:cNvPr>
              <p:cNvSpPr txBox="1"/>
              <p:nvPr/>
            </p:nvSpPr>
            <p:spPr>
              <a:xfrm>
                <a:off x="4240258" y="3816153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3219BFE4-BE67-D14E-8966-B94987A66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258" y="3816153"/>
                <a:ext cx="1203403" cy="369332"/>
              </a:xfrm>
              <a:prstGeom prst="rect">
                <a:avLst/>
              </a:prstGeom>
              <a:blipFill>
                <a:blip r:embed="rId3"/>
                <a:stretch>
                  <a:fillRect l="-4167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BDE9DFF2-C6EF-F14D-8930-D5CFA78E4E4A}"/>
                  </a:ext>
                </a:extLst>
              </p:cNvPr>
              <p:cNvSpPr txBox="1"/>
              <p:nvPr/>
            </p:nvSpPr>
            <p:spPr>
              <a:xfrm>
                <a:off x="7211165" y="3796100"/>
                <a:ext cx="1417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e21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BDE9DFF2-C6EF-F14D-8930-D5CFA78E4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65" y="3796100"/>
                <a:ext cx="1417691" cy="369332"/>
              </a:xfrm>
              <a:prstGeom prst="rect">
                <a:avLst/>
              </a:prstGeom>
              <a:blipFill>
                <a:blip r:embed="rId4"/>
                <a:stretch>
                  <a:fillRect t="-6667" r="-2679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线箭头连接符 31">
            <a:extLst>
              <a:ext uri="{FF2B5EF4-FFF2-40B4-BE49-F238E27FC236}">
                <a16:creationId xmlns:a16="http://schemas.microsoft.com/office/drawing/2014/main" id="{E817423F-B00A-054E-8446-5B9B2E871BC0}"/>
              </a:ext>
            </a:extLst>
          </p:cNvPr>
          <p:cNvCxnSpPr>
            <a:cxnSpLocks/>
          </p:cNvCxnSpPr>
          <p:nvPr/>
        </p:nvCxnSpPr>
        <p:spPr>
          <a:xfrm>
            <a:off x="5307485" y="3897900"/>
            <a:ext cx="344553" cy="427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闪电形 34">
            <a:extLst>
              <a:ext uri="{FF2B5EF4-FFF2-40B4-BE49-F238E27FC236}">
                <a16:creationId xmlns:a16="http://schemas.microsoft.com/office/drawing/2014/main" id="{61398BDF-8A28-8144-AA6F-E1CF708D11BD}"/>
              </a:ext>
            </a:extLst>
          </p:cNvPr>
          <p:cNvSpPr/>
          <p:nvPr/>
        </p:nvSpPr>
        <p:spPr>
          <a:xfrm>
            <a:off x="5654604" y="4109346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7" name="直线箭头连接符 36">
            <a:extLst>
              <a:ext uri="{FF2B5EF4-FFF2-40B4-BE49-F238E27FC236}">
                <a16:creationId xmlns:a16="http://schemas.microsoft.com/office/drawing/2014/main" id="{EC9597DE-725D-1240-A94F-1BDFF141DDFA}"/>
              </a:ext>
            </a:extLst>
          </p:cNvPr>
          <p:cNvCxnSpPr>
            <a:cxnSpLocks/>
          </p:cNvCxnSpPr>
          <p:nvPr/>
        </p:nvCxnSpPr>
        <p:spPr>
          <a:xfrm flipH="1">
            <a:off x="6760798" y="3852958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闪电形 37">
            <a:extLst>
              <a:ext uri="{FF2B5EF4-FFF2-40B4-BE49-F238E27FC236}">
                <a16:creationId xmlns:a16="http://schemas.microsoft.com/office/drawing/2014/main" id="{96B2BA0F-BA0E-1041-90F4-EC77B1826736}"/>
              </a:ext>
            </a:extLst>
          </p:cNvPr>
          <p:cNvSpPr/>
          <p:nvPr/>
        </p:nvSpPr>
        <p:spPr>
          <a:xfrm>
            <a:off x="6457521" y="4142983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90FFCB9-0499-8040-BF17-136D826FC94E}"/>
                  </a:ext>
                </a:extLst>
              </p:cNvPr>
              <p:cNvSpPr txBox="1"/>
              <p:nvPr/>
            </p:nvSpPr>
            <p:spPr>
              <a:xfrm>
                <a:off x="6035597" y="3974068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e21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90FFCB9-0499-8040-BF17-136D826FC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597" y="3974068"/>
                <a:ext cx="1203403" cy="369332"/>
              </a:xfrm>
              <a:prstGeom prst="rect">
                <a:avLst/>
              </a:prstGeom>
              <a:blipFill>
                <a:blip r:embed="rId5"/>
                <a:stretch>
                  <a:fillRect t="-6667" r="-208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671D5650-4EA4-A641-AB37-168B14F7F640}"/>
                  </a:ext>
                </a:extLst>
              </p:cNvPr>
              <p:cNvSpPr txBox="1"/>
              <p:nvPr/>
            </p:nvSpPr>
            <p:spPr>
              <a:xfrm>
                <a:off x="5332929" y="3680268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671D5650-4EA4-A641-AB37-168B14F7F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929" y="3680268"/>
                <a:ext cx="1203403" cy="369332"/>
              </a:xfrm>
              <a:prstGeom prst="rect">
                <a:avLst/>
              </a:prstGeom>
              <a:blipFill>
                <a:blip r:embed="rId6"/>
                <a:stretch>
                  <a:fillRect l="-5263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/>
              <p:nvPr/>
            </p:nvSpPr>
            <p:spPr>
              <a:xfrm>
                <a:off x="3733800" y="5791200"/>
                <a:ext cx="49550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/>
                  <a:t>With nested ‘if’ statements of depth </a:t>
                </a:r>
                <a:r>
                  <a:rPr kumimoji="1" lang="en-US" altLang="zh-CN" dirty="0">
                    <a:solidFill>
                      <a:srgbClr val="0432FF"/>
                    </a:solidFill>
                  </a:rPr>
                  <a:t>N</a:t>
                </a:r>
                <a:r>
                  <a:rPr kumimoji="1" lang="en-US" altLang="zh-CN" dirty="0"/>
                  <a:t>, the number of possible paths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kumimoji="1" lang="en-US" altLang="zh-CN" b="0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  <m:t>(2</m:t>
                        </m:r>
                      </m:e>
                      <m:sup>
                        <m:r>
                          <a:rPr kumimoji="1" lang="en-US" altLang="zh-CN" b="0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kumimoji="1" lang="en-US" altLang="zh-CN" b="0" i="1" smtClean="0">
                        <a:solidFill>
                          <a:srgbClr val="0432FF"/>
                        </a:solidFill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791200"/>
                <a:ext cx="4955065" cy="646331"/>
              </a:xfrm>
              <a:prstGeom prst="rect">
                <a:avLst/>
              </a:prstGeom>
              <a:blipFill>
                <a:blip r:embed="rId7"/>
                <a:stretch>
                  <a:fillRect l="-1023" t="-3922" b="-117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74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30" grpId="0"/>
      <p:bldP spid="31" grpId="0"/>
      <p:bldP spid="39" grpId="0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24D9FE-F439-6A49-9DBB-B634541E4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#1: Path explosion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0EBF09-4B98-D942-BD79-7E351135D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execution,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number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paths</a:t>
            </a:r>
            <a:r>
              <a:rPr kumimoji="1" lang="zh-CN" altLang="en-US" dirty="0"/>
              <a:t> </a:t>
            </a:r>
            <a:r>
              <a:rPr kumimoji="1" lang="en-US" altLang="zh-CN" dirty="0"/>
              <a:t>explored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be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controlled, according to</a:t>
            </a:r>
            <a:r>
              <a:rPr kumimoji="1" lang="zh-CN" altLang="en-US" dirty="0"/>
              <a:t> </a:t>
            </a:r>
            <a:r>
              <a:rPr kumimoji="1" lang="en-US" altLang="zh-CN" dirty="0"/>
              <a:t>metrics</a:t>
            </a:r>
            <a:r>
              <a:rPr kumimoji="1" lang="zh-CN" altLang="en-US" dirty="0"/>
              <a:t> </a:t>
            </a:r>
            <a:r>
              <a:rPr kumimoji="1" lang="en-US" altLang="zh-CN" dirty="0"/>
              <a:t>such</a:t>
            </a:r>
            <a:r>
              <a:rPr kumimoji="1" lang="zh-CN" altLang="en-US" dirty="0"/>
              <a:t> </a:t>
            </a:r>
            <a:r>
              <a:rPr kumimoji="1" lang="en-US" altLang="zh-CN" dirty="0"/>
              <a:t>as:</a:t>
            </a:r>
          </a:p>
          <a:p>
            <a:pPr lvl="1"/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number</a:t>
            </a:r>
          </a:p>
          <a:p>
            <a:pPr lvl="1"/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coverage</a:t>
            </a:r>
          </a:p>
          <a:p>
            <a:pPr lvl="1"/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timeout</a:t>
            </a:r>
          </a:p>
          <a:p>
            <a:pPr lvl="1"/>
            <a:r>
              <a:rPr kumimoji="1" lang="en-US" altLang="zh-CN" dirty="0"/>
              <a:t>etc.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2570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#2: Loops and recursions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Loops introduce non-termination: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 = 0,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&lt;=n){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s+i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592261" y="2438400"/>
            <a:ext cx="116853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/>
              <a:t>i</a:t>
            </a:r>
            <a:r>
              <a:rPr kumimoji="1" lang="en-US" altLang="zh-CN" dirty="0"/>
              <a:t>&lt;=n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739913" y="3299903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31220" y="2910078"/>
            <a:ext cx="452949" cy="458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  <a:endCxn id="42" idx="1"/>
          </p:cNvCxnSpPr>
          <p:nvPr/>
        </p:nvCxnSpPr>
        <p:spPr>
          <a:xfrm>
            <a:off x="6589670" y="2841002"/>
            <a:ext cx="650673" cy="58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e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/>
              <p:nvPr/>
            </p:nvSpPr>
            <p:spPr>
              <a:xfrm>
                <a:off x="6910994" y="2049393"/>
                <a:ext cx="86955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 err="1"/>
                  <a:t>i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</m:oMath>
                </a14:m>
                <a:r>
                  <a:rPr kumimoji="1" lang="en-US" altLang="zh-CN" dirty="0"/>
                  <a:t> 0</a:t>
                </a:r>
              </a:p>
              <a:p>
                <a:r>
                  <a:rPr kumimoji="1" lang="en-US" altLang="zh-CN" dirty="0"/>
                  <a:t>s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0</a:t>
                </a:r>
              </a:p>
              <a:p>
                <a:r>
                  <a:rPr kumimoji="1" lang="en-US" altLang="zh-CN" dirty="0"/>
                  <a:t>n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n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994" y="2049393"/>
                <a:ext cx="869554" cy="923330"/>
              </a:xfrm>
              <a:prstGeom prst="rect">
                <a:avLst/>
              </a:prstGeom>
              <a:blipFill>
                <a:blip r:embed="rId3"/>
                <a:stretch>
                  <a:fillRect l="-4286" t="-1351" b="-94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椭圆 41">
            <a:extLst>
              <a:ext uri="{FF2B5EF4-FFF2-40B4-BE49-F238E27FC236}">
                <a16:creationId xmlns:a16="http://schemas.microsoft.com/office/drawing/2014/main" id="{7D1506A3-F2C4-1D43-8AFF-E1364CA65E78}"/>
              </a:ext>
            </a:extLst>
          </p:cNvPr>
          <p:cNvSpPr/>
          <p:nvPr/>
        </p:nvSpPr>
        <p:spPr>
          <a:xfrm>
            <a:off x="7121733" y="3352618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750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#2: Loops and recursions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Loops introduce non-termination: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 = 0,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&lt;=n){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s+i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592261" y="2438400"/>
            <a:ext cx="116853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/>
              <a:t>i</a:t>
            </a:r>
            <a:r>
              <a:rPr kumimoji="1" lang="en-US" altLang="zh-CN" dirty="0"/>
              <a:t>&lt;=n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420058" y="3414522"/>
            <a:ext cx="117220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/>
              <a:t>i</a:t>
            </a:r>
            <a:r>
              <a:rPr kumimoji="1" lang="en-US" altLang="zh-CN" dirty="0"/>
              <a:t>&lt;=n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20597" y="2877915"/>
            <a:ext cx="466648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</p:cNvCxnSpPr>
          <p:nvPr/>
        </p:nvCxnSpPr>
        <p:spPr>
          <a:xfrm>
            <a:off x="6589670" y="2841002"/>
            <a:ext cx="774179" cy="270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0&lt;=n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/>
              <p:nvPr/>
            </p:nvSpPr>
            <p:spPr>
              <a:xfrm>
                <a:off x="7034138" y="2161911"/>
                <a:ext cx="86955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 err="1"/>
                  <a:t>i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0</a:t>
                </a:r>
              </a:p>
              <a:p>
                <a:r>
                  <a:rPr kumimoji="1" lang="en-US" altLang="zh-CN" dirty="0"/>
                  <a:t>s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0</a:t>
                </a:r>
              </a:p>
              <a:p>
                <a:r>
                  <a:rPr kumimoji="1" lang="en-US" altLang="zh-CN" dirty="0"/>
                  <a:t>n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n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138" y="2161911"/>
                <a:ext cx="869554" cy="923330"/>
              </a:xfrm>
              <a:prstGeom prst="rect">
                <a:avLst/>
              </a:prstGeom>
              <a:blipFill>
                <a:blip r:embed="rId3"/>
                <a:stretch>
                  <a:fillRect l="-5797" t="-1351" b="-94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椭圆 24">
            <a:extLst>
              <a:ext uri="{FF2B5EF4-FFF2-40B4-BE49-F238E27FC236}">
                <a16:creationId xmlns:a16="http://schemas.microsoft.com/office/drawing/2014/main" id="{95EEC447-8970-4541-B749-3CD998892BEB}"/>
              </a:ext>
            </a:extLst>
          </p:cNvPr>
          <p:cNvSpPr/>
          <p:nvPr/>
        </p:nvSpPr>
        <p:spPr>
          <a:xfrm>
            <a:off x="3657600" y="4252722"/>
            <a:ext cx="10385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/>
              <a:t>i</a:t>
            </a:r>
            <a:r>
              <a:rPr kumimoji="1" lang="en-US" altLang="zh-CN" dirty="0"/>
              <a:t>&lt;=n</a:t>
            </a:r>
            <a:endParaRPr kumimoji="1" lang="zh-CN" altLang="en-US" dirty="0"/>
          </a:p>
        </p:txBody>
      </p:sp>
      <p:cxnSp>
        <p:nvCxnSpPr>
          <p:cNvPr id="28" name="直线箭头连接符 27">
            <a:extLst>
              <a:ext uri="{FF2B5EF4-FFF2-40B4-BE49-F238E27FC236}">
                <a16:creationId xmlns:a16="http://schemas.microsoft.com/office/drawing/2014/main" id="{9D881620-F5FF-5547-A626-52D7E9EA7822}"/>
              </a:ext>
            </a:extLst>
          </p:cNvPr>
          <p:cNvCxnSpPr>
            <a:cxnSpLocks/>
            <a:endCxn id="25" idx="7"/>
          </p:cNvCxnSpPr>
          <p:nvPr/>
        </p:nvCxnSpPr>
        <p:spPr>
          <a:xfrm flipH="1">
            <a:off x="4544030" y="3886200"/>
            <a:ext cx="332772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>
            <a:extLst>
              <a:ext uri="{FF2B5EF4-FFF2-40B4-BE49-F238E27FC236}">
                <a16:creationId xmlns:a16="http://schemas.microsoft.com/office/drawing/2014/main" id="{E5B06E46-6675-9A47-A3C5-AFBE3EDF7072}"/>
              </a:ext>
            </a:extLst>
          </p:cNvPr>
          <p:cNvSpPr/>
          <p:nvPr/>
        </p:nvSpPr>
        <p:spPr>
          <a:xfrm>
            <a:off x="5991956" y="4285456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</a:t>
            </a:r>
            <a:endParaRPr kumimoji="1" lang="zh-CN" altLang="en-US" dirty="0"/>
          </a:p>
        </p:txBody>
      </p:sp>
      <p:cxnSp>
        <p:nvCxnSpPr>
          <p:cNvPr id="32" name="直线箭头连接符 31">
            <a:extLst>
              <a:ext uri="{FF2B5EF4-FFF2-40B4-BE49-F238E27FC236}">
                <a16:creationId xmlns:a16="http://schemas.microsoft.com/office/drawing/2014/main" id="{52F59D97-F92A-4147-B782-FA0498CFD710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5099893" y="3886200"/>
            <a:ext cx="1010673" cy="468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D4B50C6E-A53E-D640-A12A-047ED4930C92}"/>
                  </a:ext>
                </a:extLst>
              </p:cNvPr>
              <p:cNvSpPr txBox="1"/>
              <p:nvPr/>
            </p:nvSpPr>
            <p:spPr>
              <a:xfrm>
                <a:off x="5651154" y="3180669"/>
                <a:ext cx="116061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 err="1"/>
                  <a:t>i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0+1</a:t>
                </a:r>
              </a:p>
              <a:p>
                <a:r>
                  <a:rPr kumimoji="1" lang="en-US" altLang="zh-CN" dirty="0"/>
                  <a:t>s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0+0</a:t>
                </a:r>
              </a:p>
              <a:p>
                <a:r>
                  <a:rPr kumimoji="1" lang="en-US" altLang="zh-CN" dirty="0"/>
                  <a:t>n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n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D4B50C6E-A53E-D640-A12A-047ED4930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154" y="3180669"/>
                <a:ext cx="1160613" cy="923330"/>
              </a:xfrm>
              <a:prstGeom prst="rect">
                <a:avLst/>
              </a:prstGeom>
              <a:blipFill>
                <a:blip r:embed="rId4"/>
                <a:stretch>
                  <a:fillRect l="-3261" t="-1351" b="-94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文本框 33">
            <a:extLst>
              <a:ext uri="{FF2B5EF4-FFF2-40B4-BE49-F238E27FC236}">
                <a16:creationId xmlns:a16="http://schemas.microsoft.com/office/drawing/2014/main" id="{33C89395-EFFC-CB4A-95A4-F0FF20503B86}"/>
              </a:ext>
            </a:extLst>
          </p:cNvPr>
          <p:cNvSpPr txBox="1"/>
          <p:nvPr/>
        </p:nvSpPr>
        <p:spPr>
          <a:xfrm>
            <a:off x="3657600" y="3883390"/>
            <a:ext cx="132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0+1&lt;=n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35" name="直线箭头连接符 34">
            <a:extLst>
              <a:ext uri="{FF2B5EF4-FFF2-40B4-BE49-F238E27FC236}">
                <a16:creationId xmlns:a16="http://schemas.microsoft.com/office/drawing/2014/main" id="{D8BF9897-E4D3-7448-B6A5-7E3F9FD5F280}"/>
              </a:ext>
            </a:extLst>
          </p:cNvPr>
          <p:cNvCxnSpPr>
            <a:cxnSpLocks/>
          </p:cNvCxnSpPr>
          <p:nvPr/>
        </p:nvCxnSpPr>
        <p:spPr>
          <a:xfrm flipH="1">
            <a:off x="3857402" y="4714150"/>
            <a:ext cx="332772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闪电形 35">
            <a:extLst>
              <a:ext uri="{FF2B5EF4-FFF2-40B4-BE49-F238E27FC236}">
                <a16:creationId xmlns:a16="http://schemas.microsoft.com/office/drawing/2014/main" id="{242FE372-ED56-A242-9676-84AD73A6EB54}"/>
              </a:ext>
            </a:extLst>
          </p:cNvPr>
          <p:cNvSpPr/>
          <p:nvPr/>
        </p:nvSpPr>
        <p:spPr>
          <a:xfrm>
            <a:off x="3476402" y="5185828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94AEA7A3-A897-BE48-B753-50C2445BAABC}"/>
              </a:ext>
            </a:extLst>
          </p:cNvPr>
          <p:cNvSpPr txBox="1"/>
          <p:nvPr/>
        </p:nvSpPr>
        <p:spPr>
          <a:xfrm>
            <a:off x="3124200" y="4733587"/>
            <a:ext cx="1679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0+1+2&lt;=n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4DAB865-704B-3E4C-A5F7-826FDE2409AA}"/>
                  </a:ext>
                </a:extLst>
              </p:cNvPr>
              <p:cNvSpPr txBox="1"/>
              <p:nvPr/>
            </p:nvSpPr>
            <p:spPr>
              <a:xfrm>
                <a:off x="4696117" y="4130066"/>
                <a:ext cx="196356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1400" dirty="0" err="1"/>
                  <a:t>i</a:t>
                </a:r>
                <a:r>
                  <a:rPr kumimoji="1" lang="zh-CN" altLang="en-US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</m:oMath>
                </a14:m>
                <a:r>
                  <a:rPr kumimoji="1" lang="en-US" altLang="zh-CN" sz="1400" dirty="0"/>
                  <a:t> 0+1+2</a:t>
                </a:r>
              </a:p>
              <a:p>
                <a:r>
                  <a:rPr kumimoji="1" lang="en-US" altLang="zh-CN" sz="1400" dirty="0"/>
                  <a:t>s</a:t>
                </a:r>
                <a:r>
                  <a:rPr kumimoji="1" lang="zh-CN" altLang="en-US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sz="1400" dirty="0"/>
                  <a:t>0+0+(0+1)</a:t>
                </a:r>
              </a:p>
              <a:p>
                <a:r>
                  <a:rPr kumimoji="1" lang="en-US" altLang="zh-CN" sz="1400" dirty="0"/>
                  <a:t>n</a:t>
                </a:r>
                <a:r>
                  <a:rPr kumimoji="1" lang="zh-CN" altLang="en-US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sz="1400"/>
                  <a:t>n</a:t>
                </a:r>
                <a:endParaRPr kumimoji="1" lang="zh-CN" altLang="en-US" sz="1400" dirty="0"/>
              </a:p>
            </p:txBody>
          </p:sp>
        </mc:Choice>
        <mc:Fallback xmlns="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4DAB865-704B-3E4C-A5F7-826FDE240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117" y="4130066"/>
                <a:ext cx="1963564" cy="738664"/>
              </a:xfrm>
              <a:prstGeom prst="rect">
                <a:avLst/>
              </a:prstGeom>
              <a:blipFill>
                <a:blip r:embed="rId5"/>
                <a:stretch>
                  <a:fillRect l="-645" b="-67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线箭头连接符 39">
            <a:extLst>
              <a:ext uri="{FF2B5EF4-FFF2-40B4-BE49-F238E27FC236}">
                <a16:creationId xmlns:a16="http://schemas.microsoft.com/office/drawing/2014/main" id="{8329B451-21E5-D647-9518-894867F2BF50}"/>
              </a:ext>
            </a:extLst>
          </p:cNvPr>
          <p:cNvCxnSpPr>
            <a:cxnSpLocks/>
          </p:cNvCxnSpPr>
          <p:nvPr/>
        </p:nvCxnSpPr>
        <p:spPr>
          <a:xfrm>
            <a:off x="4518576" y="4648200"/>
            <a:ext cx="1010673" cy="468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椭圆 42">
            <a:extLst>
              <a:ext uri="{FF2B5EF4-FFF2-40B4-BE49-F238E27FC236}">
                <a16:creationId xmlns:a16="http://schemas.microsoft.com/office/drawing/2014/main" id="{5E596844-45C6-114F-B333-D7BB9EB35971}"/>
              </a:ext>
            </a:extLst>
          </p:cNvPr>
          <p:cNvSpPr/>
          <p:nvPr/>
        </p:nvSpPr>
        <p:spPr>
          <a:xfrm>
            <a:off x="5486400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</a:t>
            </a:r>
            <a:endParaRPr kumimoji="1" lang="zh-CN" altLang="en-US" dirty="0"/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756AD190-11D9-2A41-B5CF-64351729FC83}"/>
              </a:ext>
            </a:extLst>
          </p:cNvPr>
          <p:cNvSpPr/>
          <p:nvPr/>
        </p:nvSpPr>
        <p:spPr>
          <a:xfrm>
            <a:off x="7293694" y="2993600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</a:t>
            </a:r>
            <a:endParaRPr kumimoji="1" lang="zh-CN" altLang="en-US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9ABA6A18-BF51-384F-AF00-0EBC0CE4FCDE}"/>
              </a:ext>
            </a:extLst>
          </p:cNvPr>
          <p:cNvSpPr txBox="1"/>
          <p:nvPr/>
        </p:nvSpPr>
        <p:spPr>
          <a:xfrm>
            <a:off x="1339109" y="6118399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No</a:t>
            </a:r>
            <a:r>
              <a:rPr kumimoji="1" lang="zh-CN" altLang="en-US" dirty="0"/>
              <a:t> </a:t>
            </a:r>
            <a:r>
              <a:rPr kumimoji="1" lang="en-US" altLang="zh-CN" dirty="0"/>
              <a:t>need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finitize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loops.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3778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#3: Environment modeling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lib()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if(e){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}else{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n-4;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1/x;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592261" y="2438400"/>
            <a:ext cx="116853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739913" y="3299903"/>
            <a:ext cx="852348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FF0000"/>
                </a:solidFill>
              </a:rPr>
              <a:t>lib</a:t>
            </a:r>
            <a:r>
              <a:rPr kumimoji="1" lang="en-US" altLang="zh-CN" dirty="0"/>
              <a:t>()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67438" y="2910078"/>
            <a:ext cx="416732" cy="458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  <a:endCxn id="42" idx="1"/>
          </p:cNvCxnSpPr>
          <p:nvPr/>
        </p:nvCxnSpPr>
        <p:spPr>
          <a:xfrm>
            <a:off x="6589670" y="2841002"/>
            <a:ext cx="650673" cy="58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e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椭圆 41">
            <a:extLst>
              <a:ext uri="{FF2B5EF4-FFF2-40B4-BE49-F238E27FC236}">
                <a16:creationId xmlns:a16="http://schemas.microsoft.com/office/drawing/2014/main" id="{7D1506A3-F2C4-1D43-8AFF-E1364CA65E78}"/>
              </a:ext>
            </a:extLst>
          </p:cNvPr>
          <p:cNvSpPr/>
          <p:nvPr/>
        </p:nvSpPr>
        <p:spPr>
          <a:xfrm>
            <a:off x="7121733" y="3352618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...</a:t>
            </a:r>
            <a:endParaRPr kumimoji="1"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46F0EB5-86BA-B740-8126-303CF863F19E}"/>
              </a:ext>
            </a:extLst>
          </p:cNvPr>
          <p:cNvSpPr txBox="1"/>
          <p:nvPr/>
        </p:nvSpPr>
        <p:spPr>
          <a:xfrm>
            <a:off x="4169998" y="4364779"/>
            <a:ext cx="47850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If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don’t</a:t>
            </a:r>
            <a:r>
              <a:rPr kumimoji="1" lang="zh-CN" altLang="en-US" dirty="0"/>
              <a:t> </a:t>
            </a:r>
            <a:r>
              <a:rPr kumimoji="1" lang="en-US" altLang="zh-CN" dirty="0"/>
              <a:t>establish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“lib()”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function,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check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true</a:t>
            </a:r>
            <a:r>
              <a:rPr kumimoji="1" lang="zh-CN" altLang="en-US" dirty="0"/>
              <a:t> </a:t>
            </a:r>
            <a:r>
              <a:rPr kumimoji="1" lang="en-US" altLang="zh-CN" dirty="0"/>
              <a:t>branch.</a:t>
            </a:r>
          </a:p>
          <a:p>
            <a:r>
              <a:rPr kumimoji="1" lang="en-US" altLang="zh-CN" dirty="0"/>
              <a:t>But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still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executes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branch!</a:t>
            </a:r>
          </a:p>
          <a:p>
            <a:r>
              <a:rPr kumimoji="1" lang="en-US" altLang="zh-CN" dirty="0"/>
              <a:t>So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environment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just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improve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precision!</a:t>
            </a:r>
          </a:p>
        </p:txBody>
      </p:sp>
    </p:spTree>
    <p:extLst>
      <p:ext uri="{BB962C8B-B14F-4D97-AF65-F5344CB8AC3E}">
        <p14:creationId xmlns:p14="http://schemas.microsoft.com/office/powerpoint/2010/main" val="34465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E43C3-9368-E4B7-7C0C-AED1B3AAF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3CEDB2-7DE8-6F44-257F-F250A121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970232-D558-B2B4-ABED-1447F8392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 algn="ctr">
              <a:buNone/>
            </a:pPr>
            <a:r>
              <a:rPr kumimoji="1" lang="en-US" altLang="zh-CN" i="1" dirty="0"/>
              <a:t>Practical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Concolic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Execution</a:t>
            </a:r>
            <a:endParaRPr kumimoji="1"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1873717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C7A51-41C4-D9D0-9834-67F4912AF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FACA77-E612-B41E-1FB6-588F871CB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Demos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FB3F01-7DA2-F794-BD88-E85EAF2A6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See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demo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PathCrawler</a:t>
            </a:r>
            <a:r>
              <a:rPr kumimoji="1" lang="en-US" altLang="zh-CN" dirty="0"/>
              <a:t> (for C):</a:t>
            </a:r>
          </a:p>
          <a:p>
            <a:pPr lvl="1"/>
            <a:r>
              <a:rPr kumimoji="1" lang="en" altLang="zh-CN" dirty="0">
                <a:hlinkClick r:id="rId2"/>
              </a:rPr>
              <a:t>http://pathcrawler-online.com:8080/doWelcome</a:t>
            </a:r>
            <a:endParaRPr kumimoji="1" lang="en" altLang="zh-CN" dirty="0"/>
          </a:p>
          <a:p>
            <a:r>
              <a:rPr kumimoji="1" lang="en-US" altLang="zh-CN" dirty="0"/>
              <a:t>And those for </a:t>
            </a:r>
            <a:r>
              <a:rPr kumimoji="1" lang="en-US" altLang="zh-CN" dirty="0" err="1"/>
              <a:t>PathFinder</a:t>
            </a:r>
            <a:r>
              <a:rPr kumimoji="1" lang="en-US" altLang="zh-CN" dirty="0"/>
              <a:t> (for Java):</a:t>
            </a:r>
          </a:p>
          <a:p>
            <a:pPr lvl="1"/>
            <a:r>
              <a:rPr kumimoji="1" lang="en" altLang="zh-CN" dirty="0">
                <a:hlinkClick r:id="rId3"/>
              </a:rPr>
              <a:t>https://github.com/</a:t>
            </a:r>
            <a:r>
              <a:rPr kumimoji="1" lang="en" altLang="zh-CN">
                <a:hlinkClick r:id="rId3"/>
              </a:rPr>
              <a:t>javapathfinder</a:t>
            </a:r>
            <a:endParaRPr kumimoji="1" lang="en" altLang="zh-CN"/>
          </a:p>
        </p:txBody>
      </p:sp>
    </p:spTree>
    <p:extLst>
      <p:ext uri="{BB962C8B-B14F-4D97-AF65-F5344CB8AC3E}">
        <p14:creationId xmlns:p14="http://schemas.microsoft.com/office/powerpoint/2010/main" val="2310617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7235E0-2140-1443-8812-35B3F42FD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Summary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F1CB86-007F-444F-B16D-27C398152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Concolic execution is a</a:t>
            </a:r>
            <a:r>
              <a:rPr kumimoji="1" lang="zh-CN" altLang="en-US" dirty="0"/>
              <a:t> </a:t>
            </a:r>
            <a:r>
              <a:rPr kumimoji="1" lang="en-US" altLang="zh-CN" dirty="0"/>
              <a:t>more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practical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(and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flexible)</a:t>
            </a:r>
            <a:r>
              <a:rPr kumimoji="1" lang="zh-CN" altLang="en-US" dirty="0"/>
              <a:t> </a:t>
            </a:r>
            <a:r>
              <a:rPr kumimoji="1" lang="en-US" altLang="zh-CN" dirty="0"/>
              <a:t>infrastructure for program testing</a:t>
            </a:r>
          </a:p>
          <a:p>
            <a:pPr lvl="1"/>
            <a:r>
              <a:rPr kumimoji="1" lang="en-US" altLang="zh-CN" dirty="0"/>
              <a:t>sacrifice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completeness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usability</a:t>
            </a:r>
          </a:p>
          <a:p>
            <a:r>
              <a:rPr kumimoji="1" lang="en-US" altLang="zh-CN" dirty="0"/>
              <a:t>Many</a:t>
            </a:r>
            <a:r>
              <a:rPr kumimoji="1" lang="zh-CN" altLang="en-US" dirty="0"/>
              <a:t> </a:t>
            </a:r>
            <a:r>
              <a:rPr kumimoji="1" lang="en-US" altLang="zh-CN" dirty="0"/>
              <a:t>practical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tools</a:t>
            </a:r>
            <a:r>
              <a:rPr kumimoji="1" lang="zh-CN" altLang="en-US" dirty="0"/>
              <a:t> </a:t>
            </a:r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many</a:t>
            </a:r>
            <a:r>
              <a:rPr kumimoji="1" lang="zh-CN" altLang="en-US" dirty="0"/>
              <a:t> </a:t>
            </a:r>
            <a:r>
              <a:rPr kumimoji="1" lang="en-US" altLang="zh-CN" dirty="0"/>
              <a:t>applications</a:t>
            </a:r>
          </a:p>
          <a:p>
            <a:pPr lvl="1"/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many</a:t>
            </a:r>
            <a:r>
              <a:rPr kumimoji="1" lang="zh-CN" altLang="en-US" dirty="0"/>
              <a:t> </a:t>
            </a:r>
            <a:r>
              <a:rPr kumimoji="1" lang="en-US" altLang="zh-CN"/>
              <a:t>improvements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829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Recap: path explosion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How to test the following program effectively?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if(e1)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if(e11)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if(e21)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791200" y="2438400"/>
            <a:ext cx="609600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e1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782344" y="34145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e11</a:t>
            </a:r>
            <a:endParaRPr kumimoji="1" lang="zh-CN" altLang="en-US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F958ECE9-2EA8-5C4D-B3FF-8932D9B07E1D}"/>
              </a:ext>
            </a:extLst>
          </p:cNvPr>
          <p:cNvSpPr/>
          <p:nvPr/>
        </p:nvSpPr>
        <p:spPr>
          <a:xfrm>
            <a:off x="6629400" y="3414522"/>
            <a:ext cx="914400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e21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73651" y="2877915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  <a:endCxn id="6" idx="1"/>
          </p:cNvCxnSpPr>
          <p:nvPr/>
        </p:nvCxnSpPr>
        <p:spPr>
          <a:xfrm>
            <a:off x="6311526" y="2841002"/>
            <a:ext cx="451785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e1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A81CAF-25EA-5F42-99FE-75445F1789BC}"/>
              </a:ext>
            </a:extLst>
          </p:cNvPr>
          <p:cNvSpPr/>
          <p:nvPr/>
        </p:nvSpPr>
        <p:spPr>
          <a:xfrm>
            <a:off x="3886200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A9CC638E-2AA0-0345-BBBC-736C07CAA79D}"/>
              </a:ext>
            </a:extLst>
          </p:cNvPr>
          <p:cNvCxnSpPr>
            <a:cxnSpLocks/>
            <a:endCxn id="12" idx="7"/>
          </p:cNvCxnSpPr>
          <p:nvPr/>
        </p:nvCxnSpPr>
        <p:spPr>
          <a:xfrm flipH="1">
            <a:off x="4577507" y="4648200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闪电形 13">
            <a:extLst>
              <a:ext uri="{FF2B5EF4-FFF2-40B4-BE49-F238E27FC236}">
                <a16:creationId xmlns:a16="http://schemas.microsoft.com/office/drawing/2014/main" id="{A75AF1EB-E229-5D4F-A283-973552EA3430}"/>
              </a:ext>
            </a:extLst>
          </p:cNvPr>
          <p:cNvSpPr/>
          <p:nvPr/>
        </p:nvSpPr>
        <p:spPr>
          <a:xfrm>
            <a:off x="4648200" y="4114800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98A1AA5-219C-F149-9B5A-502F78F17EC5}"/>
              </a:ext>
            </a:extLst>
          </p:cNvPr>
          <p:cNvCxnSpPr>
            <a:cxnSpLocks/>
          </p:cNvCxnSpPr>
          <p:nvPr/>
        </p:nvCxnSpPr>
        <p:spPr>
          <a:xfrm flipH="1">
            <a:off x="4969895" y="3886200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>
            <a:extLst>
              <a:ext uri="{FF2B5EF4-FFF2-40B4-BE49-F238E27FC236}">
                <a16:creationId xmlns:a16="http://schemas.microsoft.com/office/drawing/2014/main" id="{72A51D4E-4363-834D-9F91-CF8E38D519AA}"/>
              </a:ext>
            </a:extLst>
          </p:cNvPr>
          <p:cNvSpPr/>
          <p:nvPr/>
        </p:nvSpPr>
        <p:spPr>
          <a:xfrm>
            <a:off x="5187302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19" name="直线箭头连接符 18">
            <a:extLst>
              <a:ext uri="{FF2B5EF4-FFF2-40B4-BE49-F238E27FC236}">
                <a16:creationId xmlns:a16="http://schemas.microsoft.com/office/drawing/2014/main" id="{8A94112A-048F-5946-9682-A9EDFEE75ADB}"/>
              </a:ext>
            </a:extLst>
          </p:cNvPr>
          <p:cNvCxnSpPr>
            <a:cxnSpLocks/>
          </p:cNvCxnSpPr>
          <p:nvPr/>
        </p:nvCxnSpPr>
        <p:spPr>
          <a:xfrm>
            <a:off x="5099893" y="4648200"/>
            <a:ext cx="271894" cy="413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>
            <a:extLst>
              <a:ext uri="{FF2B5EF4-FFF2-40B4-BE49-F238E27FC236}">
                <a16:creationId xmlns:a16="http://schemas.microsoft.com/office/drawing/2014/main" id="{367EEFFB-DCD1-F84C-945E-62EA139FF240}"/>
              </a:ext>
            </a:extLst>
          </p:cNvPr>
          <p:cNvSpPr/>
          <p:nvPr/>
        </p:nvSpPr>
        <p:spPr>
          <a:xfrm>
            <a:off x="6370212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22" name="直线箭头连接符 21">
            <a:extLst>
              <a:ext uri="{FF2B5EF4-FFF2-40B4-BE49-F238E27FC236}">
                <a16:creationId xmlns:a16="http://schemas.microsoft.com/office/drawing/2014/main" id="{BA557CF5-5852-7047-9380-B34C51289926}"/>
              </a:ext>
            </a:extLst>
          </p:cNvPr>
          <p:cNvCxnSpPr>
            <a:cxnSpLocks/>
            <a:endCxn id="21" idx="7"/>
          </p:cNvCxnSpPr>
          <p:nvPr/>
        </p:nvCxnSpPr>
        <p:spPr>
          <a:xfrm flipH="1">
            <a:off x="7061519" y="4648200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闪电形 22">
            <a:extLst>
              <a:ext uri="{FF2B5EF4-FFF2-40B4-BE49-F238E27FC236}">
                <a16:creationId xmlns:a16="http://schemas.microsoft.com/office/drawing/2014/main" id="{D7BDDDF9-F7C6-DB46-A7C2-3ED679EDF07B}"/>
              </a:ext>
            </a:extLst>
          </p:cNvPr>
          <p:cNvSpPr/>
          <p:nvPr/>
        </p:nvSpPr>
        <p:spPr>
          <a:xfrm>
            <a:off x="7314155" y="4276708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24" name="直线箭头连接符 23">
            <a:extLst>
              <a:ext uri="{FF2B5EF4-FFF2-40B4-BE49-F238E27FC236}">
                <a16:creationId xmlns:a16="http://schemas.microsoft.com/office/drawing/2014/main" id="{E61C648C-C6E9-CD46-AD76-A12399D2521C}"/>
              </a:ext>
            </a:extLst>
          </p:cNvPr>
          <p:cNvCxnSpPr>
            <a:cxnSpLocks/>
          </p:cNvCxnSpPr>
          <p:nvPr/>
        </p:nvCxnSpPr>
        <p:spPr>
          <a:xfrm>
            <a:off x="7093603" y="3887540"/>
            <a:ext cx="211544" cy="370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5B479FEF-9640-194D-BBAC-7983109167CC}"/>
              </a:ext>
            </a:extLst>
          </p:cNvPr>
          <p:cNvSpPr/>
          <p:nvPr/>
        </p:nvSpPr>
        <p:spPr>
          <a:xfrm>
            <a:off x="7878948" y="5017696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27" name="直线箭头连接符 26">
            <a:extLst>
              <a:ext uri="{FF2B5EF4-FFF2-40B4-BE49-F238E27FC236}">
                <a16:creationId xmlns:a16="http://schemas.microsoft.com/office/drawing/2014/main" id="{3B03921D-2365-2E43-ABD9-AC09B5D62D3D}"/>
              </a:ext>
            </a:extLst>
          </p:cNvPr>
          <p:cNvCxnSpPr>
            <a:cxnSpLocks/>
          </p:cNvCxnSpPr>
          <p:nvPr/>
        </p:nvCxnSpPr>
        <p:spPr>
          <a:xfrm>
            <a:off x="7695155" y="4676383"/>
            <a:ext cx="384388" cy="372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575192" y="2888543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92" y="2888543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3226" b="-22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3219BFE4-BE67-D14E-8966-B94987A6644A}"/>
                  </a:ext>
                </a:extLst>
              </p:cNvPr>
              <p:cNvSpPr txBox="1"/>
              <p:nvPr/>
            </p:nvSpPr>
            <p:spPr>
              <a:xfrm>
                <a:off x="4240258" y="3816153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3219BFE4-BE67-D14E-8966-B94987A66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258" y="3816153"/>
                <a:ext cx="1203403" cy="369332"/>
              </a:xfrm>
              <a:prstGeom prst="rect">
                <a:avLst/>
              </a:prstGeom>
              <a:blipFill>
                <a:blip r:embed="rId3"/>
                <a:stretch>
                  <a:fillRect l="-4167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BDE9DFF2-C6EF-F14D-8930-D5CFA78E4E4A}"/>
                  </a:ext>
                </a:extLst>
              </p:cNvPr>
              <p:cNvSpPr txBox="1"/>
              <p:nvPr/>
            </p:nvSpPr>
            <p:spPr>
              <a:xfrm>
                <a:off x="7211165" y="3796100"/>
                <a:ext cx="1417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e21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BDE9DFF2-C6EF-F14D-8930-D5CFA78E4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65" y="3796100"/>
                <a:ext cx="1417691" cy="369332"/>
              </a:xfrm>
              <a:prstGeom prst="rect">
                <a:avLst/>
              </a:prstGeom>
              <a:blipFill>
                <a:blip r:embed="rId4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线箭头连接符 31">
            <a:extLst>
              <a:ext uri="{FF2B5EF4-FFF2-40B4-BE49-F238E27FC236}">
                <a16:creationId xmlns:a16="http://schemas.microsoft.com/office/drawing/2014/main" id="{E817423F-B00A-054E-8446-5B9B2E871BC0}"/>
              </a:ext>
            </a:extLst>
          </p:cNvPr>
          <p:cNvCxnSpPr>
            <a:cxnSpLocks/>
          </p:cNvCxnSpPr>
          <p:nvPr/>
        </p:nvCxnSpPr>
        <p:spPr>
          <a:xfrm>
            <a:off x="5307485" y="3897900"/>
            <a:ext cx="344553" cy="427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闪电形 34">
            <a:extLst>
              <a:ext uri="{FF2B5EF4-FFF2-40B4-BE49-F238E27FC236}">
                <a16:creationId xmlns:a16="http://schemas.microsoft.com/office/drawing/2014/main" id="{61398BDF-8A28-8144-AA6F-E1CF708D11BD}"/>
              </a:ext>
            </a:extLst>
          </p:cNvPr>
          <p:cNvSpPr/>
          <p:nvPr/>
        </p:nvSpPr>
        <p:spPr>
          <a:xfrm>
            <a:off x="5654604" y="4109346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7" name="直线箭头连接符 36">
            <a:extLst>
              <a:ext uri="{FF2B5EF4-FFF2-40B4-BE49-F238E27FC236}">
                <a16:creationId xmlns:a16="http://schemas.microsoft.com/office/drawing/2014/main" id="{EC9597DE-725D-1240-A94F-1BDFF141DDFA}"/>
              </a:ext>
            </a:extLst>
          </p:cNvPr>
          <p:cNvCxnSpPr>
            <a:cxnSpLocks/>
          </p:cNvCxnSpPr>
          <p:nvPr/>
        </p:nvCxnSpPr>
        <p:spPr>
          <a:xfrm flipH="1">
            <a:off x="6760798" y="3852958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闪电形 37">
            <a:extLst>
              <a:ext uri="{FF2B5EF4-FFF2-40B4-BE49-F238E27FC236}">
                <a16:creationId xmlns:a16="http://schemas.microsoft.com/office/drawing/2014/main" id="{96B2BA0F-BA0E-1041-90F4-EC77B1826736}"/>
              </a:ext>
            </a:extLst>
          </p:cNvPr>
          <p:cNvSpPr/>
          <p:nvPr/>
        </p:nvSpPr>
        <p:spPr>
          <a:xfrm>
            <a:off x="6457521" y="4142983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90FFCB9-0499-8040-BF17-136D826FC94E}"/>
                  </a:ext>
                </a:extLst>
              </p:cNvPr>
              <p:cNvSpPr txBox="1"/>
              <p:nvPr/>
            </p:nvSpPr>
            <p:spPr>
              <a:xfrm>
                <a:off x="6035597" y="3974068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e21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90FFCB9-0499-8040-BF17-136D826FC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597" y="3974068"/>
                <a:ext cx="1203403" cy="369332"/>
              </a:xfrm>
              <a:prstGeom prst="rect">
                <a:avLst/>
              </a:prstGeom>
              <a:blipFill>
                <a:blip r:embed="rId5"/>
                <a:stretch>
                  <a:fillRect t="-6667" r="-208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671D5650-4EA4-A641-AB37-168B14F7F640}"/>
                  </a:ext>
                </a:extLst>
              </p:cNvPr>
              <p:cNvSpPr txBox="1"/>
              <p:nvPr/>
            </p:nvSpPr>
            <p:spPr>
              <a:xfrm>
                <a:off x="5332929" y="3680268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14:m>
                  <m:oMath xmlns:m="http://schemas.openxmlformats.org/officeDocument/2006/math">
                    <m:r>
                      <a:rPr kumimoji="1"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671D5650-4EA4-A641-AB37-168B14F7F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929" y="3680268"/>
                <a:ext cx="1203403" cy="369332"/>
              </a:xfrm>
              <a:prstGeom prst="rect">
                <a:avLst/>
              </a:prstGeom>
              <a:blipFill>
                <a:blip r:embed="rId6"/>
                <a:stretch>
                  <a:fillRect l="-5263" t="-6667" r="-105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/>
              <p:nvPr/>
            </p:nvSpPr>
            <p:spPr>
              <a:xfrm>
                <a:off x="3733800" y="5791200"/>
                <a:ext cx="49550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/>
                  <a:t>With nested ‘if’ statements of depth </a:t>
                </a:r>
                <a:r>
                  <a:rPr kumimoji="1" lang="en-US" altLang="zh-CN" dirty="0">
                    <a:solidFill>
                      <a:srgbClr val="0432FF"/>
                    </a:solidFill>
                  </a:rPr>
                  <a:t>N</a:t>
                </a:r>
                <a:r>
                  <a:rPr kumimoji="1" lang="en-US" altLang="zh-CN" dirty="0"/>
                  <a:t>, the number of possible paths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kumimoji="1" lang="en-US" altLang="zh-CN" b="0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  <m:t>(2</m:t>
                        </m:r>
                      </m:e>
                      <m:sup>
                        <m:r>
                          <a:rPr kumimoji="1" lang="en-US" altLang="zh-CN" b="0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kumimoji="1" lang="en-US" altLang="zh-CN" b="0" i="1" smtClean="0">
                        <a:solidFill>
                          <a:srgbClr val="0432FF"/>
                        </a:solidFill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791200"/>
                <a:ext cx="4955065" cy="646331"/>
              </a:xfrm>
              <a:prstGeom prst="rect">
                <a:avLst/>
              </a:prstGeom>
              <a:blipFill>
                <a:blip r:embed="rId7"/>
                <a:stretch>
                  <a:fillRect l="-1023" t="-3922" b="-117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7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Recap: Environment modeling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lib()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if(e){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lib(n)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}else{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n-4;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1/x;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592261" y="2438400"/>
            <a:ext cx="116853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if(e)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739913" y="3299903"/>
            <a:ext cx="852348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lib()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67438" y="2910078"/>
            <a:ext cx="416732" cy="458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  <a:endCxn id="42" idx="1"/>
          </p:cNvCxnSpPr>
          <p:nvPr/>
        </p:nvCxnSpPr>
        <p:spPr>
          <a:xfrm>
            <a:off x="6589670" y="2841002"/>
            <a:ext cx="650673" cy="58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e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椭圆 41">
            <a:extLst>
              <a:ext uri="{FF2B5EF4-FFF2-40B4-BE49-F238E27FC236}">
                <a16:creationId xmlns:a16="http://schemas.microsoft.com/office/drawing/2014/main" id="{7D1506A3-F2C4-1D43-8AFF-E1364CA65E78}"/>
              </a:ext>
            </a:extLst>
          </p:cNvPr>
          <p:cNvSpPr/>
          <p:nvPr/>
        </p:nvSpPr>
        <p:spPr>
          <a:xfrm>
            <a:off x="7121733" y="3352618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...</a:t>
            </a:r>
            <a:endParaRPr kumimoji="1"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46F0EB5-86BA-B740-8126-303CF863F19E}"/>
              </a:ext>
            </a:extLst>
          </p:cNvPr>
          <p:cNvSpPr txBox="1"/>
          <p:nvPr/>
        </p:nvSpPr>
        <p:spPr>
          <a:xfrm>
            <a:off x="4169998" y="4364779"/>
            <a:ext cx="47850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If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don’t</a:t>
            </a:r>
            <a:r>
              <a:rPr kumimoji="1" lang="zh-CN" altLang="en-US" dirty="0"/>
              <a:t> </a:t>
            </a:r>
            <a:r>
              <a:rPr kumimoji="1" lang="en-US" altLang="zh-CN" dirty="0"/>
              <a:t>establish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“lib()”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function,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check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true</a:t>
            </a:r>
            <a:r>
              <a:rPr kumimoji="1" lang="zh-CN" altLang="en-US" dirty="0"/>
              <a:t> </a:t>
            </a:r>
            <a:r>
              <a:rPr kumimoji="1" lang="en-US" altLang="zh-CN" dirty="0"/>
              <a:t>branch symbolically.</a:t>
            </a:r>
          </a:p>
          <a:p>
            <a:r>
              <a:rPr kumimoji="1" lang="en-US" altLang="zh-CN" dirty="0"/>
              <a:t>But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still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executes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branch concretely!</a:t>
            </a:r>
          </a:p>
          <a:p>
            <a:r>
              <a:rPr kumimoji="1" lang="en-US" altLang="zh-CN" dirty="0"/>
              <a:t>So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library function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just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improve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precision!</a:t>
            </a:r>
          </a:p>
        </p:txBody>
      </p:sp>
    </p:spTree>
    <p:extLst>
      <p:ext uri="{BB962C8B-B14F-4D97-AF65-F5344CB8AC3E}">
        <p14:creationId xmlns:p14="http://schemas.microsoft.com/office/powerpoint/2010/main" val="1414908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Recap: Solver</a:t>
            </a:r>
            <a:r>
              <a:rPr kumimoji="1" lang="zh-CN" altLang="en-US" dirty="0"/>
              <a:t> </a:t>
            </a:r>
            <a:r>
              <a:rPr kumimoji="1" lang="en-US" altLang="zh-CN" dirty="0"/>
              <a:t>limitation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if(m==y){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assert(…);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}else{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1;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592261" y="2438400"/>
            <a:ext cx="116853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m==y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739913" y="3299903"/>
            <a:ext cx="852348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67438" y="2910078"/>
            <a:ext cx="416732" cy="458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  <a:endCxn id="42" idx="1"/>
          </p:cNvCxnSpPr>
          <p:nvPr/>
        </p:nvCxnSpPr>
        <p:spPr>
          <a:xfrm>
            <a:off x="6589670" y="2841002"/>
            <a:ext cx="650673" cy="58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e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椭圆 41">
            <a:extLst>
              <a:ext uri="{FF2B5EF4-FFF2-40B4-BE49-F238E27FC236}">
                <a16:creationId xmlns:a16="http://schemas.microsoft.com/office/drawing/2014/main" id="{7D1506A3-F2C4-1D43-8AFF-E1364CA65E78}"/>
              </a:ext>
            </a:extLst>
          </p:cNvPr>
          <p:cNvSpPr/>
          <p:nvPr/>
        </p:nvSpPr>
        <p:spPr>
          <a:xfrm>
            <a:off x="7121733" y="3352618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...</a:t>
            </a:r>
            <a:endParaRPr kumimoji="1"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46F0EB5-86BA-B740-8126-303CF863F19E}"/>
              </a:ext>
            </a:extLst>
          </p:cNvPr>
          <p:cNvSpPr txBox="1"/>
          <p:nvPr/>
        </p:nvSpPr>
        <p:spPr>
          <a:xfrm>
            <a:off x="4169998" y="4364779"/>
            <a:ext cx="4785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left</a:t>
            </a:r>
            <a:r>
              <a:rPr kumimoji="1" lang="zh-CN" altLang="en-US" dirty="0"/>
              <a:t> </a:t>
            </a:r>
            <a:r>
              <a:rPr kumimoji="1" lang="en-US" altLang="zh-CN" dirty="0"/>
              <a:t>path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condition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is:</a:t>
            </a:r>
          </a:p>
          <a:p>
            <a:r>
              <a:rPr kumimoji="1" lang="en-US" altLang="zh-CN" dirty="0">
                <a:solidFill>
                  <a:srgbClr val="0432FF"/>
                </a:solidFill>
              </a:rPr>
              <a:t>x</a:t>
            </a:r>
            <a:r>
              <a:rPr kumimoji="1" lang="zh-CN" altLang="en-US" dirty="0">
                <a:solidFill>
                  <a:srgbClr val="0432FF"/>
                </a:solidFill>
              </a:rPr>
              <a:t>*</a:t>
            </a:r>
            <a:r>
              <a:rPr kumimoji="1" lang="en-US" altLang="zh-CN" dirty="0">
                <a:solidFill>
                  <a:srgbClr val="0432FF"/>
                </a:solidFill>
              </a:rPr>
              <a:t>x</a:t>
            </a:r>
            <a:r>
              <a:rPr kumimoji="1" lang="zh-CN" altLang="en-US" dirty="0">
                <a:solidFill>
                  <a:srgbClr val="0432FF"/>
                </a:solidFill>
              </a:rPr>
              <a:t>*</a:t>
            </a:r>
            <a:r>
              <a:rPr kumimoji="1" lang="en-US" altLang="zh-CN" dirty="0">
                <a:solidFill>
                  <a:srgbClr val="0432FF"/>
                </a:solidFill>
              </a:rPr>
              <a:t>x==y</a:t>
            </a:r>
          </a:p>
          <a:p>
            <a:r>
              <a:rPr kumimoji="1" lang="en-US" altLang="zh-CN" dirty="0"/>
              <a:t>Generally,</a:t>
            </a:r>
            <a:r>
              <a:rPr kumimoji="1" lang="zh-CN" altLang="en-US" dirty="0"/>
              <a:t> </a:t>
            </a:r>
            <a:r>
              <a:rPr kumimoji="1" lang="en-US" altLang="zh-CN" dirty="0"/>
              <a:t>it’s</a:t>
            </a:r>
            <a:r>
              <a:rPr kumimoji="1" lang="zh-CN" altLang="en-US" dirty="0"/>
              <a:t> </a:t>
            </a:r>
            <a:r>
              <a:rPr kumimoji="1" lang="en-US" altLang="zh-CN" dirty="0"/>
              <a:t>beyond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capability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many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modern</a:t>
            </a:r>
            <a:r>
              <a:rPr kumimoji="1" lang="zh-CN" altLang="en-US" dirty="0"/>
              <a:t> </a:t>
            </a:r>
            <a:r>
              <a:rPr kumimoji="1" lang="en-US" altLang="zh-CN" dirty="0"/>
              <a:t>solvers.</a:t>
            </a:r>
          </a:p>
        </p:txBody>
      </p:sp>
    </p:spTree>
    <p:extLst>
      <p:ext uri="{BB962C8B-B14F-4D97-AF65-F5344CB8AC3E}">
        <p14:creationId xmlns:p14="http://schemas.microsoft.com/office/powerpoint/2010/main" val="1543330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kumimoji="1" lang="en-US" altLang="zh-CN" dirty="0"/>
              <a:t>Concolic execution</a:t>
            </a:r>
            <a:endParaRPr kumimoji="1"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60589D1D-F8BA-FC47-B2F5-834DB208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432FF"/>
                </a:solidFill>
              </a:rPr>
              <a:t>Concolic</a:t>
            </a:r>
            <a:r>
              <a:rPr lang="en-US" altLang="zh-CN" dirty="0"/>
              <a:t> = </a:t>
            </a:r>
            <a:r>
              <a:rPr lang="en-US" altLang="zh-CN" dirty="0">
                <a:solidFill>
                  <a:srgbClr val="0432FF"/>
                </a:solidFill>
              </a:rPr>
              <a:t>Conc</a:t>
            </a:r>
            <a:r>
              <a:rPr lang="en-US" altLang="zh-CN" dirty="0"/>
              <a:t>rete + symb</a:t>
            </a:r>
            <a:r>
              <a:rPr lang="en-US" altLang="zh-CN" dirty="0">
                <a:solidFill>
                  <a:srgbClr val="0432FF"/>
                </a:solidFill>
              </a:rPr>
              <a:t>olic</a:t>
            </a:r>
          </a:p>
          <a:p>
            <a:r>
              <a:rPr lang="en-US" altLang="zh-CN" dirty="0"/>
              <a:t>Initially developed around 2005:</a:t>
            </a:r>
          </a:p>
          <a:p>
            <a:pPr lvl="1"/>
            <a:r>
              <a:rPr lang="en-US" altLang="zh-CN" i="1" dirty="0"/>
              <a:t>DART: Directed Automated Random Testing</a:t>
            </a:r>
            <a:r>
              <a:rPr lang="en-US" altLang="zh-CN" dirty="0"/>
              <a:t>, by Patrice </a:t>
            </a:r>
            <a:r>
              <a:rPr lang="en-US" altLang="zh-CN" dirty="0" err="1"/>
              <a:t>Godefroid</a:t>
            </a:r>
            <a:r>
              <a:rPr lang="en-US" altLang="zh-CN" dirty="0"/>
              <a:t>; Nils </a:t>
            </a:r>
            <a:r>
              <a:rPr lang="en-US" altLang="zh-CN" dirty="0" err="1"/>
              <a:t>Klarlund</a:t>
            </a:r>
            <a:r>
              <a:rPr lang="en-US" altLang="zh-CN" dirty="0"/>
              <a:t>; Koushik Sen, 2005</a:t>
            </a:r>
          </a:p>
          <a:p>
            <a:pPr lvl="1"/>
            <a:r>
              <a:rPr lang="en-US" altLang="zh-CN" i="1" dirty="0"/>
              <a:t>CUTE: a </a:t>
            </a:r>
            <a:r>
              <a:rPr lang="en-US" altLang="zh-CN" i="1" dirty="0">
                <a:solidFill>
                  <a:srgbClr val="0432FF"/>
                </a:solidFill>
              </a:rPr>
              <a:t>concolic</a:t>
            </a:r>
            <a:r>
              <a:rPr lang="en-US" altLang="zh-CN" i="1" dirty="0"/>
              <a:t> unit testing engine for C</a:t>
            </a:r>
            <a:r>
              <a:rPr lang="en-US" altLang="zh-CN" dirty="0"/>
              <a:t>, by Koushik Sen; Darko </a:t>
            </a:r>
            <a:r>
              <a:rPr lang="en-US" altLang="zh-CN" dirty="0" err="1"/>
              <a:t>Marinov</a:t>
            </a:r>
            <a:r>
              <a:rPr lang="en-US" altLang="zh-CN" dirty="0"/>
              <a:t>; Gul Agha, 2005</a:t>
            </a:r>
          </a:p>
        </p:txBody>
      </p:sp>
    </p:spTree>
    <p:extLst>
      <p:ext uri="{BB962C8B-B14F-4D97-AF65-F5344CB8AC3E}">
        <p14:creationId xmlns:p14="http://schemas.microsoft.com/office/powerpoint/2010/main" val="302641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2F974A-C3E5-564C-85A5-2F9049458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508BC-8322-B943-9711-A9D5A8E37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 algn="ctr">
              <a:buNone/>
            </a:pPr>
            <a:r>
              <a:rPr kumimoji="1" lang="en-US" altLang="zh-CN" i="1" dirty="0"/>
              <a:t>Concolic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Execution</a:t>
            </a:r>
            <a:endParaRPr kumimoji="1"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167627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E3A8E4-6958-404F-9A7A-4D41ABD0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Steps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EA3992-C8F2-2844-808F-3ED1AC5B8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Step #1: generate random </a:t>
            </a:r>
            <a:r>
              <a:rPr lang="en-US" altLang="zh-CN" sz="2800" dirty="0">
                <a:solidFill>
                  <a:srgbClr val="0432FF"/>
                </a:solidFill>
              </a:rPr>
              <a:t>concrete</a:t>
            </a:r>
            <a:r>
              <a:rPr lang="zh-CN" altLang="en-US" sz="2800" dirty="0"/>
              <a:t> </a:t>
            </a:r>
            <a:r>
              <a:rPr lang="en-US" altLang="zh-CN" sz="2800" dirty="0"/>
              <a:t>input</a:t>
            </a:r>
            <a:r>
              <a:rPr lang="zh-CN" altLang="en-US" sz="2800" dirty="0"/>
              <a:t> </a:t>
            </a:r>
            <a:r>
              <a:rPr lang="en-US" altLang="zh-CN" sz="2800" dirty="0"/>
              <a:t>and</a:t>
            </a:r>
            <a:r>
              <a:rPr lang="zh-CN" altLang="en-US" sz="2800" dirty="0"/>
              <a:t> </a:t>
            </a:r>
            <a:r>
              <a:rPr lang="en-US" altLang="zh-CN" sz="2800" dirty="0">
                <a:solidFill>
                  <a:srgbClr val="0432FF"/>
                </a:solidFill>
              </a:rPr>
              <a:t>symbolic</a:t>
            </a:r>
            <a:r>
              <a:rPr lang="zh-CN" altLang="en-US" sz="2800" dirty="0"/>
              <a:t> </a:t>
            </a:r>
            <a:r>
              <a:rPr lang="en-US" altLang="zh-CN" sz="2800" dirty="0"/>
              <a:t>input</a:t>
            </a:r>
          </a:p>
          <a:p>
            <a:r>
              <a:rPr lang="en-US" altLang="zh-CN" sz="2800" dirty="0"/>
              <a:t>Step #2, run program with</a:t>
            </a:r>
            <a:r>
              <a:rPr lang="zh-CN" altLang="en-US" sz="2800" dirty="0"/>
              <a:t> </a:t>
            </a:r>
            <a:r>
              <a:rPr lang="en-US" altLang="zh-CN" sz="2800" dirty="0"/>
              <a:t>the </a:t>
            </a:r>
            <a:r>
              <a:rPr lang="en-US" altLang="zh-CN" sz="2800" i="1" dirty="0">
                <a:solidFill>
                  <a:srgbClr val="0432FF"/>
                </a:solidFill>
              </a:rPr>
              <a:t>two</a:t>
            </a:r>
            <a:r>
              <a:rPr lang="en-US" altLang="zh-CN" sz="2800" dirty="0"/>
              <a:t> inputs</a:t>
            </a:r>
          </a:p>
          <a:p>
            <a:pPr lvl="1"/>
            <a:r>
              <a:rPr lang="en-US" altLang="zh-CN" sz="2400" dirty="0"/>
              <a:t>maintain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 err="1">
                <a:solidFill>
                  <a:srgbClr val="0432FF"/>
                </a:solidFill>
              </a:rPr>
              <a:t>concrete+symbolic</a:t>
            </a:r>
            <a:r>
              <a:rPr lang="zh-CN" altLang="en-US" sz="2400" dirty="0">
                <a:solidFill>
                  <a:srgbClr val="0432FF"/>
                </a:solidFill>
              </a:rPr>
              <a:t> </a:t>
            </a:r>
            <a:r>
              <a:rPr lang="en-US" altLang="zh-CN" sz="2400" dirty="0"/>
              <a:t>states</a:t>
            </a:r>
          </a:p>
          <a:p>
            <a:r>
              <a:rPr lang="en-US" altLang="zh-CN" sz="2800" dirty="0"/>
              <a:t>For</a:t>
            </a:r>
            <a:r>
              <a:rPr lang="zh-CN" altLang="en-US" sz="2800" dirty="0"/>
              <a:t> </a:t>
            </a:r>
            <a:r>
              <a:rPr lang="en-US" altLang="zh-CN" sz="2800" dirty="0"/>
              <a:t>branching, generate path conditions</a:t>
            </a:r>
            <a:endParaRPr kumimoji="1" lang="en-US" altLang="zh-CN" sz="2400" dirty="0"/>
          </a:p>
          <a:p>
            <a:pPr lvl="1"/>
            <a:r>
              <a:rPr lang="en-US" altLang="zh-CN" sz="2400" dirty="0"/>
              <a:t>just</a:t>
            </a:r>
            <a:r>
              <a:rPr lang="zh-CN" altLang="en-US" sz="2400" dirty="0"/>
              <a:t> </a:t>
            </a:r>
            <a:r>
              <a:rPr lang="en-US" altLang="zh-CN" sz="2400" dirty="0"/>
              <a:t>like</a:t>
            </a:r>
            <a:r>
              <a:rPr lang="zh-CN" altLang="en-US" sz="2400" dirty="0"/>
              <a:t> </a:t>
            </a:r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>
                <a:solidFill>
                  <a:srgbClr val="0432FF"/>
                </a:solidFill>
              </a:rPr>
              <a:t>symbolic</a:t>
            </a:r>
            <a:r>
              <a:rPr lang="en-US" altLang="zh-CN" sz="2400" dirty="0"/>
              <a:t> execution</a:t>
            </a:r>
          </a:p>
          <a:p>
            <a:pPr lvl="1"/>
            <a:r>
              <a:rPr lang="en-US" altLang="zh-CN" sz="2400" dirty="0"/>
              <a:t>but</a:t>
            </a:r>
            <a:r>
              <a:rPr lang="zh-CN" altLang="en-US" sz="2400" dirty="0"/>
              <a:t> </a:t>
            </a:r>
            <a:r>
              <a:rPr lang="en-US" altLang="zh-CN" sz="2400" dirty="0"/>
              <a:t>don’t</a:t>
            </a:r>
            <a:r>
              <a:rPr lang="zh-CN" altLang="en-US" sz="2400" dirty="0"/>
              <a:t> </a:t>
            </a:r>
            <a:r>
              <a:rPr lang="en-US" altLang="zh-CN" sz="2400" dirty="0"/>
              <a:t>fork(),</a:t>
            </a:r>
            <a:r>
              <a:rPr lang="zh-CN" altLang="en-US" sz="2400" dirty="0"/>
              <a:t> </a:t>
            </a:r>
            <a:r>
              <a:rPr lang="en-US" altLang="zh-CN" sz="2400" dirty="0"/>
              <a:t>only</a:t>
            </a:r>
            <a:r>
              <a:rPr lang="zh-CN" altLang="en-US" sz="2400" dirty="0"/>
              <a:t> </a:t>
            </a:r>
            <a:r>
              <a:rPr lang="en-US" altLang="zh-CN" sz="2400" dirty="0"/>
              <a:t>go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feasible</a:t>
            </a:r>
            <a:r>
              <a:rPr lang="zh-CN" altLang="en-US" sz="2400" dirty="0"/>
              <a:t> </a:t>
            </a:r>
            <a:r>
              <a:rPr lang="en-US" altLang="zh-CN" sz="2400" dirty="0"/>
              <a:t>path</a:t>
            </a:r>
          </a:p>
          <a:p>
            <a:r>
              <a:rPr lang="en-US" altLang="zh-CN" sz="2800" dirty="0"/>
              <a:t>After one run, negate the result PCs, send them to solver,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get</a:t>
            </a:r>
            <a:r>
              <a:rPr lang="zh-CN" altLang="en-US" sz="2800" dirty="0"/>
              <a:t> </a:t>
            </a:r>
            <a:r>
              <a:rPr lang="en-US" altLang="zh-CN" sz="2800" dirty="0"/>
              <a:t>other concreate input</a:t>
            </a:r>
          </a:p>
          <a:p>
            <a:r>
              <a:rPr lang="en-US" altLang="zh-CN" sz="2800" dirty="0"/>
              <a:t>Go to step #2, re-run the program</a:t>
            </a:r>
          </a:p>
        </p:txBody>
      </p:sp>
    </p:spTree>
    <p:extLst>
      <p:ext uri="{BB962C8B-B14F-4D97-AF65-F5344CB8AC3E}">
        <p14:creationId xmlns:p14="http://schemas.microsoft.com/office/powerpoint/2010/main" val="222982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03FE81-F250-B74D-8CD8-B01DFE0A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Architecture</a:t>
            </a:r>
            <a:endParaRPr kumimoji="1" lang="zh-CN" altLang="en-US" dirty="0"/>
          </a:p>
        </p:txBody>
      </p:sp>
      <p:sp>
        <p:nvSpPr>
          <p:cNvPr id="4" name="圆角矩形 3">
            <a:extLst>
              <a:ext uri="{FF2B5EF4-FFF2-40B4-BE49-F238E27FC236}">
                <a16:creationId xmlns:a16="http://schemas.microsoft.com/office/drawing/2014/main" id="{03767781-B157-4049-BCB7-5F17666786F1}"/>
              </a:ext>
            </a:extLst>
          </p:cNvPr>
          <p:cNvSpPr/>
          <p:nvPr/>
        </p:nvSpPr>
        <p:spPr>
          <a:xfrm>
            <a:off x="1905000" y="29718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concolic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executor</a:t>
            </a:r>
            <a:endParaRPr kumimoji="1" lang="zh-CN" altLang="en-US" dirty="0"/>
          </a:p>
        </p:txBody>
      </p:sp>
      <p:cxnSp>
        <p:nvCxnSpPr>
          <p:cNvPr id="6" name="直线箭头连接符 5">
            <a:extLst>
              <a:ext uri="{FF2B5EF4-FFF2-40B4-BE49-F238E27FC236}">
                <a16:creationId xmlns:a16="http://schemas.microsoft.com/office/drawing/2014/main" id="{70F9ACAD-1A1F-424B-90EE-EB751E576BA0}"/>
              </a:ext>
            </a:extLst>
          </p:cNvPr>
          <p:cNvCxnSpPr>
            <a:endCxn id="4" idx="0"/>
          </p:cNvCxnSpPr>
          <p:nvPr/>
        </p:nvCxnSpPr>
        <p:spPr>
          <a:xfrm>
            <a:off x="2819400" y="2438400"/>
            <a:ext cx="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圆角矩形 7">
            <a:extLst>
              <a:ext uri="{FF2B5EF4-FFF2-40B4-BE49-F238E27FC236}">
                <a16:creationId xmlns:a16="http://schemas.microsoft.com/office/drawing/2014/main" id="{AB9FE6DE-A05B-1448-BC04-9922F9AFA937}"/>
              </a:ext>
            </a:extLst>
          </p:cNvPr>
          <p:cNvSpPr/>
          <p:nvPr/>
        </p:nvSpPr>
        <p:spPr>
          <a:xfrm>
            <a:off x="4419600" y="4267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solver</a:t>
            </a:r>
            <a:endParaRPr kumimoji="1"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BA704E6-C80F-D849-92DB-71AA540A7BD5}"/>
              </a:ext>
            </a:extLst>
          </p:cNvPr>
          <p:cNvSpPr txBox="1"/>
          <p:nvPr/>
        </p:nvSpPr>
        <p:spPr>
          <a:xfrm>
            <a:off x="1828800" y="174367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programs</a:t>
            </a:r>
          </a:p>
          <a:p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concrete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+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symbolic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/>
              <a:t>inputs</a:t>
            </a:r>
            <a:endParaRPr kumimoji="1" lang="zh-CN" altLang="en-US" dirty="0"/>
          </a:p>
        </p:txBody>
      </p:sp>
      <p:cxnSp>
        <p:nvCxnSpPr>
          <p:cNvPr id="10" name="直线箭头连接符 9">
            <a:extLst>
              <a:ext uri="{FF2B5EF4-FFF2-40B4-BE49-F238E27FC236}">
                <a16:creationId xmlns:a16="http://schemas.microsoft.com/office/drawing/2014/main" id="{28F0718D-97D8-1946-8548-08817CFA0832}"/>
              </a:ext>
            </a:extLst>
          </p:cNvPr>
          <p:cNvCxnSpPr/>
          <p:nvPr/>
        </p:nvCxnSpPr>
        <p:spPr>
          <a:xfrm>
            <a:off x="2819400" y="3645932"/>
            <a:ext cx="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C9DEFBC3-EB08-D344-BA57-4994B523089D}"/>
              </a:ext>
            </a:extLst>
          </p:cNvPr>
          <p:cNvSpPr txBox="1"/>
          <p:nvPr/>
        </p:nvSpPr>
        <p:spPr>
          <a:xfrm>
            <a:off x="2209800" y="4142325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path conditions/obligations</a:t>
            </a:r>
            <a:endParaRPr kumimoji="1" lang="zh-CN" altLang="en-US" dirty="0"/>
          </a:p>
        </p:txBody>
      </p:sp>
      <p:cxnSp>
        <p:nvCxnSpPr>
          <p:cNvPr id="12" name="直线箭头连接符 11">
            <a:extLst>
              <a:ext uri="{FF2B5EF4-FFF2-40B4-BE49-F238E27FC236}">
                <a16:creationId xmlns:a16="http://schemas.microsoft.com/office/drawing/2014/main" id="{FFB774CF-2BBA-CE46-8CEE-C8F54EE31F4D}"/>
              </a:ext>
            </a:extLst>
          </p:cNvPr>
          <p:cNvCxnSpPr>
            <a:cxnSpLocks/>
            <a:stCxn id="11" idx="3"/>
            <a:endCxn id="8" idx="1"/>
          </p:cNvCxnSpPr>
          <p:nvPr/>
        </p:nvCxnSpPr>
        <p:spPr>
          <a:xfrm>
            <a:off x="3505200" y="4603990"/>
            <a:ext cx="914400" cy="6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箭头连接符 15">
            <a:extLst>
              <a:ext uri="{FF2B5EF4-FFF2-40B4-BE49-F238E27FC236}">
                <a16:creationId xmlns:a16="http://schemas.microsoft.com/office/drawing/2014/main" id="{815FC9B0-73E0-BA43-929B-5240F3BDD625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5334000" y="2955529"/>
            <a:ext cx="0" cy="1311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2392BF16-4AE8-6B45-AFF7-460651F0278E}"/>
              </a:ext>
            </a:extLst>
          </p:cNvPr>
          <p:cNvSpPr txBox="1"/>
          <p:nvPr/>
        </p:nvSpPr>
        <p:spPr>
          <a:xfrm>
            <a:off x="4852737" y="258619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model</a:t>
            </a:r>
            <a:endParaRPr kumimoji="1" lang="zh-CN" altLang="en-US" dirty="0"/>
          </a:p>
        </p:txBody>
      </p:sp>
      <p:cxnSp>
        <p:nvCxnSpPr>
          <p:cNvPr id="20" name="直线箭头连接符 19">
            <a:extLst>
              <a:ext uri="{FF2B5EF4-FFF2-40B4-BE49-F238E27FC236}">
                <a16:creationId xmlns:a16="http://schemas.microsoft.com/office/drawing/2014/main" id="{85951958-1ED2-174A-B780-10A6F541F9B2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2819400" y="2770863"/>
            <a:ext cx="2033337" cy="24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86766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39997</TotalTime>
  <Words>1943</Words>
  <Application>Microsoft Macintosh PowerPoint</Application>
  <PresentationFormat>全屏显示(4:3)</PresentationFormat>
  <Paragraphs>515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4" baseType="lpstr">
      <vt:lpstr>Arial</vt:lpstr>
      <vt:lpstr>Cambria Math</vt:lpstr>
      <vt:lpstr>Courier New</vt:lpstr>
      <vt:lpstr>Tahoma</vt:lpstr>
      <vt:lpstr>Wingdings</vt:lpstr>
      <vt:lpstr>Blends</vt:lpstr>
      <vt:lpstr>Concolic Execution</vt:lpstr>
      <vt:lpstr>Spectrum of program validation methods</vt:lpstr>
      <vt:lpstr>Recap: path explosion</vt:lpstr>
      <vt:lpstr>Recap: Environment modeling</vt:lpstr>
      <vt:lpstr>Recap: Solver limitation</vt:lpstr>
      <vt:lpstr>Concolic execution</vt:lpstr>
      <vt:lpstr> </vt:lpstr>
      <vt:lpstr>Concolic Execution Steps</vt:lpstr>
      <vt:lpstr>Architecture</vt:lpstr>
      <vt:lpstr>Concolic execution</vt:lpstr>
      <vt:lpstr>Concolic execution</vt:lpstr>
      <vt:lpstr>Concolic execution</vt:lpstr>
      <vt:lpstr>Concolic execution</vt:lpstr>
      <vt:lpstr>Concolic execution</vt:lpstr>
      <vt:lpstr>Concolic execution</vt:lpstr>
      <vt:lpstr>The general form</vt:lpstr>
      <vt:lpstr>Example</vt:lpstr>
      <vt:lpstr>Example</vt:lpstr>
      <vt:lpstr> </vt:lpstr>
      <vt:lpstr>Practical issues</vt:lpstr>
      <vt:lpstr>#1: Path explosion</vt:lpstr>
      <vt:lpstr>#1: Path explosion</vt:lpstr>
      <vt:lpstr>#2: Loops and recursions</vt:lpstr>
      <vt:lpstr>#2: Loops and recursions</vt:lpstr>
      <vt:lpstr>#3: Environment modeling</vt:lpstr>
      <vt:lpstr> </vt:lpstr>
      <vt:lpstr>Demos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Baojian Hua</dc:creator>
  <cp:lastModifiedBy>Microsoft Office User</cp:lastModifiedBy>
  <cp:revision>5379</cp:revision>
  <cp:lastPrinted>1601-01-01T00:00:00Z</cp:lastPrinted>
  <dcterms:created xsi:type="dcterms:W3CDTF">1601-01-01T00:00:00Z</dcterms:created>
  <dcterms:modified xsi:type="dcterms:W3CDTF">2025-01-05T06:04:47Z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