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37"/>
  </p:handoutMasterIdLst>
  <p:sldIdLst>
    <p:sldId id="256" r:id="rId2"/>
    <p:sldId id="455" r:id="rId3"/>
    <p:sldId id="472" r:id="rId4"/>
    <p:sldId id="473" r:id="rId5"/>
    <p:sldId id="474" r:id="rId6"/>
    <p:sldId id="309" r:id="rId7"/>
    <p:sldId id="321" r:id="rId8"/>
    <p:sldId id="287" r:id="rId9"/>
    <p:sldId id="456" r:id="rId10"/>
    <p:sldId id="475" r:id="rId11"/>
    <p:sldId id="457" r:id="rId12"/>
    <p:sldId id="490" r:id="rId13"/>
    <p:sldId id="492" r:id="rId14"/>
    <p:sldId id="493" r:id="rId15"/>
    <p:sldId id="494" r:id="rId16"/>
    <p:sldId id="495" r:id="rId17"/>
    <p:sldId id="496" r:id="rId18"/>
    <p:sldId id="497" r:id="rId19"/>
    <p:sldId id="499" r:id="rId20"/>
    <p:sldId id="500" r:id="rId21"/>
    <p:sldId id="498" r:id="rId22"/>
    <p:sldId id="491" r:id="rId23"/>
    <p:sldId id="501" r:id="rId24"/>
    <p:sldId id="430" r:id="rId25"/>
    <p:sldId id="502" r:id="rId26"/>
    <p:sldId id="503" r:id="rId27"/>
    <p:sldId id="504" r:id="rId28"/>
    <p:sldId id="505" r:id="rId29"/>
    <p:sldId id="476" r:id="rId30"/>
    <p:sldId id="477" r:id="rId31"/>
    <p:sldId id="478" r:id="rId32"/>
    <p:sldId id="479" r:id="rId33"/>
    <p:sldId id="480" r:id="rId34"/>
    <p:sldId id="481" r:id="rId35"/>
    <p:sldId id="506" r:id="rId36"/>
  </p:sldIdLst>
  <p:sldSz cx="9144000" cy="6858000" type="screen4x3"/>
  <p:notesSz cx="7099300" cy="10234613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27"/>
    <p:restoredTop sz="94720"/>
  </p:normalViewPr>
  <p:slideViewPr>
    <p:cSldViewPr>
      <p:cViewPr>
        <p:scale>
          <a:sx n="90" d="100"/>
          <a:sy n="90" d="100"/>
        </p:scale>
        <p:origin x="1992" y="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54" y="-96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6255887-7C20-5F40-88F5-DC07E009366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442A776-FF54-8D4A-8F1A-B5440D7A3E8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DC290E11-1746-2A4C-A43A-EB9011E0C54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02245770-81F5-604C-B1AE-5A9406AD2B2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9DFDCF0-3A25-1B44-957E-06E14821E89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B63668DE-41B2-B840-8464-61D50D8F9AEF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4DD8CABA-2308-F347-8A69-17F991D1D1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BC90C53F-106A-594B-816F-FBBE09ED0C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13A923C9-0DAE-5044-82AD-0E432BFFD0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5FA28DE7-4EBE-E242-BE11-88C84DA4CA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55B07155-43D3-3342-B259-7727441EBE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5043667A-50D5-BD4A-899F-BACBE537B6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026AC772-E99A-4F46-A0AF-BDC88C893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95ED622E-E2EB-AE47-84DA-22CE8CA45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51262C24-48BF-CD4C-937E-331BF8501E8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  <p:sp>
        <p:nvSpPr>
          <p:cNvPr id="102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2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43F62A85-0DF1-9F4C-B6E2-275D231055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25E5B91A-4C02-F247-8E23-8E414AB52C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4893DA04-B417-5246-8AE0-91F0B65648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A8B626B-81AA-F040-92F0-D02736E321A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40411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D26FD10-20F2-BE4B-A198-B567EEE34F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95028F1-A44A-2647-AF6B-29B3299520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DE85904-D501-6C46-A2AD-9CA56C67E9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6E24A-3567-904B-B86C-E4AE21B6ED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06655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8C5833C8-4BDB-0F44-8B0D-35498B2542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089FF3E9-C35F-4E4B-8AF3-3BAD855509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2E5996E1-CC22-3945-A3BF-28E3C78E72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B2DC2-6B55-5E4C-8395-621F8054D64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5945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74AC7456-85F6-DD40-81C0-4C8BD0E9F2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7BAB3D1D-BE10-304F-BEFE-012D6E790D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50A960C3-CA72-8540-A7D0-1A6E75F0E4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748D9-7FA6-E441-821E-F3F88EC4F9C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09831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B4C5B8B4-B421-6040-879F-D3D697BB72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7543519-18B0-7740-8051-46BAC5573B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DD3F58C5-102C-E640-8D6D-6542CFC35A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B18E6-536B-3E49-87F7-F67360CCFAB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9860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467775B8-8071-4E41-AB03-00486E0A22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A56D8A38-D3FC-AD48-8316-038FB054F0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FCB84722-1E49-9E4D-836F-D732E94C27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FD8DE-E3EB-EA4E-8EE7-F04FE4665C2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89757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FB82EF0-DDD0-6B4A-867E-3E6388D616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7BFB65D6-F186-3C48-B54B-497EC9B384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E2702551-92CD-8D4E-9A9F-51CB64BE93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CA741-66C6-D343-8412-89FF6A0F853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4899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87F0065C-425F-FA4C-B6C4-FD2068F544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D7C70384-6A7F-504B-9F2A-1F5CFAAD2D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5C95F566-FAE0-7049-8CC7-F3FD419732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18140-2A5D-0E44-BF65-E264B2E441B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49610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5F7FBCE8-7588-F049-A140-AC6ECEEBA4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9EDEB25C-C69B-AF49-92C5-20DDF64A0C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D7ADDEEE-A7A1-C54E-B356-0D31023DC8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883DD-3DDB-6A4B-AF53-C06217DC1C4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50811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D951196D-4FBC-5244-AE77-A0DCBCE7B1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06B8D535-A7F6-6245-AF7C-3991555EBB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900E33DC-CFB4-6940-9A06-5E57391842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99AE6-659C-DD4F-AB55-9243AB08769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31346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9641F442-FF5A-3E4F-B7E3-4F3B309167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D4BF4FC7-F279-814B-BE9E-21CEA875BC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FDFF4A7-138E-6343-9081-AB08C74441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B066F-829B-004C-A374-751C5611884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5361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D8F330B-6D69-3B48-94AA-84D980473E79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0019EAC-5FB6-7F49-82BE-B9C6E565D19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A7743FD-0EAE-AE43-B059-5C59C205ED2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9C3DD9A-EB2E-6F4B-B2C1-287B25CFF38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2536DE4-E734-8D4C-93F9-1098F8D02B90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6D863680-FD48-694E-A03B-D9033B0DA834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F170802E-96C7-5A40-9A9A-95EE098C8380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8B107CC5-4F23-7840-9D8C-A91D6DEA2F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FE065584-58F1-DF49-988D-E4179129D9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227" name="Rectangle 11">
            <a:extLst>
              <a:ext uri="{FF2B5EF4-FFF2-40B4-BE49-F238E27FC236}">
                <a16:creationId xmlns:a16="http://schemas.microsoft.com/office/drawing/2014/main" id="{BEFFB746-8CD7-AA4A-B6F9-332BF016172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28" name="Rectangle 12">
            <a:extLst>
              <a:ext uri="{FF2B5EF4-FFF2-40B4-BE49-F238E27FC236}">
                <a16:creationId xmlns:a16="http://schemas.microsoft.com/office/drawing/2014/main" id="{986FEBD8-864A-0B4D-B3B2-0C180D3B82E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29" name="Rectangle 13">
            <a:extLst>
              <a:ext uri="{FF2B5EF4-FFF2-40B4-BE49-F238E27FC236}">
                <a16:creationId xmlns:a16="http://schemas.microsoft.com/office/drawing/2014/main" id="{9EC76A7F-43CA-B94D-8105-DC195EBDA5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CB83518-65C2-094A-AFB7-B5D18B682B4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1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7" Type="http://schemas.openxmlformats.org/officeDocument/2006/relationships/image" Target="../media/image43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110.png"/><Relationship Id="rId4" Type="http://schemas.openxmlformats.org/officeDocument/2006/relationships/image" Target="../media/image30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7" Type="http://schemas.openxmlformats.org/officeDocument/2006/relationships/image" Target="../media/image11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3" Type="http://schemas.openxmlformats.org/officeDocument/2006/relationships/image" Target="../media/image380.png"/><Relationship Id="rId7" Type="http://schemas.openxmlformats.org/officeDocument/2006/relationships/image" Target="../media/image420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00.png"/><Relationship Id="rId4" Type="http://schemas.openxmlformats.org/officeDocument/2006/relationships/image" Target="../media/image390.png"/><Relationship Id="rId9" Type="http://schemas.openxmlformats.org/officeDocument/2006/relationships/image" Target="../media/image44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E8841FBB-64FC-1C4F-8167-C680F3EB335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Hoare logic</a:t>
            </a: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86FDA178-BD90-9A42-AB11-13E8D0C9766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CN" sz="3600" dirty="0"/>
              <a:t>Formal Methods Foundation</a:t>
            </a:r>
          </a:p>
          <a:p>
            <a:pPr eaLnBrk="1" hangingPunct="1"/>
            <a:r>
              <a:rPr lang="en-US" altLang="zh-CN" sz="2800" dirty="0" err="1"/>
              <a:t>Baojian</a:t>
            </a:r>
            <a:r>
              <a:rPr lang="en-US" altLang="zh-CN" sz="2800" dirty="0"/>
              <a:t> Hua</a:t>
            </a:r>
          </a:p>
          <a:p>
            <a:pPr eaLnBrk="1" hangingPunct="1"/>
            <a:r>
              <a:rPr lang="en-US" altLang="zh-CN" sz="2400" dirty="0" err="1"/>
              <a:t>bjhua@ustc.edu.cn</a:t>
            </a:r>
            <a:endParaRPr lang="en-US" altLang="zh-CN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720038-D2FF-BF4C-85F5-64AA37F5D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Partial and total correctness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157B990-4D71-4244-B178-AB87DC9C2E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Hoare triple:</a:t>
                </a:r>
              </a:p>
              <a:p>
                <a:pPr marL="0" indent="0">
                  <a:buNone/>
                </a:pPr>
                <a:endParaRPr kumimoji="1" lang="en-US" altLang="zh-CN" dirty="0"/>
              </a:p>
              <a:p>
                <a:pPr marL="0" indent="0">
                  <a:buNone/>
                </a:pPr>
                <a:r>
                  <a:rPr kumimoji="1" lang="en-US" altLang="zh-CN" dirty="0"/>
                  <a:t>is all about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partial</a:t>
                </a:r>
                <a:r>
                  <a:rPr kumimoji="1" lang="en-US" altLang="zh-CN" dirty="0"/>
                  <a:t> correctness.</a:t>
                </a:r>
              </a:p>
              <a:p>
                <a:r>
                  <a:rPr kumimoji="1" lang="en-US" altLang="zh-CN" dirty="0"/>
                  <a:t>There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also 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total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form:</a:t>
                </a:r>
              </a:p>
              <a:p>
                <a:pPr marL="0" indent="0">
                  <a:buNone/>
                </a:pPr>
                <a:endParaRPr kumimoji="1" lang="en-US" altLang="zh-CN" dirty="0"/>
              </a:p>
              <a:p>
                <a:pPr marL="0" indent="0">
                  <a:buNone/>
                </a:pPr>
                <a:r>
                  <a:rPr kumimoji="1" lang="en-US" altLang="zh-CN" sz="2800" dirty="0">
                    <a:ea typeface="Cambria Math" panose="02040503050406030204" pitchFamily="18" charset="0"/>
                  </a:rPr>
                  <a:t>Informal meaning: if the initial program state satisfies </a:t>
                </a:r>
                <a14:m>
                  <m:oMath xmlns:m="http://schemas.openxmlformats.org/officeDocument/2006/math">
                    <m:r>
                      <a:rPr kumimoji="1" lang="en-US" altLang="zh-CN" sz="28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kumimoji="1" lang="en-US" altLang="zh-CN" sz="2800" dirty="0">
                    <a:ea typeface="Cambria Math" panose="02040503050406030204" pitchFamily="18" charset="0"/>
                  </a:rPr>
                  <a:t>, </a:t>
                </a:r>
                <a:r>
                  <a:rPr kumimoji="1" lang="en-US" altLang="zh-CN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and</a:t>
                </a:r>
                <a:r>
                  <a:rPr kumimoji="1" lang="en-US" altLang="zh-CN" sz="2800" dirty="0">
                    <a:ea typeface="Cambria Math" panose="02040503050406030204" pitchFamily="18" charset="0"/>
                  </a:rPr>
                  <a:t> the program </a:t>
                </a:r>
                <a14:m>
                  <m:oMath xmlns:m="http://schemas.openxmlformats.org/officeDocument/2006/math">
                    <m:r>
                      <a:rPr kumimoji="1" lang="en-US" altLang="zh-CN" sz="28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kumimoji="1" lang="en-US" altLang="zh-CN" sz="2800" dirty="0">
                    <a:ea typeface="Cambria Math" panose="02040503050406030204" pitchFamily="18" charset="0"/>
                  </a:rPr>
                  <a:t> terminates, then the final program state satisfies </a:t>
                </a: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kumimoji="1" lang="en-US" altLang="zh-CN" sz="2800" dirty="0">
                    <a:ea typeface="Cambria Math" panose="020405030504060302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kumimoji="1" lang="en-US" altLang="zh-CN" sz="2800" dirty="0">
                    <a:ea typeface="Cambria Math" panose="02040503050406030204" pitchFamily="18" charset="0"/>
                  </a:rPr>
                  <a:t>This is about </a:t>
                </a:r>
                <a:r>
                  <a:rPr kumimoji="1" lang="en-US" altLang="zh-CN" sz="28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liveness</a:t>
                </a:r>
                <a:r>
                  <a:rPr kumimoji="1" lang="en-US" altLang="zh-CN" sz="2800" dirty="0">
                    <a:ea typeface="Cambria Math" panose="02040503050406030204" pitchFamily="18" charset="0"/>
                  </a:rPr>
                  <a:t> property.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157B990-4D71-4244-B178-AB87DC9C2E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4" t="-1846" r="-1142" b="-20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B76EAD0-0174-EB4E-AEAC-0F47C4361ECB}"/>
                  </a:ext>
                </a:extLst>
              </p:cNvPr>
              <p:cNvSpPr txBox="1"/>
              <p:nvPr/>
            </p:nvSpPr>
            <p:spPr>
              <a:xfrm>
                <a:off x="3124200" y="2514600"/>
                <a:ext cx="3276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sz="32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32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{</m:t>
                      </m:r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en-US" altLang="zh-CN" sz="32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B76EAD0-0174-EB4E-AEAC-0F47C4361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514600"/>
                <a:ext cx="3276600" cy="584775"/>
              </a:xfrm>
              <a:prstGeom prst="rect">
                <a:avLst/>
              </a:prstGeom>
              <a:blipFill>
                <a:blip r:embed="rId3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DB7F601-4138-DA44-8420-2D5C318C6029}"/>
                  </a:ext>
                </a:extLst>
              </p:cNvPr>
              <p:cNvSpPr txBox="1"/>
              <p:nvPr/>
            </p:nvSpPr>
            <p:spPr>
              <a:xfrm>
                <a:off x="3124200" y="4215825"/>
                <a:ext cx="3276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CN" sz="32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32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[</m:t>
                      </m:r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en-US" altLang="zh-CN" sz="32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DB7F601-4138-DA44-8420-2D5C318C60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4215825"/>
                <a:ext cx="3276600" cy="584775"/>
              </a:xfrm>
              <a:prstGeom prst="rect">
                <a:avLst/>
              </a:prstGeom>
              <a:blipFill>
                <a:blip r:embed="rId4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4568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720038-D2FF-BF4C-85F5-64AA37F5D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Hoare triple example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57B990-4D71-4244-B178-AB87DC9C2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zh-CN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{n==0}</a:t>
            </a: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n+1</a:t>
            </a: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{n==1}</a:t>
            </a:r>
          </a:p>
          <a:p>
            <a:pPr marL="0" indent="0">
              <a:buNone/>
            </a:pP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06B9EB1-3388-814F-81CD-EB1858BC4BBF}"/>
              </a:ext>
            </a:extLst>
          </p:cNvPr>
          <p:cNvSpPr txBox="1"/>
          <p:nvPr/>
        </p:nvSpPr>
        <p:spPr>
          <a:xfrm>
            <a:off x="4419599" y="2017713"/>
            <a:ext cx="4524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FOL propositions, to be specific, the linear arithmetic theory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propositions!</a:t>
            </a:r>
            <a:endParaRPr kumimoji="1" lang="zh-CN" altLang="en-US" dirty="0"/>
          </a:p>
        </p:txBody>
      </p:sp>
      <p:cxnSp>
        <p:nvCxnSpPr>
          <p:cNvPr id="8" name="直线箭头连接符 7">
            <a:extLst>
              <a:ext uri="{FF2B5EF4-FFF2-40B4-BE49-F238E27FC236}">
                <a16:creationId xmlns:a16="http://schemas.microsoft.com/office/drawing/2014/main" id="{7D016FD8-C612-7A4C-94C9-70DCA13CA539}"/>
              </a:ext>
            </a:extLst>
          </p:cNvPr>
          <p:cNvCxnSpPr/>
          <p:nvPr/>
        </p:nvCxnSpPr>
        <p:spPr>
          <a:xfrm flipH="1">
            <a:off x="2057400" y="2286000"/>
            <a:ext cx="2286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858BE28A-C546-2447-BACD-4B2BF6B15C4A}"/>
              </a:ext>
            </a:extLst>
          </p:cNvPr>
          <p:cNvCxnSpPr>
            <a:cxnSpLocks/>
          </p:cNvCxnSpPr>
          <p:nvPr/>
        </p:nvCxnSpPr>
        <p:spPr>
          <a:xfrm flipH="1">
            <a:off x="2209800" y="2438400"/>
            <a:ext cx="228600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382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720038-D2FF-BF4C-85F5-64AA37F5D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Hoare triple example</a:t>
            </a:r>
            <a:r>
              <a:rPr kumimoji="1" lang="zh-CN" altLang="en-US" dirty="0"/>
              <a:t> </a:t>
            </a:r>
            <a:r>
              <a:rPr kumimoji="1" lang="en-US" altLang="zh-CN" dirty="0"/>
              <a:t>2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57B990-4D71-4244-B178-AB87DC9C2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zh-CN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{n&lt;0}</a:t>
            </a: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sum(n){</a:t>
            </a:r>
          </a:p>
          <a:p>
            <a:pPr marL="0" indent="0">
              <a:buNone/>
            </a:pP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while(n&lt;5)</a:t>
            </a: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n = n+1;</a:t>
            </a:r>
          </a:p>
          <a:p>
            <a:pPr marL="0" indent="0">
              <a:buNone/>
            </a:pP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n;</a:t>
            </a: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{result==5}</a:t>
            </a:r>
          </a:p>
          <a:p>
            <a:pPr marL="0" indent="0">
              <a:buNone/>
            </a:pP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06B9EB1-3388-814F-81CD-EB1858BC4BBF}"/>
              </a:ext>
            </a:extLst>
          </p:cNvPr>
          <p:cNvSpPr txBox="1"/>
          <p:nvPr/>
        </p:nvSpPr>
        <p:spPr>
          <a:xfrm>
            <a:off x="4419599" y="2017713"/>
            <a:ext cx="45243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FOL propositions, to be specific, the linear arithmetic theory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propositions!</a:t>
            </a:r>
          </a:p>
          <a:p>
            <a:r>
              <a:rPr kumimoji="1" lang="en-US" altLang="zh-CN" dirty="0"/>
              <a:t>Also</a:t>
            </a:r>
            <a:r>
              <a:rPr kumimoji="1" lang="zh-CN" altLang="en-US" dirty="0"/>
              <a:t> </a:t>
            </a:r>
            <a:r>
              <a:rPr kumimoji="1" lang="en-US" altLang="zh-CN" dirty="0"/>
              <a:t>note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that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use</a:t>
            </a:r>
            <a:r>
              <a:rPr kumimoji="1" lang="zh-CN" altLang="en-US" dirty="0"/>
              <a:t> </a:t>
            </a:r>
            <a:r>
              <a:rPr kumimoji="1" lang="en-US" altLang="zh-CN" dirty="0"/>
              <a:t>“</a:t>
            </a:r>
            <a:r>
              <a:rPr kumimoji="1" lang="en-US" altLang="zh-CN" dirty="0">
                <a:solidFill>
                  <a:srgbClr val="0432FF"/>
                </a:solidFill>
              </a:rPr>
              <a:t>result</a:t>
            </a:r>
            <a:r>
              <a:rPr kumimoji="1" lang="en-US" altLang="zh-CN" dirty="0"/>
              <a:t>”</a:t>
            </a:r>
            <a:r>
              <a:rPr kumimoji="1" lang="zh-CN" altLang="en-US" dirty="0"/>
              <a:t> </a:t>
            </a:r>
            <a:r>
              <a:rPr kumimoji="1" lang="en-US" altLang="zh-CN" dirty="0"/>
              <a:t>(like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reserved</a:t>
            </a:r>
            <a:r>
              <a:rPr kumimoji="1" lang="zh-CN" altLang="en-US" dirty="0"/>
              <a:t> </a:t>
            </a:r>
            <a:r>
              <a:rPr kumimoji="1" lang="en-US" altLang="zh-CN" dirty="0"/>
              <a:t>key</a:t>
            </a:r>
            <a:r>
              <a:rPr kumimoji="1" lang="zh-CN" altLang="en-US" dirty="0"/>
              <a:t> </a:t>
            </a:r>
            <a:r>
              <a:rPr kumimoji="1" lang="en-US" altLang="zh-CN" dirty="0"/>
              <a:t>word)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represent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return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result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function.</a:t>
            </a:r>
            <a:endParaRPr kumimoji="1" lang="zh-CN" altLang="en-US" dirty="0"/>
          </a:p>
        </p:txBody>
      </p:sp>
      <p:cxnSp>
        <p:nvCxnSpPr>
          <p:cNvPr id="8" name="直线箭头连接符 7">
            <a:extLst>
              <a:ext uri="{FF2B5EF4-FFF2-40B4-BE49-F238E27FC236}">
                <a16:creationId xmlns:a16="http://schemas.microsoft.com/office/drawing/2014/main" id="{7D016FD8-C612-7A4C-94C9-70DCA13CA539}"/>
              </a:ext>
            </a:extLst>
          </p:cNvPr>
          <p:cNvCxnSpPr/>
          <p:nvPr/>
        </p:nvCxnSpPr>
        <p:spPr>
          <a:xfrm flipH="1">
            <a:off x="2057400" y="2286000"/>
            <a:ext cx="2286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858BE28A-C546-2447-BACD-4B2BF6B15C4A}"/>
              </a:ext>
            </a:extLst>
          </p:cNvPr>
          <p:cNvCxnSpPr>
            <a:cxnSpLocks/>
          </p:cNvCxnSpPr>
          <p:nvPr/>
        </p:nvCxnSpPr>
        <p:spPr>
          <a:xfrm flipH="1">
            <a:off x="2438400" y="2438400"/>
            <a:ext cx="2057400" cy="1981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392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720038-D2FF-BF4C-85F5-64AA37F5D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Hoare triple</a:t>
            </a:r>
            <a:r>
              <a:rPr kumimoji="1" lang="zh-CN" altLang="en-US" dirty="0"/>
              <a:t> </a:t>
            </a:r>
            <a:r>
              <a:rPr kumimoji="1" lang="en-US" altLang="zh-CN" dirty="0"/>
              <a:t>semantics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57B990-4D71-4244-B178-AB87DC9C2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Hoare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triple:</a:t>
            </a:r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sz="2800" dirty="0">
                <a:ea typeface="Cambria Math" panose="02040503050406030204" pitchFamily="18" charset="0"/>
              </a:rPr>
              <a:t>Let’s</a:t>
            </a:r>
            <a:r>
              <a:rPr kumimoji="1" lang="zh-CN" altLang="en-US" sz="2800" dirty="0">
                <a:ea typeface="Cambria Math" panose="02040503050406030204" pitchFamily="18" charset="0"/>
              </a:rPr>
              <a:t> </a:t>
            </a:r>
            <a:r>
              <a:rPr kumimoji="1" lang="en-US" altLang="zh-CN" sz="2800" dirty="0">
                <a:ea typeface="Cambria Math" panose="02040503050406030204" pitchFamily="18" charset="0"/>
              </a:rPr>
              <a:t>define</a:t>
            </a:r>
            <a:r>
              <a:rPr kumimoji="1" lang="zh-CN" altLang="en-US" sz="2800" dirty="0">
                <a:ea typeface="Cambria Math" panose="02040503050406030204" pitchFamily="18" charset="0"/>
              </a:rPr>
              <a:t> </a:t>
            </a:r>
            <a:r>
              <a:rPr kumimoji="1" lang="en-US" altLang="zh-CN" sz="2800" dirty="0">
                <a:ea typeface="Cambria Math" panose="02040503050406030204" pitchFamily="18" charset="0"/>
              </a:rPr>
              <a:t>the</a:t>
            </a:r>
            <a:r>
              <a:rPr kumimoji="1" lang="zh-CN" altLang="en-US" sz="2800" dirty="0">
                <a:ea typeface="Cambria Math" panose="02040503050406030204" pitchFamily="18" charset="0"/>
              </a:rPr>
              <a:t> </a:t>
            </a:r>
            <a:r>
              <a:rPr kumimoji="1" lang="en-US" altLang="zh-CN" sz="2800" dirty="0">
                <a:ea typeface="Cambria Math" panose="02040503050406030204" pitchFamily="18" charset="0"/>
              </a:rPr>
              <a:t>semantics</a:t>
            </a:r>
            <a:r>
              <a:rPr kumimoji="1" lang="zh-CN" altLang="en-US" sz="2800" dirty="0">
                <a:ea typeface="Cambria Math" panose="02040503050406030204" pitchFamily="18" charset="0"/>
              </a:rPr>
              <a:t> </a:t>
            </a:r>
            <a:r>
              <a:rPr kumimoji="1" lang="en-US" altLang="zh-CN" sz="2800" dirty="0">
                <a:ea typeface="Cambria Math" panose="02040503050406030204" pitchFamily="18" charset="0"/>
              </a:rPr>
              <a:t>more</a:t>
            </a:r>
            <a:r>
              <a:rPr kumimoji="1" lang="zh-CN" altLang="en-US" sz="2800" dirty="0">
                <a:ea typeface="Cambria Math" panose="02040503050406030204" pitchFamily="18" charset="0"/>
              </a:rPr>
              <a:t> </a:t>
            </a:r>
            <a:r>
              <a:rPr kumimoji="1" lang="en-US" altLang="zh-CN" sz="2800" dirty="0">
                <a:ea typeface="Cambria Math" panose="02040503050406030204" pitchFamily="18" charset="0"/>
              </a:rPr>
              <a:t>formally:</a:t>
            </a:r>
          </a:p>
          <a:p>
            <a:pPr marL="514350" indent="-514350">
              <a:buAutoNum type="arabicPeriod"/>
            </a:pPr>
            <a:r>
              <a:rPr kumimoji="1" lang="en-US" altLang="zh-CN" sz="2800" dirty="0">
                <a:ea typeface="Cambria Math" panose="02040503050406030204" pitchFamily="18" charset="0"/>
              </a:rPr>
              <a:t>what’s</a:t>
            </a:r>
            <a:r>
              <a:rPr kumimoji="1" lang="zh-CN" altLang="en-US" sz="2800" dirty="0">
                <a:ea typeface="Cambria Math" panose="02040503050406030204" pitchFamily="18" charset="0"/>
              </a:rPr>
              <a:t> </a:t>
            </a:r>
            <a:r>
              <a:rPr kumimoji="1" lang="en-US" altLang="zh-CN" sz="2800" dirty="0">
                <a:ea typeface="Cambria Math" panose="02040503050406030204" pitchFamily="18" charset="0"/>
              </a:rPr>
              <a:t>the</a:t>
            </a:r>
            <a:r>
              <a:rPr kumimoji="1" lang="zh-CN" altLang="en-US" sz="2800" dirty="0">
                <a:ea typeface="Cambria Math" panose="02040503050406030204" pitchFamily="18" charset="0"/>
              </a:rPr>
              <a:t> </a:t>
            </a:r>
            <a:r>
              <a:rPr kumimoji="1" lang="en-US" altLang="zh-CN" sz="2800" dirty="0">
                <a:ea typeface="Cambria Math" panose="02040503050406030204" pitchFamily="18" charset="0"/>
              </a:rPr>
              <a:t>formal</a:t>
            </a:r>
            <a:r>
              <a:rPr kumimoji="1" lang="zh-CN" altLang="en-US" sz="2800" dirty="0">
                <a:ea typeface="Cambria Math" panose="02040503050406030204" pitchFamily="18" charset="0"/>
              </a:rPr>
              <a:t> </a:t>
            </a:r>
            <a:r>
              <a:rPr kumimoji="1" lang="en-US" altLang="zh-CN" sz="2800" dirty="0">
                <a:ea typeface="Cambria Math" panose="02040503050406030204" pitchFamily="18" charset="0"/>
              </a:rPr>
              <a:t>language</a:t>
            </a:r>
            <a:r>
              <a:rPr kumimoji="1" lang="zh-CN" altLang="en-US" sz="2800" dirty="0">
                <a:ea typeface="Cambria Math" panose="02040503050406030204" pitchFamily="18" charset="0"/>
              </a:rPr>
              <a:t> </a:t>
            </a:r>
            <a:r>
              <a:rPr kumimoji="1" lang="en-US" altLang="zh-CN" sz="2800" dirty="0">
                <a:ea typeface="Cambria Math" panose="02040503050406030204" pitchFamily="18" charset="0"/>
              </a:rPr>
              <a:t>to</a:t>
            </a:r>
            <a:r>
              <a:rPr kumimoji="1" lang="zh-CN" altLang="en-US" sz="2800" dirty="0">
                <a:ea typeface="Cambria Math" panose="02040503050406030204" pitchFamily="18" charset="0"/>
              </a:rPr>
              <a:t> </a:t>
            </a:r>
            <a:r>
              <a:rPr kumimoji="1" lang="en-US" altLang="zh-CN" sz="2800" dirty="0">
                <a:ea typeface="Cambria Math" panose="02040503050406030204" pitchFamily="18" charset="0"/>
              </a:rPr>
              <a:t>define</a:t>
            </a:r>
            <a:r>
              <a:rPr kumimoji="1" lang="zh-CN" altLang="en-US" sz="2800" dirty="0">
                <a:ea typeface="Cambria Math" panose="02040503050406030204" pitchFamily="18" charset="0"/>
              </a:rPr>
              <a:t> </a:t>
            </a:r>
            <a:r>
              <a:rPr kumimoji="1" lang="en-US" altLang="zh-CN" sz="2800" dirty="0">
                <a:ea typeface="Cambria Math" panose="02040503050406030204" pitchFamily="18" charset="0"/>
              </a:rPr>
              <a:t>the</a:t>
            </a:r>
            <a:r>
              <a:rPr kumimoji="1" lang="zh-CN" altLang="en-US" sz="2800" dirty="0">
                <a:ea typeface="Cambria Math" panose="02040503050406030204" pitchFamily="18" charset="0"/>
              </a:rPr>
              <a:t> </a:t>
            </a:r>
            <a:r>
              <a:rPr kumimoji="1" lang="en-US" altLang="zh-CN" sz="2800" dirty="0">
                <a:ea typeface="Cambria Math" panose="02040503050406030204" pitchFamily="18" charset="0"/>
              </a:rPr>
              <a:t>propositions?</a:t>
            </a:r>
          </a:p>
          <a:p>
            <a:pPr marL="514350" indent="-514350">
              <a:buAutoNum type="arabicPeriod"/>
            </a:pPr>
            <a:r>
              <a:rPr kumimoji="1" lang="en-US" altLang="zh-CN" sz="2800" dirty="0">
                <a:ea typeface="Cambria Math" panose="02040503050406030204" pitchFamily="18" charset="0"/>
              </a:rPr>
              <a:t>When</a:t>
            </a:r>
            <a:r>
              <a:rPr kumimoji="1" lang="zh-CN" altLang="en-US" sz="2800" dirty="0">
                <a:ea typeface="Cambria Math" panose="02040503050406030204" pitchFamily="18" charset="0"/>
              </a:rPr>
              <a:t> </a:t>
            </a:r>
            <a:r>
              <a:rPr kumimoji="1" lang="en-US" altLang="zh-CN" sz="2800" dirty="0">
                <a:ea typeface="Cambria Math" panose="02040503050406030204" pitchFamily="18" charset="0"/>
              </a:rPr>
              <a:t>can</a:t>
            </a:r>
            <a:r>
              <a:rPr kumimoji="1" lang="zh-CN" altLang="en-US" sz="2800" dirty="0">
                <a:ea typeface="Cambria Math" panose="02040503050406030204" pitchFamily="18" charset="0"/>
              </a:rPr>
              <a:t> </a:t>
            </a:r>
            <a:r>
              <a:rPr kumimoji="1" lang="en-US" altLang="zh-CN" sz="2800" dirty="0">
                <a:ea typeface="Cambria Math" panose="02040503050406030204" pitchFamily="18" charset="0"/>
              </a:rPr>
              <a:t>we</a:t>
            </a:r>
            <a:r>
              <a:rPr kumimoji="1" lang="zh-CN" altLang="en-US" sz="2800" dirty="0">
                <a:ea typeface="Cambria Math" panose="02040503050406030204" pitchFamily="18" charset="0"/>
              </a:rPr>
              <a:t> </a:t>
            </a:r>
            <a:r>
              <a:rPr kumimoji="1" lang="en-US" altLang="zh-CN" sz="2800" dirty="0">
                <a:ea typeface="Cambria Math" panose="02040503050406030204" pitchFamily="18" charset="0"/>
              </a:rPr>
              <a:t>say</a:t>
            </a:r>
            <a:r>
              <a:rPr kumimoji="1" lang="zh-CN" altLang="en-US" sz="2800" dirty="0">
                <a:ea typeface="Cambria Math" panose="02040503050406030204" pitchFamily="18" charset="0"/>
              </a:rPr>
              <a:t> </a:t>
            </a:r>
            <a:r>
              <a:rPr kumimoji="1" lang="en-US" altLang="zh-CN" sz="2800" dirty="0">
                <a:ea typeface="Cambria Math" panose="02040503050406030204" pitchFamily="18" charset="0"/>
              </a:rPr>
              <a:t>a</a:t>
            </a:r>
            <a:r>
              <a:rPr kumimoji="1" lang="zh-CN" altLang="en-US" sz="2800" dirty="0">
                <a:ea typeface="Cambria Math" panose="02040503050406030204" pitchFamily="18" charset="0"/>
              </a:rPr>
              <a:t> </a:t>
            </a:r>
            <a:r>
              <a:rPr kumimoji="1" lang="en-US" altLang="zh-CN" sz="2800" dirty="0">
                <a:ea typeface="Cambria Math" panose="02040503050406030204" pitchFamily="18" charset="0"/>
              </a:rPr>
              <a:t>proposition</a:t>
            </a:r>
            <a:r>
              <a:rPr kumimoji="1" lang="zh-CN" altLang="en-US" sz="2800" dirty="0">
                <a:ea typeface="Cambria Math" panose="02040503050406030204" pitchFamily="18" charset="0"/>
              </a:rPr>
              <a:t> </a:t>
            </a:r>
            <a:r>
              <a:rPr kumimoji="1" lang="en-US" altLang="zh-CN" sz="2800" i="1" dirty="0">
                <a:solidFill>
                  <a:srgbClr val="0432FF"/>
                </a:solidFill>
                <a:ea typeface="Cambria Math" panose="02040503050406030204" pitchFamily="18" charset="0"/>
              </a:rPr>
              <a:t>P</a:t>
            </a:r>
            <a:r>
              <a:rPr kumimoji="1" lang="zh-CN" altLang="en-US" sz="2800" dirty="0">
                <a:ea typeface="Cambria Math" panose="02040503050406030204" pitchFamily="18" charset="0"/>
              </a:rPr>
              <a:t> </a:t>
            </a:r>
            <a:r>
              <a:rPr kumimoji="1" lang="en-US" altLang="zh-CN" sz="2800" dirty="0">
                <a:ea typeface="Cambria Math" panose="02040503050406030204" pitchFamily="18" charset="0"/>
              </a:rPr>
              <a:t>holds</a:t>
            </a:r>
            <a:r>
              <a:rPr kumimoji="1" lang="zh-CN" altLang="en-US" sz="2800" dirty="0">
                <a:ea typeface="Cambria Math" panose="02040503050406030204" pitchFamily="18" charset="0"/>
              </a:rPr>
              <a:t> </a:t>
            </a:r>
            <a:r>
              <a:rPr kumimoji="1" lang="en-US" altLang="zh-CN" sz="2800" dirty="0">
                <a:ea typeface="Cambria Math" panose="02040503050406030204" pitchFamily="18" charset="0"/>
              </a:rPr>
              <a:t>in</a:t>
            </a:r>
            <a:r>
              <a:rPr kumimoji="1" lang="zh-CN" altLang="en-US" sz="2800" dirty="0">
                <a:ea typeface="Cambria Math" panose="02040503050406030204" pitchFamily="18" charset="0"/>
              </a:rPr>
              <a:t> </a:t>
            </a:r>
            <a:r>
              <a:rPr kumimoji="1" lang="en-US" altLang="zh-CN" sz="2800" dirty="0">
                <a:ea typeface="Cambria Math" panose="02040503050406030204" pitchFamily="18" charset="0"/>
              </a:rPr>
              <a:t>a</a:t>
            </a:r>
            <a:r>
              <a:rPr kumimoji="1" lang="zh-CN" altLang="en-US" sz="2800" dirty="0">
                <a:ea typeface="Cambria Math" panose="02040503050406030204" pitchFamily="18" charset="0"/>
              </a:rPr>
              <a:t> </a:t>
            </a:r>
            <a:r>
              <a:rPr kumimoji="1" lang="en-US" altLang="zh-CN" sz="2800" dirty="0">
                <a:ea typeface="Cambria Math" panose="02040503050406030204" pitchFamily="18" charset="0"/>
              </a:rPr>
              <a:t>given</a:t>
            </a:r>
            <a:r>
              <a:rPr kumimoji="1" lang="zh-CN" altLang="en-US" sz="2800" dirty="0">
                <a:ea typeface="Cambria Math" panose="02040503050406030204" pitchFamily="18" charset="0"/>
              </a:rPr>
              <a:t> </a:t>
            </a:r>
            <a:r>
              <a:rPr kumimoji="1" lang="en-US" altLang="zh-CN" sz="2800" dirty="0">
                <a:ea typeface="Cambria Math" panose="02040503050406030204" pitchFamily="18" charset="0"/>
              </a:rPr>
              <a:t>program</a:t>
            </a:r>
            <a:r>
              <a:rPr kumimoji="1" lang="zh-CN" altLang="en-US" sz="2800" dirty="0">
                <a:ea typeface="Cambria Math" panose="02040503050406030204" pitchFamily="18" charset="0"/>
              </a:rPr>
              <a:t> </a:t>
            </a:r>
            <a:r>
              <a:rPr kumimoji="1" lang="en-US" altLang="zh-CN" sz="2800" dirty="0">
                <a:ea typeface="Cambria Math" panose="02040503050406030204" pitchFamily="18" charset="0"/>
              </a:rPr>
              <a:t>state?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B76EAD0-0174-EB4E-AEAC-0F47C4361ECB}"/>
                  </a:ext>
                </a:extLst>
              </p:cNvPr>
              <p:cNvSpPr txBox="1"/>
              <p:nvPr/>
            </p:nvSpPr>
            <p:spPr>
              <a:xfrm>
                <a:off x="3124200" y="2514600"/>
                <a:ext cx="3276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sz="32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32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{</m:t>
                      </m:r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en-US" altLang="zh-CN" sz="32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B76EAD0-0174-EB4E-AEAC-0F47C4361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514600"/>
                <a:ext cx="3276600" cy="584775"/>
              </a:xfrm>
              <a:prstGeom prst="rect">
                <a:avLst/>
              </a:prstGeom>
              <a:blipFill>
                <a:blip r:embed="rId3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2600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720038-D2FF-BF4C-85F5-64AA37F5D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Proposition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syntax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157B990-4D71-4244-B178-AB87DC9C2E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syntax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for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propositions:</a:t>
                </a:r>
              </a:p>
              <a:p>
                <a:pPr marL="0" indent="0">
                  <a:buNone/>
                </a:pPr>
                <a:r>
                  <a:rPr kumimoji="1" lang="en-US" altLang="zh-CN" sz="2800" dirty="0">
                    <a:solidFill>
                      <a:srgbClr val="0432FF"/>
                    </a:solidFill>
                  </a:rPr>
                  <a:t>E</a:t>
                </a:r>
                <a:r>
                  <a:rPr kumimoji="1" lang="zh-CN" altLang="en-US" sz="2800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sz="2800" dirty="0">
                    <a:solidFill>
                      <a:srgbClr val="0432FF"/>
                    </a:solidFill>
                  </a:rPr>
                  <a:t>::=</a:t>
                </a:r>
                <a:r>
                  <a:rPr kumimoji="1" lang="zh-CN" altLang="en-US" sz="2800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sz="2800" dirty="0">
                    <a:solidFill>
                      <a:srgbClr val="0432FF"/>
                    </a:solidFill>
                  </a:rPr>
                  <a:t>x</a:t>
                </a:r>
                <a:r>
                  <a:rPr kumimoji="1" lang="zh-CN" altLang="en-US" sz="2800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sz="2800" dirty="0">
                    <a:solidFill>
                      <a:srgbClr val="0432FF"/>
                    </a:solidFill>
                  </a:rPr>
                  <a:t>|</a:t>
                </a:r>
                <a:r>
                  <a:rPr kumimoji="1" lang="zh-CN" altLang="en-US" sz="2800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sz="2800" dirty="0">
                    <a:solidFill>
                      <a:srgbClr val="0432FF"/>
                    </a:solidFill>
                  </a:rPr>
                  <a:t>c</a:t>
                </a:r>
                <a:r>
                  <a:rPr kumimoji="1" lang="zh-CN" altLang="en-US" sz="2800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sz="2800" dirty="0">
                    <a:solidFill>
                      <a:srgbClr val="0432FF"/>
                    </a:solidFill>
                  </a:rPr>
                  <a:t>|</a:t>
                </a:r>
                <a:r>
                  <a:rPr kumimoji="1" lang="zh-CN" altLang="en-US" sz="2800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sz="2800" dirty="0">
                    <a:solidFill>
                      <a:srgbClr val="0432FF"/>
                    </a:solidFill>
                  </a:rPr>
                  <a:t>f(E,</a:t>
                </a:r>
                <a:r>
                  <a:rPr kumimoji="1" lang="zh-CN" altLang="en-US" sz="2800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sz="2800" dirty="0">
                    <a:solidFill>
                      <a:srgbClr val="0432FF"/>
                    </a:solidFill>
                  </a:rPr>
                  <a:t>…,</a:t>
                </a:r>
                <a:r>
                  <a:rPr kumimoji="1" lang="zh-CN" altLang="en-US" sz="2800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sz="2800" dirty="0">
                    <a:solidFill>
                      <a:srgbClr val="0432FF"/>
                    </a:solidFill>
                  </a:rPr>
                  <a:t>E)</a:t>
                </a:r>
              </a:p>
              <a:p>
                <a:pPr marL="0" indent="0">
                  <a:buNone/>
                </a:pPr>
                <a:r>
                  <a:rPr kumimoji="1" lang="en-US" altLang="zh-CN" sz="2800" dirty="0">
                    <a:solidFill>
                      <a:srgbClr val="0432FF"/>
                    </a:solidFill>
                  </a:rPr>
                  <a:t>R</a:t>
                </a:r>
                <a:r>
                  <a:rPr kumimoji="1" lang="zh-CN" altLang="en-US" sz="2800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sz="2800" dirty="0">
                    <a:solidFill>
                      <a:srgbClr val="0432FF"/>
                    </a:solidFill>
                  </a:rPr>
                  <a:t>::=</a:t>
                </a:r>
                <a:r>
                  <a:rPr kumimoji="1" lang="zh-CN" altLang="en-US" sz="2800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sz="2800" dirty="0">
                    <a:solidFill>
                      <a:srgbClr val="0432FF"/>
                    </a:solidFill>
                  </a:rPr>
                  <a:t>r(E,</a:t>
                </a:r>
                <a:r>
                  <a:rPr kumimoji="1" lang="zh-CN" altLang="en-US" sz="2800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sz="2800" dirty="0">
                    <a:solidFill>
                      <a:srgbClr val="0432FF"/>
                    </a:solidFill>
                  </a:rPr>
                  <a:t>…,</a:t>
                </a:r>
                <a:r>
                  <a:rPr kumimoji="1" lang="zh-CN" altLang="en-US" sz="2800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sz="2800" dirty="0">
                    <a:solidFill>
                      <a:srgbClr val="0432FF"/>
                    </a:solidFill>
                  </a:rPr>
                  <a:t>E)</a:t>
                </a:r>
                <a:r>
                  <a:rPr kumimoji="1" lang="zh-CN" altLang="en-US" sz="2800" dirty="0">
                    <a:solidFill>
                      <a:srgbClr val="0432FF"/>
                    </a:solidFill>
                  </a:rPr>
                  <a:t>       </a:t>
                </a:r>
                <a:endParaRPr kumimoji="1" lang="en-US" altLang="zh-CN" sz="2800" dirty="0">
                  <a:solidFill>
                    <a:srgbClr val="0432FF"/>
                  </a:solidFill>
                </a:endParaRPr>
              </a:p>
              <a:p>
                <a:pPr marL="0" indent="0">
                  <a:buNone/>
                </a:pPr>
                <a:r>
                  <a:rPr kumimoji="1" lang="en-US" altLang="zh-CN" sz="2800" i="1" dirty="0">
                    <a:solidFill>
                      <a:srgbClr val="0432FF"/>
                    </a:solidFill>
                    <a:latin typeface="Cambria Math" panose="02040503050406030204" pitchFamily="18" charset="0"/>
                  </a:rPr>
                  <a:t>P</a:t>
                </a:r>
                <a:r>
                  <a:rPr kumimoji="1" lang="zh-CN" altLang="en-US" sz="2800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sz="2800" dirty="0">
                    <a:solidFill>
                      <a:srgbClr val="0432FF"/>
                    </a:solidFill>
                  </a:rPr>
                  <a:t>::=</a:t>
                </a:r>
                <a:r>
                  <a:rPr kumimoji="1" lang="zh-CN" altLang="en-US" sz="2800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sz="2800" dirty="0">
                    <a:solidFill>
                      <a:srgbClr val="0432FF"/>
                    </a:solidFill>
                  </a:rPr>
                  <a:t>R</a:t>
                </a:r>
              </a:p>
              <a:p>
                <a:pPr marL="0" indent="0">
                  <a:buNone/>
                </a:pPr>
                <a:r>
                  <a:rPr kumimoji="1" lang="zh-CN" altLang="en-US" sz="2800" dirty="0">
                    <a:solidFill>
                      <a:srgbClr val="0432FF"/>
                    </a:solidFill>
                  </a:rPr>
                  <a:t>      </a:t>
                </a:r>
                <a:r>
                  <a:rPr kumimoji="1" lang="en-US" altLang="zh-CN" sz="2800" dirty="0">
                    <a:solidFill>
                      <a:srgbClr val="0432FF"/>
                    </a:solidFill>
                  </a:rPr>
                  <a:t>|</a:t>
                </a:r>
                <a14:m>
                  <m:oMath xmlns:m="http://schemas.openxmlformats.org/officeDocument/2006/math">
                    <m:r>
                      <a:rPr kumimoji="1" lang="zh-CN" altLang="en-US" sz="280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sz="280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</m:oMath>
                </a14:m>
                <a:endParaRPr kumimoji="1" lang="en-US" altLang="zh-CN" sz="2800" dirty="0">
                  <a:solidFill>
                    <a:srgbClr val="0432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kumimoji="1" lang="zh-CN" altLang="en-US" sz="28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     </a:t>
                </a:r>
                <a:r>
                  <a:rPr kumimoji="1" lang="en-US" altLang="zh-CN" sz="28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|</a:t>
                </a:r>
                <a:r>
                  <a:rPr kumimoji="1" lang="zh-CN" altLang="en-US" sz="28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endParaRPr kumimoji="1" lang="en-US" altLang="zh-CN" sz="2800" i="1" dirty="0">
                  <a:solidFill>
                    <a:srgbClr val="0432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kumimoji="1" lang="zh-CN" altLang="en-US" sz="2800" dirty="0">
                    <a:solidFill>
                      <a:srgbClr val="0432FF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zh-CN" sz="2800" dirty="0">
                        <a:solidFill>
                          <a:srgbClr val="0432FF"/>
                        </a:solidFill>
                      </a:rPr>
                      <m:t>|</m:t>
                    </m:r>
                    <m:r>
                      <m:rPr>
                        <m:nor/>
                      </m:rPr>
                      <a:rPr kumimoji="1" lang="zh-CN" altLang="en-US" sz="2800" dirty="0">
                        <a:solidFill>
                          <a:srgbClr val="0432FF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kumimoji="1" lang="en-US" altLang="zh-CN" sz="2800" i="1" dirty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kumimoji="1" lang="zh-CN" altLang="en-US" sz="28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m:rPr>
                        <m:nor/>
                      </m:rPr>
                      <a:rPr kumimoji="1" lang="en-US" altLang="zh-CN" sz="2800" i="1" dirty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kumimoji="1" lang="en-US" altLang="zh-CN" sz="2800" i="1" dirty="0">
                  <a:solidFill>
                    <a:srgbClr val="0432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zh-CN" altLang="en-US" sz="2800" dirty="0">
                          <a:solidFill>
                            <a:srgbClr val="0432FF"/>
                          </a:solidFill>
                        </a:rPr>
                        <m:t>      </m:t>
                      </m:r>
                      <m:r>
                        <m:rPr>
                          <m:nor/>
                        </m:rPr>
                        <a:rPr kumimoji="1" lang="en-US" altLang="zh-CN" sz="2800" dirty="0">
                          <a:solidFill>
                            <a:srgbClr val="0432FF"/>
                          </a:solidFill>
                        </a:rPr>
                        <m:t>|</m:t>
                      </m:r>
                      <m:r>
                        <m:rPr>
                          <m:nor/>
                        </m:rPr>
                        <a:rPr kumimoji="1" lang="zh-CN" altLang="en-US" sz="2800" dirty="0">
                          <a:solidFill>
                            <a:srgbClr val="0432FF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sz="2800" i="1" dirty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kumimoji="1" lang="zh-CN" altLang="en-US" sz="28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kumimoji="1" lang="en-US" altLang="zh-CN" sz="2800" i="1" dirty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kumimoji="1" lang="en-US" altLang="zh-CN" sz="2800" i="1" dirty="0">
                  <a:solidFill>
                    <a:srgbClr val="0432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kumimoji="1" lang="zh-CN" altLang="en-US" sz="2800" dirty="0">
                    <a:solidFill>
                      <a:srgbClr val="0432FF"/>
                    </a:solidFill>
                  </a:rPr>
                  <a:t>      </a:t>
                </a:r>
                <a:r>
                  <a:rPr kumimoji="1" lang="en-US" altLang="zh-CN" sz="2800" dirty="0">
                    <a:solidFill>
                      <a:srgbClr val="0432FF"/>
                    </a:solidFill>
                  </a:rPr>
                  <a:t>|</a:t>
                </a:r>
                <a:r>
                  <a:rPr kumimoji="1" lang="zh-CN" altLang="en-US" sz="2800" dirty="0">
                    <a:solidFill>
                      <a:srgbClr val="0432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i="1" dirty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kumimoji="1" lang="en-US" altLang="zh-CN" sz="2800" i="1" dirty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800" i="1" dirty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kumimoji="1" lang="en-US" altLang="zh-CN" sz="2800" i="1" dirty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endParaRPr kumimoji="1" lang="en-US" altLang="zh-CN" sz="28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157B990-4D71-4244-B178-AB87DC9C2E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68" t="-1846" b="-153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5277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00BE84-116D-F74B-AEDB-9F16565A7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Proposition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syntax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C02CAB-D096-2E41-BE9E-E76E90F9E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Essentially,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use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fragment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FOL</a:t>
            </a:r>
          </a:p>
          <a:p>
            <a:pPr lvl="1"/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practice,</a:t>
            </a:r>
            <a:r>
              <a:rPr kumimoji="1" lang="zh-CN" altLang="en-US" dirty="0"/>
              <a:t> </a:t>
            </a:r>
            <a:r>
              <a:rPr kumimoji="1" lang="en-US" altLang="zh-CN" dirty="0"/>
              <a:t>other</a:t>
            </a:r>
            <a:r>
              <a:rPr kumimoji="1" lang="zh-CN" altLang="en-US" dirty="0"/>
              <a:t> </a:t>
            </a:r>
            <a:r>
              <a:rPr kumimoji="1" lang="en-US" altLang="zh-CN" dirty="0"/>
              <a:t>variants</a:t>
            </a:r>
            <a:r>
              <a:rPr kumimoji="1" lang="zh-CN" altLang="en-US" dirty="0"/>
              <a:t> </a:t>
            </a:r>
            <a:r>
              <a:rPr kumimoji="1" lang="en-US" altLang="zh-CN" dirty="0"/>
              <a:t>exist,</a:t>
            </a:r>
            <a:r>
              <a:rPr kumimoji="1" lang="zh-CN" altLang="en-US" dirty="0"/>
              <a:t> </a:t>
            </a:r>
            <a:r>
              <a:rPr kumimoji="1" lang="en-US" altLang="zh-CN" dirty="0"/>
              <a:t>say</a:t>
            </a:r>
            <a:r>
              <a:rPr kumimoji="1" lang="zh-CN" altLang="en-US" dirty="0"/>
              <a:t> </a:t>
            </a:r>
            <a:r>
              <a:rPr kumimoji="1" lang="en-US" altLang="zh-CN" dirty="0"/>
              <a:t>Temporal</a:t>
            </a:r>
            <a:r>
              <a:rPr kumimoji="1" lang="zh-CN" altLang="en-US" dirty="0"/>
              <a:t> </a:t>
            </a:r>
            <a:r>
              <a:rPr kumimoji="1" lang="en-US" altLang="zh-CN" dirty="0"/>
              <a:t>logic</a:t>
            </a:r>
            <a:r>
              <a:rPr kumimoji="1" lang="zh-CN" altLang="en-US" dirty="0"/>
              <a:t> </a:t>
            </a:r>
            <a:r>
              <a:rPr kumimoji="1" lang="en-US" altLang="zh-CN" dirty="0"/>
              <a:t>(for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protocols),</a:t>
            </a:r>
            <a:r>
              <a:rPr kumimoji="1" lang="zh-CN" altLang="en-US" dirty="0"/>
              <a:t> </a:t>
            </a:r>
            <a:r>
              <a:rPr kumimoji="1" lang="en-US" altLang="zh-CN" dirty="0"/>
              <a:t>etc..</a:t>
            </a:r>
          </a:p>
          <a:p>
            <a:r>
              <a:rPr kumimoji="1" lang="en-US" altLang="zh-CN" dirty="0"/>
              <a:t>Also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contain</a:t>
            </a:r>
            <a:r>
              <a:rPr kumimoji="1" lang="zh-CN" altLang="en-US" dirty="0"/>
              <a:t> </a:t>
            </a:r>
            <a:r>
              <a:rPr kumimoji="1" lang="en-US" altLang="zh-CN" dirty="0"/>
              <a:t>domain</a:t>
            </a:r>
            <a:r>
              <a:rPr kumimoji="1" lang="zh-CN" altLang="en-US" dirty="0"/>
              <a:t> </a:t>
            </a:r>
            <a:r>
              <a:rPr kumimoji="1" lang="en-US" altLang="zh-CN" dirty="0"/>
              <a:t>specific</a:t>
            </a:r>
            <a:r>
              <a:rPr kumimoji="1" lang="zh-CN" altLang="en-US" dirty="0"/>
              <a:t> </a:t>
            </a:r>
            <a:r>
              <a:rPr kumimoji="1" lang="en-US" altLang="zh-CN" dirty="0"/>
              <a:t>relations</a:t>
            </a:r>
            <a:r>
              <a:rPr kumimoji="1" lang="zh-CN" altLang="en-US" dirty="0"/>
              <a:t> </a:t>
            </a:r>
            <a:r>
              <a:rPr kumimoji="1" lang="en-US" altLang="zh-CN" dirty="0"/>
              <a:t>(user</a:t>
            </a:r>
            <a:r>
              <a:rPr kumimoji="1" lang="zh-CN" altLang="en-US" dirty="0"/>
              <a:t> </a:t>
            </a:r>
            <a:r>
              <a:rPr kumimoji="1" lang="en-US" altLang="zh-CN" dirty="0"/>
              <a:t>extensible)</a:t>
            </a:r>
          </a:p>
          <a:p>
            <a:pPr lvl="1"/>
            <a:r>
              <a:rPr kumimoji="1" lang="en-US" altLang="zh-CN" dirty="0"/>
              <a:t>Say:</a:t>
            </a:r>
            <a:r>
              <a:rPr kumimoji="1" lang="zh-CN" altLang="en-US" dirty="0"/>
              <a:t> </a:t>
            </a:r>
            <a:r>
              <a:rPr kumimoji="1" lang="en-US" altLang="zh-CN" dirty="0">
                <a:solidFill>
                  <a:srgbClr val="0432FF"/>
                </a:solidFill>
              </a:rPr>
              <a:t>type(x,</a:t>
            </a:r>
            <a:r>
              <a:rPr kumimoji="1" lang="zh-CN" altLang="en-US" dirty="0">
                <a:solidFill>
                  <a:srgbClr val="0432FF"/>
                </a:solidFill>
              </a:rPr>
              <a:t> </a:t>
            </a:r>
            <a:r>
              <a:rPr kumimoji="1" lang="en-US" altLang="zh-CN" dirty="0">
                <a:solidFill>
                  <a:srgbClr val="0432FF"/>
                </a:solidFill>
              </a:rPr>
              <a:t>T)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indicate</a:t>
            </a:r>
            <a:r>
              <a:rPr kumimoji="1" lang="zh-CN" altLang="en-US" dirty="0"/>
              <a:t> </a:t>
            </a:r>
            <a:r>
              <a:rPr kumimoji="1" lang="en-US" altLang="zh-CN" dirty="0"/>
              <a:t>x</a:t>
            </a:r>
            <a:r>
              <a:rPr kumimoji="1" lang="zh-CN" altLang="en-US" dirty="0"/>
              <a:t> </a:t>
            </a:r>
            <a:r>
              <a:rPr kumimoji="1" lang="en-US" altLang="zh-CN" dirty="0"/>
              <a:t>has</a:t>
            </a:r>
            <a:r>
              <a:rPr kumimoji="1" lang="zh-CN" altLang="en-US" dirty="0"/>
              <a:t> </a:t>
            </a:r>
            <a:r>
              <a:rPr kumimoji="1" lang="en-US" altLang="zh-CN" dirty="0"/>
              <a:t>type</a:t>
            </a:r>
            <a:r>
              <a:rPr kumimoji="1" lang="zh-CN" altLang="en-US" dirty="0"/>
              <a:t> </a:t>
            </a:r>
            <a:r>
              <a:rPr kumimoji="1" lang="en-US" altLang="zh-CN" dirty="0"/>
              <a:t>T</a:t>
            </a:r>
          </a:p>
          <a:p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tradeoff</a:t>
            </a:r>
            <a:r>
              <a:rPr kumimoji="1" lang="zh-CN" altLang="en-US" dirty="0"/>
              <a:t> </a:t>
            </a:r>
            <a:r>
              <a:rPr kumimoji="1" lang="en-US" altLang="zh-CN" dirty="0"/>
              <a:t>between</a:t>
            </a:r>
            <a:r>
              <a:rPr kumimoji="1" lang="zh-CN" altLang="en-US" dirty="0"/>
              <a:t> </a:t>
            </a:r>
            <a:r>
              <a:rPr kumimoji="1" lang="en-US" altLang="zh-CN" dirty="0"/>
              <a:t>simplicity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expressiveness</a:t>
            </a:r>
            <a:r>
              <a:rPr kumimoji="1" lang="zh-CN" altLang="en-US" dirty="0"/>
              <a:t> </a:t>
            </a:r>
            <a:r>
              <a:rPr kumimoji="1" lang="en-US" altLang="zh-CN" dirty="0"/>
              <a:t>(design</a:t>
            </a:r>
            <a:r>
              <a:rPr kumimoji="1" lang="zh-CN" altLang="en-US" dirty="0"/>
              <a:t> </a:t>
            </a:r>
            <a:r>
              <a:rPr kumimoji="1" lang="en-US" altLang="zh-CN" dirty="0"/>
              <a:t>art)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346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00BE84-116D-F74B-AEDB-9F16565A7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Proposition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semantics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4C02CAB-D096-2E41-BE9E-E76E90F9E1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Next,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we’d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design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formal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semantics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for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assertions</a:t>
                </a:r>
              </a:p>
              <a:p>
                <a:pPr lvl="1"/>
                <a:r>
                  <a:rPr kumimoji="1" lang="en-US" altLang="zh-CN" dirty="0"/>
                  <a:t>“What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do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we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mean,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by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writing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down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these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assertions?”</a:t>
                </a:r>
              </a:p>
              <a:p>
                <a:r>
                  <a:rPr kumimoji="1" lang="en-US" altLang="zh-CN" dirty="0"/>
                  <a:t>We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use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notation: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zh-CN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endParaRPr kumimoji="1" lang="en-US" altLang="zh-CN" b="0" dirty="0">
                  <a:solidFill>
                    <a:srgbClr val="0432FF"/>
                  </a:solidFill>
                  <a:ea typeface="Cambria Math" panose="02040503050406030204" pitchFamily="18" charset="0"/>
                </a:endParaRPr>
              </a:p>
              <a:p>
                <a:pPr lvl="2"/>
                <a:r>
                  <a:rPr kumimoji="1" lang="en-US" altLang="zh-CN" dirty="0"/>
                  <a:t>Where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store, </a:t>
                </a:r>
                <a:r>
                  <a:rPr kumimoji="1" lang="en-US" altLang="zh-CN" i="1" dirty="0">
                    <a:solidFill>
                      <a:srgbClr val="0432FF"/>
                    </a:solidFill>
                  </a:rPr>
                  <a:t>P</a:t>
                </a:r>
                <a:r>
                  <a:rPr kumimoji="1" lang="en-US" altLang="zh-CN" dirty="0"/>
                  <a:t> is the proposition</a:t>
                </a:r>
              </a:p>
              <a:p>
                <a:pPr lvl="1"/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proposition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holds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under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store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endParaRPr kumimoji="1" lang="en-US" altLang="zh-CN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4C02CAB-D096-2E41-BE9E-E76E90F9E1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3" t="-1846" b="-27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5046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00BE84-116D-F74B-AEDB-9F16565A7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Proposition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semantics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4C02CAB-D096-2E41-BE9E-E76E90F9E1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2017713"/>
                <a:ext cx="8802688" cy="4114800"/>
              </a:xfrm>
            </p:spPr>
            <p:txBody>
              <a:bodyPr/>
              <a:lstStyle/>
              <a:p>
                <a:r>
                  <a:rPr kumimoji="1" lang="en-US" altLang="zh-CN" dirty="0"/>
                  <a:t>This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assertion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inductively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defined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on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kumimoji="1" lang="en-US" altLang="zh-CN" dirty="0">
                    <a:ea typeface="Cambria Math" panose="02040503050406030204" pitchFamily="18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kumimoji="1" lang="en-US" altLang="zh-CN" sz="24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kumimoji="1" lang="zh-CN" altLang="en-US" sz="2400" b="0" i="1" dirty="0">
                    <a:solidFill>
                      <a:srgbClr val="0432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</a:t>
                </a:r>
                <a:r>
                  <a:rPr kumimoji="1" lang="en-US" altLang="zh-CN" sz="24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always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kumimoji="1" lang="en-US" altLang="zh-CN" sz="24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kumimoji="1" lang="en-US" altLang="zh-CN" sz="24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==</m:t>
                    </m:r>
                    <m:r>
                      <a:rPr kumimoji="1" lang="en-US" altLang="zh-CN" sz="24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kumimoji="1" lang="zh-CN" altLang="en-US" sz="24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kumimoji="1" lang="en-US" altLang="zh-CN" sz="24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iff</a:t>
                </a:r>
                <a14:m>
                  <m:oMath xmlns:m="http://schemas.openxmlformats.org/officeDocument/2006/math">
                    <m:r>
                      <a:rPr kumimoji="1" lang="zh-CN" altLang="en-US" sz="2400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zh-CN" altLang="en-US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1⟹</m:t>
                    </m:r>
                    <m:r>
                      <a:rPr kumimoji="1" lang="en-US" altLang="zh-CN" sz="24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kumimoji="1" lang="zh-CN" altLang="en-US" sz="2400" b="0" i="1" dirty="0">
                    <a:solidFill>
                      <a:srgbClr val="0432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1" lang="en-US" altLang="zh-CN" sz="24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and</a:t>
                </a:r>
                <a:r>
                  <a:rPr kumimoji="1" lang="zh-CN" altLang="en-US" sz="24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zh-CN" altLang="en-US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kumimoji="1" lang="en-US" altLang="zh-CN" sz="24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kumimoji="1" lang="zh-CN" altLang="en-US" sz="2400" i="1" dirty="0">
                    <a:solidFill>
                      <a:srgbClr val="0432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1" lang="en-US" altLang="zh-CN" sz="24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and</a:t>
                </a:r>
                <a:r>
                  <a:rPr kumimoji="1" lang="zh-CN" altLang="en-US" sz="24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1==</m:t>
                    </m:r>
                    <m:r>
                      <a:rPr kumimoji="1" lang="en-US" altLang="zh-CN" sz="24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kumimoji="1" lang="zh-CN" altLang="en-US" sz="2400" i="1" dirty="0">
                    <a:solidFill>
                      <a:srgbClr val="0432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kumimoji="1" lang="en-US" altLang="zh-CN" sz="2400" b="0" i="1" dirty="0">
                  <a:solidFill>
                    <a:srgbClr val="0432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⊨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1&lt;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kumimoji="1" lang="zh-CN" altLang="en-US" sz="24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kumimoji="1" lang="zh-CN" altLang="en-US" sz="24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m:rPr>
                          <m:nor/>
                        </m:rPr>
                        <a:rPr kumimoji="1" lang="en-US" altLang="zh-CN" sz="2400" dirty="0">
                          <a:solidFill>
                            <a:srgbClr val="0432FF"/>
                          </a:solidFill>
                          <a:ea typeface="Cambria Math" panose="02040503050406030204" pitchFamily="18" charset="0"/>
                        </a:rPr>
                        <m:t>iff</m:t>
                      </m:r>
                      <m:r>
                        <a:rPr kumimoji="1" lang="zh-CN" altLang="en-US" sz="240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zh-CN" altLang="en-US" sz="24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1⟹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kumimoji="1" lang="zh-CN" altLang="en-US" sz="2400" i="1" dirty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sz="2400" dirty="0">
                          <a:solidFill>
                            <a:srgbClr val="0432FF"/>
                          </a:solidFill>
                          <a:ea typeface="Cambria Math" panose="02040503050406030204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kumimoji="1" lang="zh-CN" altLang="en-US" sz="2400" dirty="0">
                          <a:solidFill>
                            <a:srgbClr val="0432FF"/>
                          </a:solidFill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zh-CN" altLang="en-US" sz="24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2⟹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kumimoji="1" lang="zh-CN" altLang="en-US" sz="2400" i="1" dirty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sz="2400" dirty="0">
                          <a:solidFill>
                            <a:srgbClr val="0432FF"/>
                          </a:solidFill>
                          <a:ea typeface="Cambria Math" panose="02040503050406030204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kumimoji="1" lang="zh-CN" altLang="en-US" sz="2400" dirty="0">
                          <a:solidFill>
                            <a:srgbClr val="0432FF"/>
                          </a:solidFill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1&lt;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kumimoji="1" lang="zh-CN" altLang="en-US" sz="2400" i="1" dirty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en-US" altLang="zh-CN" sz="2400" i="1" dirty="0">
                  <a:solidFill>
                    <a:srgbClr val="0432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kumimoji="1" lang="en-US" altLang="zh-CN" sz="24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kumimoji="1" lang="en-US" altLang="zh-CN" sz="24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kumimoji="1" lang="zh-CN" altLang="en-US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kumimoji="1" lang="en-US" altLang="zh-CN" sz="24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kumimoji="1" lang="zh-CN" altLang="en-US" sz="24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    </a:t>
                </a:r>
                <a:r>
                  <a:rPr kumimoji="1" lang="en-US" altLang="zh-CN" sz="24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iff</a:t>
                </a:r>
                <a:r>
                  <a:rPr kumimoji="1" lang="zh-CN" altLang="en-US" sz="24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kumimoji="1" lang="zh-CN" altLang="en-US" sz="24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:r>
                  <a:rPr kumimoji="1" lang="en-US" altLang="zh-CN" sz="24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and</a:t>
                </a:r>
                <a:r>
                  <a:rPr kumimoji="1" lang="zh-CN" altLang="en-US" sz="24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kumimoji="1" lang="en-US" altLang="zh-CN" sz="24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kumimoji="1" lang="en-US" altLang="zh-CN" sz="2400" b="0" dirty="0">
                  <a:solidFill>
                    <a:srgbClr val="0432FF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kumimoji="1" lang="zh-CN" altLang="en-US" sz="2400" i="1" dirty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kumimoji="1" lang="zh-CN" altLang="en-US" sz="24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   </a:t>
                </a:r>
                <a:r>
                  <a:rPr kumimoji="1" lang="en-US" altLang="zh-CN" sz="24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iff</a:t>
                </a:r>
                <a:r>
                  <a:rPr kumimoji="1" lang="zh-CN" altLang="en-US" sz="24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kumimoji="1" lang="zh-CN" altLang="en-US" sz="24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:r>
                  <a:rPr kumimoji="1" lang="en-US" altLang="zh-CN" sz="24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implies</a:t>
                </a:r>
                <a:r>
                  <a:rPr kumimoji="1" lang="zh-CN" altLang="en-US" sz="24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kumimoji="1" lang="en-US" altLang="zh-CN" sz="2400" dirty="0">
                  <a:solidFill>
                    <a:srgbClr val="0432FF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⊨∀</m:t>
                    </m:r>
                    <m:r>
                      <a:rPr kumimoji="1" lang="en-US" altLang="zh-CN" sz="24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4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kumimoji="1" lang="zh-CN" altLang="en-US" sz="24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        </a:t>
                </a:r>
                <a:r>
                  <a:rPr kumimoji="1" lang="en-US" altLang="zh-CN" sz="24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iff</a:t>
                </a:r>
                <a14:m>
                  <m:oMath xmlns:m="http://schemas.openxmlformats.org/officeDocument/2006/math">
                    <m:r>
                      <a:rPr kumimoji="1" lang="zh-CN" altLang="en-US" sz="2400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4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sz="24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kumimoji="1" lang="en-US" altLang="zh-CN" sz="24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zh-CN" altLang="en-US" sz="2400" i="1" dirty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r>
                      <a:rPr kumimoji="1" lang="en-US" altLang="zh-CN" sz="24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]⊨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endParaRPr kumimoji="1" lang="en-US" altLang="zh-CN" sz="2400" dirty="0">
                  <a:solidFill>
                    <a:srgbClr val="0432FF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kumimoji="1" lang="en-US" altLang="zh-CN" sz="2000" dirty="0">
                  <a:solidFill>
                    <a:srgbClr val="0432FF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4C02CAB-D096-2E41-BE9E-E76E90F9E1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2017713"/>
                <a:ext cx="8802688" cy="4114800"/>
              </a:xfrm>
              <a:blipFill>
                <a:blip r:embed="rId2"/>
                <a:stretch>
                  <a:fillRect l="-577" t="-21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419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00BE84-116D-F74B-AEDB-9F16565A7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Hoare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triple</a:t>
            </a:r>
            <a:r>
              <a:rPr kumimoji="1" lang="zh-CN" altLang="en-US" dirty="0"/>
              <a:t> </a:t>
            </a:r>
            <a:r>
              <a:rPr kumimoji="1" lang="en-US" altLang="zh-CN" dirty="0"/>
              <a:t>semantics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4C02CAB-D096-2E41-BE9E-E76E90F9E1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Now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we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can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define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semantics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for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Hoare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triple: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1" lang="en-US" altLang="zh-CN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{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kumimoji="1" lang="en-US" altLang="zh-CN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kumimoji="1" lang="en-US" altLang="zh-CN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′.(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kumimoji="1" lang="zh-CN" altLang="en-US" dirty="0">
                    <a:solidFill>
                      <a:srgbClr val="0432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zh-CN" altLang="en-US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kumimoji="1" lang="en-US" altLang="zh-CN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zh-CN" altLang="en-US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kumimoji="1" lang="zh-CN" altLang="en-US" i="1" dirty="0">
                    <a:solidFill>
                      <a:srgbClr val="0432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zh-CN" altLang="en-US" i="1" dirty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kumimoji="1" lang="en-US" altLang="zh-CN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endParaRPr kumimoji="1" lang="en-US" altLang="zh-CN" b="0" dirty="0">
                  <a:solidFill>
                    <a:srgbClr val="0432FF"/>
                  </a:solidFill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kumimoji="1" lang="en-US" altLang="zh-CN" b="0" dirty="0">
                  <a:solidFill>
                    <a:srgbClr val="0432FF"/>
                  </a:solidFill>
                  <a:ea typeface="Cambria Math" panose="02040503050406030204" pitchFamily="18" charset="0"/>
                </a:endParaRPr>
              </a:p>
              <a:p>
                <a:pPr lvl="1"/>
                <a:r>
                  <a:rPr kumimoji="1" lang="en-US" altLang="zh-CN" dirty="0"/>
                  <a:t>We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start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some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store</a:t>
                </a:r>
                <a:r>
                  <a:rPr kumimoji="1" lang="zh-CN" altLang="en-US" dirty="0"/>
                  <a:t> 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satisfying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endParaRPr kumimoji="1" lang="en-US" altLang="zh-CN" dirty="0"/>
              </a:p>
              <a:p>
                <a:pPr lvl="1"/>
                <a:r>
                  <a:rPr kumimoji="1" lang="en-US" altLang="zh-CN" dirty="0"/>
                  <a:t>And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run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program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under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store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obtain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new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store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(if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dirty="0"/>
                  <a:t>terminates)</a:t>
                </a:r>
              </a:p>
              <a:p>
                <a:pPr lvl="1"/>
                <a:r>
                  <a:rPr kumimoji="1" lang="en-US" altLang="zh-CN" dirty="0"/>
                  <a:t>Then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satifies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4C02CAB-D096-2E41-BE9E-E76E90F9E1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89" t="-1846" b="-2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0699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00BE84-116D-F74B-AEDB-9F16565A7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Exhausted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testing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4C02CAB-D096-2E41-BE9E-E76E90F9E1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semantics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for: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1" lang="en-US" altLang="zh-CN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{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kumimoji="1" lang="en-US" altLang="zh-CN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kumimoji="1" lang="en-US" altLang="zh-CN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′.(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kumimoji="1" lang="zh-CN" altLang="en-US" dirty="0">
                    <a:solidFill>
                      <a:srgbClr val="0432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zh-CN" altLang="en-US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kumimoji="1" lang="en-US" altLang="zh-CN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zh-CN" altLang="en-US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kumimoji="1" lang="zh-CN" altLang="en-US" i="1" dirty="0">
                    <a:solidFill>
                      <a:srgbClr val="0432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zh-CN" altLang="en-US" i="1" dirty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kumimoji="1" lang="en-US" altLang="zh-CN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endParaRPr kumimoji="1" lang="en-US" altLang="zh-CN" dirty="0">
                  <a:solidFill>
                    <a:srgbClr val="0432FF"/>
                  </a:solidFill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kumimoji="1" lang="en-US" altLang="zh-CN" dirty="0"/>
                  <a:t>Gives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us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method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for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establishing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triple:</a:t>
                </a:r>
              </a:p>
              <a:p>
                <a:pPr lvl="1"/>
                <a:r>
                  <a:rPr kumimoji="1" lang="en-US" altLang="zh-CN" dirty="0"/>
                  <a:t>Choose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any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initial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store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satisfying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endParaRPr kumimoji="1" lang="en-US" altLang="zh-CN" dirty="0"/>
              </a:p>
              <a:p>
                <a:pPr lvl="1"/>
                <a:r>
                  <a:rPr kumimoji="1" lang="en-US" altLang="zh-CN" dirty="0"/>
                  <a:t>And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run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program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under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store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obtain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new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store</a:t>
                </a:r>
                <a14:m>
                  <m:oMath xmlns:m="http://schemas.openxmlformats.org/officeDocument/2006/math">
                    <m:r>
                      <a:rPr kumimoji="1" lang="zh-CN" altLang="en-US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kumimoji="1" lang="en-US" altLang="zh-CN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kumimoji="1" lang="en-US" altLang="zh-CN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(if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dirty="0"/>
                  <a:t>terminates)</a:t>
                </a:r>
              </a:p>
              <a:p>
                <a:pPr lvl="1"/>
                <a:r>
                  <a:rPr kumimoji="1" lang="en-US" altLang="zh-CN" dirty="0"/>
                  <a:t>Then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checking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satifies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endParaRPr kumimoji="1" lang="en-US" altLang="zh-CN" dirty="0"/>
              </a:p>
              <a:p>
                <a:pPr lvl="1"/>
                <a:r>
                  <a:rPr kumimoji="1" lang="en-US" altLang="zh-CN" dirty="0"/>
                  <a:t>Why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infeasible?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4C02CAB-D096-2E41-BE9E-E76E90F9E1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89" t="-2154" r="-653" b="-3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6768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E3A8E4-6958-404F-9A7A-4D41ABD01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Spectrum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program</a:t>
            </a:r>
            <a:r>
              <a:rPr kumimoji="1" lang="zh-CN" altLang="en-US" dirty="0"/>
              <a:t> </a:t>
            </a:r>
            <a:r>
              <a:rPr kumimoji="1" lang="en-US" altLang="zh-CN" dirty="0"/>
              <a:t>validation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methods</a:t>
            </a:r>
            <a:endParaRPr kumimoji="1"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3290D53-744C-F049-BD12-36467E0FC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2178650"/>
            <a:ext cx="8401050" cy="460315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52E6188-1647-5145-85E6-FAA20DE63886}"/>
              </a:ext>
            </a:extLst>
          </p:cNvPr>
          <p:cNvSpPr txBox="1"/>
          <p:nvPr/>
        </p:nvSpPr>
        <p:spPr>
          <a:xfrm>
            <a:off x="7485856" y="3048000"/>
            <a:ext cx="1581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topic</a:t>
            </a:r>
            <a:endParaRPr kumimoji="1" lang="zh-CN" altLang="en-US" dirty="0"/>
          </a:p>
        </p:txBody>
      </p:sp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62BED9D8-E1E3-2A45-B513-C33272D6531D}"/>
              </a:ext>
            </a:extLst>
          </p:cNvPr>
          <p:cNvCxnSpPr>
            <a:cxnSpLocks/>
            <a:stCxn id="8" idx="0"/>
          </p:cNvCxnSpPr>
          <p:nvPr/>
        </p:nvCxnSpPr>
        <p:spPr>
          <a:xfrm flipH="1" flipV="1">
            <a:off x="8077200" y="2506814"/>
            <a:ext cx="199628" cy="541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33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00BE84-116D-F74B-AEDB-9F16565A7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Exhausted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testing,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cont</a:t>
            </a:r>
            <a:r>
              <a:rPr kumimoji="1" lang="en-US" altLang="zh-CN" dirty="0"/>
              <a:t>’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4C02CAB-D096-2E41-BE9E-E76E90F9E1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Exhausted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testing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infeasible,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for:</a:t>
                </a:r>
              </a:p>
              <a:p>
                <a:pPr lvl="1"/>
                <a:r>
                  <a:rPr kumimoji="1" lang="en-US" altLang="zh-CN" dirty="0"/>
                  <a:t>Cannot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try</a:t>
                </a:r>
                <a:r>
                  <a:rPr kumimoji="1" lang="zh-CN" altLang="en-US" dirty="0"/>
                  <a:t> </a:t>
                </a:r>
                <a:r>
                  <a:rPr kumimoji="1" lang="en-US" altLang="zh-CN" i="1" dirty="0"/>
                  <a:t>all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possible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initial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state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endParaRPr kumimoji="1" lang="en-US" altLang="zh-CN" dirty="0"/>
              </a:p>
              <a:p>
                <a:pPr lvl="1"/>
                <a:r>
                  <a:rPr kumimoji="1" lang="en-US" altLang="zh-CN" dirty="0"/>
                  <a:t>Statement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may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not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terminate,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may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be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non-deterministic</a:t>
                </a:r>
              </a:p>
              <a:p>
                <a:pPr lvl="1"/>
                <a:r>
                  <a:rPr kumimoji="1" lang="en-US" altLang="zh-CN" dirty="0"/>
                  <a:t>May be infeasible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verify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truth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of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universal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quantification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endParaRPr kumimoji="1" lang="en-US" altLang="zh-CN" i="1" dirty="0">
                  <a:solidFill>
                    <a:srgbClr val="0432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⊨∀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kumimoji="1" lang="zh-CN" altLang="en-US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        </a:t>
                </a:r>
                <a:r>
                  <a:rPr kumimoji="1" lang="en-US" altLang="zh-CN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iff     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zh-CN" altLang="en-US" i="1" dirty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]⊨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endParaRPr kumimoji="1" lang="en-US" altLang="zh-CN" dirty="0">
                  <a:solidFill>
                    <a:srgbClr val="0432FF"/>
                  </a:solidFill>
                  <a:ea typeface="Cambria Math" panose="02040503050406030204" pitchFamily="18" charset="0"/>
                </a:endParaRPr>
              </a:p>
              <a:p>
                <a:pPr lvl="1"/>
                <a:endParaRPr kumimoji="1"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4C02CAB-D096-2E41-BE9E-E76E90F9E1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89" t="-1846" r="-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9874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AE43FD-96D5-714B-8B38-A63D752E5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Axiomatic</a:t>
            </a:r>
            <a:r>
              <a:rPr kumimoji="1" lang="zh-CN" altLang="en-US" dirty="0"/>
              <a:t> </a:t>
            </a:r>
            <a:r>
              <a:rPr kumimoji="1" lang="en-US" altLang="zh-CN" dirty="0"/>
              <a:t>semantics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C6D7648-FEF6-C14F-BDE1-37B7484D24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We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want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define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axiomatic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semantics:</a:t>
                </a:r>
              </a:p>
              <a:p>
                <a:pPr lvl="1"/>
                <a:r>
                  <a:rPr kumimoji="1" lang="en-US" altLang="zh-CN" dirty="0"/>
                  <a:t>Assertions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+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inference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rules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kumimoji="1" lang="zh-CN" altLang="en-US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zh-CN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kumimoji="1" lang="en-US" altLang="zh-CN" dirty="0"/>
              </a:p>
              <a:p>
                <a:r>
                  <a:rPr kumimoji="1" lang="en-US" altLang="zh-CN" dirty="0"/>
                  <a:t>We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want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establish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standard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soundness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+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completeness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theorems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zh-CN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zh-CN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kumimoji="1" lang="zh-CN" altLang="en-US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kumimoji="1" lang="zh-CN" altLang="en-US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kumimoji="1" lang="zh-CN" altLang="en-US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zh-CN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C6D7648-FEF6-C14F-BDE1-37B7484D24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89" t="-1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7515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2AD13822-7032-4044-A293-3F03CA1BE9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 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33236271-C509-0D42-B6EB-BCFDE44431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dirty="0"/>
              <a:t> </a:t>
            </a:r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id="{6C9D3A3E-5D79-DD4B-971C-087254847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276600"/>
            <a:ext cx="57765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3600" i="1" dirty="0">
                <a:solidFill>
                  <a:schemeClr val="folHlink"/>
                </a:solidFill>
              </a:rPr>
              <a:t>Hoare logic:</a:t>
            </a:r>
            <a:r>
              <a:rPr lang="zh-CN" altLang="en-US" sz="3600" i="1" dirty="0">
                <a:solidFill>
                  <a:schemeClr val="folHlink"/>
                </a:solidFill>
              </a:rPr>
              <a:t> </a:t>
            </a:r>
            <a:r>
              <a:rPr lang="en-US" altLang="zh-CN" sz="3600" i="1" dirty="0">
                <a:solidFill>
                  <a:schemeClr val="folHlink"/>
                </a:solidFill>
              </a:rPr>
              <a:t>inference</a:t>
            </a:r>
            <a:r>
              <a:rPr lang="zh-CN" altLang="en-US" sz="3600" i="1" dirty="0">
                <a:solidFill>
                  <a:schemeClr val="folHlink"/>
                </a:solidFill>
              </a:rPr>
              <a:t> </a:t>
            </a:r>
            <a:r>
              <a:rPr lang="en-US" altLang="zh-CN" sz="3600" i="1" dirty="0">
                <a:solidFill>
                  <a:schemeClr val="folHlink"/>
                </a:solidFill>
              </a:rPr>
              <a:t>rules</a:t>
            </a:r>
          </a:p>
        </p:txBody>
      </p:sp>
    </p:spTree>
    <p:extLst>
      <p:ext uri="{BB962C8B-B14F-4D97-AF65-F5344CB8AC3E}">
        <p14:creationId xmlns:p14="http://schemas.microsoft.com/office/powerpoint/2010/main" val="888243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997E04-FA06-A842-A228-6EF73A6CE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Inference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rules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6BAB177-420A-1E48-A98B-71E26D8786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Hoare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logic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inference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rules</a:t>
                </a:r>
                <a:r>
                  <a:rPr kumimoji="1" lang="zh-CN" altLang="en-US" dirty="0"/>
                  <a:t> </a:t>
                </a:r>
                <a:endParaRPr kumimoji="1" lang="en-US" altLang="zh-CN" i="1" dirty="0">
                  <a:solidFill>
                    <a:srgbClr val="0432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d>
                        <m:dPr>
                          <m:begChr m:val="{"/>
                          <m:endChr m:val="}"/>
                          <m:ctrlP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en-US" altLang="zh-CN" dirty="0"/>
              </a:p>
              <a:p>
                <a:pPr marL="0" indent="0">
                  <a:buNone/>
                </a:pPr>
                <a:r>
                  <a:rPr kumimoji="1" lang="en-US" altLang="zh-CN" dirty="0"/>
                  <a:t>are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defined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inductively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statement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endParaRPr kumimoji="1" lang="en-US" altLang="zh-CN" dirty="0"/>
              </a:p>
              <a:p>
                <a:pPr lvl="1"/>
                <a:r>
                  <a:rPr kumimoji="1" lang="en-US" altLang="zh-CN" dirty="0"/>
                  <a:t>also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called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syntax-directed</a:t>
                </a:r>
              </a:p>
              <a:p>
                <a:pPr lvl="1"/>
                <a:r>
                  <a:rPr kumimoji="1" lang="en-US" altLang="zh-CN" dirty="0"/>
                  <a:t>That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is,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one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rule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for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each syntactic form of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statement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endParaRPr kumimoji="1" lang="en-US" altLang="zh-CN" dirty="0"/>
              </a:p>
              <a:p>
                <a:endParaRPr kumimoji="1"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6BAB177-420A-1E48-A98B-71E26D8786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58" t="-2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4905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8728F1-7C31-7644-BA05-57853372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Hoare logic rules:</a:t>
            </a:r>
            <a:r>
              <a:rPr kumimoji="1" lang="zh-CN" altLang="en-US" dirty="0"/>
              <a:t> </a:t>
            </a:r>
            <a:r>
              <a:rPr kumimoji="1" lang="en-US" altLang="zh-CN" dirty="0"/>
              <a:t>empty</a:t>
            </a:r>
            <a:endParaRPr kumimoji="1" lang="zh-CN" altLang="en-US" dirty="0"/>
          </a:p>
        </p:txBody>
      </p:sp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id="{D7144774-875C-B340-8A37-885142561D64}"/>
              </a:ext>
            </a:extLst>
          </p:cNvPr>
          <p:cNvCxnSpPr>
            <a:cxnSpLocks/>
          </p:cNvCxnSpPr>
          <p:nvPr/>
        </p:nvCxnSpPr>
        <p:spPr>
          <a:xfrm>
            <a:off x="1752600" y="2431811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7ACF172-4395-6C48-9D20-E131EBF4809C}"/>
                  </a:ext>
                </a:extLst>
              </p:cNvPr>
              <p:cNvSpPr txBox="1"/>
              <p:nvPr/>
            </p:nvSpPr>
            <p:spPr>
              <a:xfrm>
                <a:off x="3429000" y="2602468"/>
                <a:ext cx="2286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𝑠𝑘𝑖𝑝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en-US" altLang="zh-CN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7ACF172-4395-6C48-9D20-E131EBF480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602468"/>
                <a:ext cx="2286000" cy="461665"/>
              </a:xfrm>
              <a:prstGeom prst="rect">
                <a:avLst/>
              </a:prstGeom>
              <a:blipFill>
                <a:blip r:embed="rId2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85918B1-FA13-9B46-87B1-CE18A905A371}"/>
                  </a:ext>
                </a:extLst>
              </p:cNvPr>
              <p:cNvSpPr txBox="1"/>
              <p:nvPr/>
            </p:nvSpPr>
            <p:spPr>
              <a:xfrm>
                <a:off x="6597817" y="2233136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𝑆𝑘𝑖𝑝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85918B1-FA13-9B46-87B1-CE18A905A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7817" y="2233136"/>
                <a:ext cx="1828800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131CE8D-A3FF-124E-A36B-D2B74818A3C8}"/>
                  </a:ext>
                </a:extLst>
              </p:cNvPr>
              <p:cNvSpPr txBox="1"/>
              <p:nvPr/>
            </p:nvSpPr>
            <p:spPr>
              <a:xfrm>
                <a:off x="1166980" y="3733800"/>
                <a:ext cx="67056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400" dirty="0"/>
                  <a:t>For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”skip”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statement,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the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pre-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and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post-conditions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are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the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same.</a:t>
                </a:r>
              </a:p>
              <a:p>
                <a:r>
                  <a:rPr kumimoji="1" lang="en-US" altLang="zh-CN" sz="2400" dirty="0"/>
                  <a:t>Example: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==3∧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==4</m:t>
                          </m:r>
                        </m:e>
                      </m:d>
                    </m:oMath>
                  </m:oMathPara>
                </a14:m>
                <a:endParaRPr kumimoji="1" lang="en-US" altLang="zh-CN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𝑠𝑘𝑖𝑝</m:t>
                      </m:r>
                    </m:oMath>
                  </m:oMathPara>
                </a14:m>
                <a:endParaRPr kumimoji="1" lang="en-US" altLang="zh-CN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==3∧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==4}</m:t>
                      </m:r>
                    </m:oMath>
                  </m:oMathPara>
                </a14:m>
                <a:endParaRPr kumimoji="1" lang="en-US" altLang="zh-CN" sz="2400" dirty="0"/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131CE8D-A3FF-124E-A36B-D2B74818A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980" y="3733800"/>
                <a:ext cx="6705600" cy="2308324"/>
              </a:xfrm>
              <a:prstGeom prst="rect">
                <a:avLst/>
              </a:prstGeom>
              <a:blipFill>
                <a:blip r:embed="rId4"/>
                <a:stretch>
                  <a:fillRect l="-1323" t="-2747" b="-32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3265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8728F1-7C31-7644-BA05-57853372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Hoare logic rules:</a:t>
            </a:r>
            <a:r>
              <a:rPr kumimoji="1" lang="zh-CN" altLang="en-US" dirty="0"/>
              <a:t> </a:t>
            </a:r>
            <a:r>
              <a:rPr kumimoji="1" lang="en-US" altLang="zh-CN" dirty="0"/>
              <a:t>assignment</a:t>
            </a:r>
            <a:endParaRPr kumimoji="1" lang="zh-CN" altLang="en-US" dirty="0"/>
          </a:p>
        </p:txBody>
      </p:sp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69AA69D8-3991-0341-B92E-F80A3A179F54}"/>
              </a:ext>
            </a:extLst>
          </p:cNvPr>
          <p:cNvCxnSpPr>
            <a:cxnSpLocks/>
          </p:cNvCxnSpPr>
          <p:nvPr/>
        </p:nvCxnSpPr>
        <p:spPr>
          <a:xfrm>
            <a:off x="1828800" y="2408475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D697D91-8941-974C-B9BB-ED8771BE46CF}"/>
                  </a:ext>
                </a:extLst>
              </p:cNvPr>
              <p:cNvSpPr txBox="1"/>
              <p:nvPr/>
            </p:nvSpPr>
            <p:spPr>
              <a:xfrm>
                <a:off x="2438400" y="2579132"/>
                <a:ext cx="449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zh-CN" altLang="en-US" sz="2400" i="1" dirty="0">
                              <a:latin typeface="Cambria Math" panose="02040503050406030204" pitchFamily="18" charset="0"/>
                            </a:rPr>
                            <m:t>↦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en-US" altLang="zh-CN" sz="24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D697D91-8941-974C-B9BB-ED8771BE4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579132"/>
                <a:ext cx="4495800" cy="461665"/>
              </a:xfrm>
              <a:prstGeom prst="rect">
                <a:avLst/>
              </a:prstGeom>
              <a:blipFill>
                <a:blip r:embed="rId2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E0251DA-B06C-3A47-AF2F-312B820D6BEA}"/>
                  </a:ext>
                </a:extLst>
              </p:cNvPr>
              <p:cNvSpPr txBox="1"/>
              <p:nvPr/>
            </p:nvSpPr>
            <p:spPr>
              <a:xfrm>
                <a:off x="6858000" y="22098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𝐴𝑠𝑠𝑖𝑔𝑛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E0251DA-B06C-3A47-AF2F-312B820D6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2209800"/>
                <a:ext cx="1828800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2FC364B5-EC48-7947-A897-0EA7EB0EBA00}"/>
                  </a:ext>
                </a:extLst>
              </p:cNvPr>
              <p:cNvSpPr txBox="1"/>
              <p:nvPr/>
            </p:nvSpPr>
            <p:spPr>
              <a:xfrm>
                <a:off x="1166980" y="3505200"/>
                <a:ext cx="67056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400" dirty="0"/>
                  <a:t>For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assignment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statement,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the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pre-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is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formed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by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substituting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x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with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in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the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post-condition.</a:t>
                </a:r>
              </a:p>
              <a:p>
                <a:r>
                  <a:rPr kumimoji="1" lang="en-US" altLang="zh-CN" sz="2400" dirty="0"/>
                  <a:t>Example: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==9</m:t>
                          </m:r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==4</m:t>
                          </m:r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=9{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==9∧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==4}</m:t>
                      </m:r>
                    </m:oMath>
                  </m:oMathPara>
                </a14:m>
                <a:endParaRPr kumimoji="1" lang="en-US" altLang="zh-CN" sz="2400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2FC364B5-EC48-7947-A897-0EA7EB0EBA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980" y="3505200"/>
                <a:ext cx="6705600" cy="1569660"/>
              </a:xfrm>
              <a:prstGeom prst="rect">
                <a:avLst/>
              </a:prstGeom>
              <a:blipFill>
                <a:blip r:embed="rId4"/>
                <a:stretch>
                  <a:fillRect l="-1323" t="-3226" r="-1323" b="-40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7F2943A1-BDFD-594B-853F-7E3EBC8DCDB9}"/>
                  </a:ext>
                </a:extLst>
              </p:cNvPr>
              <p:cNvSpPr txBox="1"/>
              <p:nvPr/>
            </p:nvSpPr>
            <p:spPr>
              <a:xfrm>
                <a:off x="1143000" y="5265003"/>
                <a:ext cx="6705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  <m: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en-US" altLang="zh-CN" sz="2400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7F2943A1-BDFD-594B-853F-7E3EBC8DC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265003"/>
                <a:ext cx="6705600" cy="461665"/>
              </a:xfrm>
              <a:prstGeom prst="rect">
                <a:avLst/>
              </a:prstGeom>
              <a:blipFill>
                <a:blip r:embed="rId5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C8D95482-FB96-FC44-916A-8D7339BAEB57}"/>
                  </a:ext>
                </a:extLst>
              </p:cNvPr>
              <p:cNvSpPr txBox="1"/>
              <p:nvPr/>
            </p:nvSpPr>
            <p:spPr>
              <a:xfrm>
                <a:off x="1143000" y="5939135"/>
                <a:ext cx="6705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+1&gt;</m:t>
                          </m:r>
                          <m: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+1{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en-US" altLang="zh-CN" sz="2400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C8D95482-FB96-FC44-916A-8D7339BAEB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939135"/>
                <a:ext cx="6705600" cy="461665"/>
              </a:xfrm>
              <a:prstGeom prst="rect">
                <a:avLst/>
              </a:prstGeom>
              <a:blipFill>
                <a:blip r:embed="rId6"/>
                <a:stretch>
                  <a:fillRect b="-194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406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8728F1-7C31-7644-BA05-57853372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Hoare logic rules:</a:t>
            </a:r>
            <a:r>
              <a:rPr kumimoji="1" lang="zh-CN" altLang="en-US" dirty="0"/>
              <a:t> </a:t>
            </a:r>
            <a:r>
              <a:rPr kumimoji="1" lang="en-US" altLang="zh-CN" dirty="0"/>
              <a:t>sequence</a:t>
            </a:r>
            <a:endParaRPr kumimoji="1" lang="zh-CN" altLang="en-US" dirty="0"/>
          </a:p>
        </p:txBody>
      </p:sp>
      <p:cxnSp>
        <p:nvCxnSpPr>
          <p:cNvPr id="17" name="直线连接符 16">
            <a:extLst>
              <a:ext uri="{FF2B5EF4-FFF2-40B4-BE49-F238E27FC236}">
                <a16:creationId xmlns:a16="http://schemas.microsoft.com/office/drawing/2014/main" id="{81C5D220-EC76-B44F-8222-C0D871E674EE}"/>
              </a:ext>
            </a:extLst>
          </p:cNvPr>
          <p:cNvCxnSpPr>
            <a:cxnSpLocks/>
          </p:cNvCxnSpPr>
          <p:nvPr/>
        </p:nvCxnSpPr>
        <p:spPr>
          <a:xfrm>
            <a:off x="1828800" y="2508011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AAD7DD9-DBBB-B747-B727-F215ACC5F6C6}"/>
                  </a:ext>
                </a:extLst>
              </p:cNvPr>
              <p:cNvSpPr txBox="1"/>
              <p:nvPr/>
            </p:nvSpPr>
            <p:spPr>
              <a:xfrm>
                <a:off x="3505200" y="2678668"/>
                <a:ext cx="2819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1;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 {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en-US" altLang="zh-CN" sz="240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AAD7DD9-DBBB-B747-B727-F215ACC5F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2678668"/>
                <a:ext cx="2819400" cy="461665"/>
              </a:xfrm>
              <a:prstGeom prst="rect">
                <a:avLst/>
              </a:prstGeom>
              <a:blipFill>
                <a:blip r:embed="rId2"/>
                <a:stretch>
                  <a:fillRect b="-243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25DC0DE-7E0A-554E-8D0A-0B5C0200E5BE}"/>
                  </a:ext>
                </a:extLst>
              </p:cNvPr>
              <p:cNvSpPr txBox="1"/>
              <p:nvPr/>
            </p:nvSpPr>
            <p:spPr>
              <a:xfrm>
                <a:off x="6674017" y="2309336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𝑆𝑒𝑞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25DC0DE-7E0A-554E-8D0A-0B5C0200E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017" y="2309336"/>
                <a:ext cx="1828800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42A4F1D-FFC7-0C43-AD42-D2DCD4D3DE4E}"/>
                  </a:ext>
                </a:extLst>
              </p:cNvPr>
              <p:cNvSpPr txBox="1"/>
              <p:nvPr/>
            </p:nvSpPr>
            <p:spPr>
              <a:xfrm>
                <a:off x="2514600" y="2066528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1{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en-US" altLang="zh-CN" sz="2400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42A4F1D-FFC7-0C43-AD42-D2DCD4D3DE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2066528"/>
                <a:ext cx="1828800" cy="461665"/>
              </a:xfrm>
              <a:prstGeom prst="rect">
                <a:avLst/>
              </a:prstGeom>
              <a:blipFill>
                <a:blip r:embed="rId4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DD134C1A-A6FF-484C-A95C-4DC626DC5A51}"/>
                  </a:ext>
                </a:extLst>
              </p:cNvPr>
              <p:cNvSpPr txBox="1"/>
              <p:nvPr/>
            </p:nvSpPr>
            <p:spPr>
              <a:xfrm>
                <a:off x="4920587" y="2057400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2{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en-US" altLang="zh-CN" sz="2400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DD134C1A-A6FF-484C-A95C-4DC626DC5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587" y="2057400"/>
                <a:ext cx="1828800" cy="461665"/>
              </a:xfrm>
              <a:prstGeom prst="rect">
                <a:avLst/>
              </a:prstGeom>
              <a:blipFill>
                <a:blip r:embed="rId5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B4A1121E-D678-8543-AD21-27B76E4CDDBD}"/>
                  </a:ext>
                </a:extLst>
              </p:cNvPr>
              <p:cNvSpPr txBox="1"/>
              <p:nvPr/>
            </p:nvSpPr>
            <p:spPr>
              <a:xfrm>
                <a:off x="381000" y="3365480"/>
                <a:ext cx="749158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400" dirty="0"/>
                  <a:t>For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sequence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statement,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we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must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find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out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an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intermediate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assertion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>
                    <a:solidFill>
                      <a:srgbClr val="0432FF"/>
                    </a:solidFill>
                  </a:rPr>
                  <a:t>R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to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make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the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two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assertions (above the line)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hold.</a:t>
                </a:r>
              </a:p>
              <a:p>
                <a:r>
                  <a:rPr kumimoji="1" lang="en-US" altLang="zh-CN" sz="2400" dirty="0"/>
                  <a:t>This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is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>
                    <a:solidFill>
                      <a:srgbClr val="0432FF"/>
                    </a:solidFill>
                  </a:rPr>
                  <a:t>non-deterministic</a:t>
                </a:r>
                <a:r>
                  <a:rPr kumimoji="1" lang="en-US" altLang="zh-CN" sz="2400" dirty="0"/>
                  <a:t>.</a:t>
                </a:r>
                <a:r>
                  <a:rPr kumimoji="1" lang="zh-CN" altLang="en-US" sz="2400" dirty="0"/>
                  <a:t> </a:t>
                </a:r>
                <a:endParaRPr kumimoji="1" lang="en-US" altLang="zh-CN" sz="2400" dirty="0"/>
              </a:p>
              <a:p>
                <a:r>
                  <a:rPr kumimoji="1" lang="en-US" altLang="zh-CN" sz="2400" dirty="0"/>
                  <a:t>Example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(what’s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the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intermediate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assertion?):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𝑇𝑟𝑢𝑒</m:t>
                          </m:r>
                        </m:e>
                      </m:d>
                    </m:oMath>
                  </m:oMathPara>
                </a14:m>
                <a:endParaRPr kumimoji="1" lang="en-US" altLang="zh-CN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=9;</m:t>
                      </m:r>
                    </m:oMath>
                  </m:oMathPara>
                </a14:m>
                <a:endParaRPr kumimoji="1" lang="en-US" altLang="zh-CN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=4;</m:t>
                      </m:r>
                    </m:oMath>
                  </m:oMathPara>
                </a14:m>
                <a:endParaRPr kumimoji="1" lang="en-US" altLang="zh-CN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==9∧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==4}</m:t>
                      </m:r>
                    </m:oMath>
                  </m:oMathPara>
                </a14:m>
                <a:endParaRPr kumimoji="1" lang="en-US" altLang="zh-CN" sz="2400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B4A1121E-D678-8543-AD21-27B76E4CD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365480"/>
                <a:ext cx="7491580" cy="3416320"/>
              </a:xfrm>
              <a:prstGeom prst="rect">
                <a:avLst/>
              </a:prstGeom>
              <a:blipFill>
                <a:blip r:embed="rId6"/>
                <a:stretch>
                  <a:fillRect l="-1184" t="-1111" b="-18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71661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8728F1-7C31-7644-BA05-57853372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Hoare logic rules:</a:t>
            </a:r>
            <a:r>
              <a:rPr kumimoji="1" lang="zh-CN" altLang="en-US" dirty="0"/>
              <a:t> </a:t>
            </a:r>
            <a:r>
              <a:rPr kumimoji="1" lang="en-US" altLang="zh-CN" dirty="0"/>
              <a:t>if</a:t>
            </a:r>
            <a:endParaRPr kumimoji="1" lang="zh-CN" altLang="en-US" dirty="0"/>
          </a:p>
        </p:txBody>
      </p:sp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70362C9A-F9E5-5947-AB6F-9F730FCAE09A}"/>
              </a:ext>
            </a:extLst>
          </p:cNvPr>
          <p:cNvCxnSpPr>
            <a:cxnSpLocks/>
          </p:cNvCxnSpPr>
          <p:nvPr/>
        </p:nvCxnSpPr>
        <p:spPr>
          <a:xfrm>
            <a:off x="1828800" y="2508012"/>
            <a:ext cx="533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40EE84B6-A12C-364E-8E67-DD7AEE905935}"/>
                  </a:ext>
                </a:extLst>
              </p:cNvPr>
              <p:cNvSpPr txBox="1"/>
              <p:nvPr/>
            </p:nvSpPr>
            <p:spPr>
              <a:xfrm>
                <a:off x="3505200" y="2678668"/>
                <a:ext cx="2819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𝑖𝑓</m:t>
                      </m:r>
                      <m:d>
                        <m:d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1;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en-US" altLang="zh-CN" sz="2400" dirty="0"/>
              </a:p>
            </p:txBody>
          </p:sp>
        </mc:Choice>
        <mc:Fallback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40EE84B6-A12C-364E-8E67-DD7AEE905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2678668"/>
                <a:ext cx="2819400" cy="461665"/>
              </a:xfrm>
              <a:prstGeom prst="rect">
                <a:avLst/>
              </a:prstGeom>
              <a:blipFill>
                <a:blip r:embed="rId2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7965081-0578-FA46-AA99-3714A9C8FF75}"/>
                  </a:ext>
                </a:extLst>
              </p:cNvPr>
              <p:cNvSpPr txBox="1"/>
              <p:nvPr/>
            </p:nvSpPr>
            <p:spPr>
              <a:xfrm>
                <a:off x="6674017" y="2309336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𝐼𝑓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7965081-0578-FA46-AA99-3714A9C8F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017" y="2309336"/>
                <a:ext cx="1828800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DF33865E-C9DD-6849-8FD3-446797DC6063}"/>
                  </a:ext>
                </a:extLst>
              </p:cNvPr>
              <p:cNvSpPr txBox="1"/>
              <p:nvPr/>
            </p:nvSpPr>
            <p:spPr>
              <a:xfrm>
                <a:off x="1981200" y="2066528"/>
                <a:ext cx="21847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1{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en-US" altLang="zh-CN" sz="2400" dirty="0"/>
              </a:p>
            </p:txBody>
          </p:sp>
        </mc:Choice>
        <mc:Fallback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DF33865E-C9DD-6849-8FD3-446797DC6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066528"/>
                <a:ext cx="2184776" cy="461665"/>
              </a:xfrm>
              <a:prstGeom prst="rect">
                <a:avLst/>
              </a:prstGeom>
              <a:blipFill>
                <a:blip r:embed="rId4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8A762625-869D-744E-A8B7-6C38BB106C61}"/>
                  </a:ext>
                </a:extLst>
              </p:cNvPr>
              <p:cNvSpPr txBox="1"/>
              <p:nvPr/>
            </p:nvSpPr>
            <p:spPr>
              <a:xfrm>
                <a:off x="4825624" y="2057400"/>
                <a:ext cx="21847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∧¬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2{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en-US" altLang="zh-CN" sz="2400" dirty="0"/>
              </a:p>
            </p:txBody>
          </p:sp>
        </mc:Choice>
        <mc:Fallback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8A762625-869D-744E-A8B7-6C38BB106C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624" y="2057400"/>
                <a:ext cx="2184776" cy="461665"/>
              </a:xfrm>
              <a:prstGeom prst="rect">
                <a:avLst/>
              </a:prstGeom>
              <a:blipFill>
                <a:blip r:embed="rId5"/>
                <a:stretch>
                  <a:fillRect r="-1744" b="-189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5F133F7F-6B25-F44E-BBAA-4F6996DEB483}"/>
                  </a:ext>
                </a:extLst>
              </p:cNvPr>
              <p:cNvSpPr txBox="1"/>
              <p:nvPr/>
            </p:nvSpPr>
            <p:spPr>
              <a:xfrm>
                <a:off x="381000" y="3505200"/>
                <a:ext cx="749158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400" dirty="0"/>
                  <a:t>For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if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statement,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we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must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prove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two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judgments: one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for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the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then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branch,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and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one for the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else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branch.</a:t>
                </a:r>
                <a:r>
                  <a:rPr kumimoji="1" lang="zh-CN" altLang="en-US" sz="2400" dirty="0"/>
                  <a:t> </a:t>
                </a:r>
                <a:endParaRPr kumimoji="1" lang="en-US" altLang="zh-CN" sz="2400" dirty="0"/>
              </a:p>
              <a:p>
                <a:r>
                  <a:rPr kumimoji="1" lang="en-US" altLang="zh-CN" sz="2400" dirty="0"/>
                  <a:t>Example: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𝑇𝑟𝑢𝑒</m:t>
                          </m:r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𝑖𝑓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≥0;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){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en-US" altLang="zh-CN" sz="2400" dirty="0"/>
              </a:p>
              <a:p>
                <a:r>
                  <a:rPr kumimoji="1" lang="en-US" altLang="zh-CN" sz="2400" dirty="0"/>
                  <a:t>we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must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prove: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𝑇𝑟𝑢𝑒</m:t>
                          </m:r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≥0</m:t>
                          </m:r>
                        </m:e>
                      </m:d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≥0}</m:t>
                      </m:r>
                    </m:oMath>
                  </m:oMathPara>
                </a14:m>
                <a:endParaRPr kumimoji="1" lang="en-US" altLang="zh-CN" sz="2400" dirty="0"/>
              </a:p>
              <a:p>
                <a:r>
                  <a:rPr kumimoji="1" lang="en-US" altLang="zh-CN" sz="2400" dirty="0"/>
                  <a:t>and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𝑇𝑟𝑢𝑒</m:t>
                          </m:r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∧¬(</m:t>
                          </m:r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≥0)</m:t>
                          </m:r>
                        </m:e>
                      </m:d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≥0}</m:t>
                      </m:r>
                    </m:oMath>
                  </m:oMathPara>
                </a14:m>
                <a:endParaRPr kumimoji="1" lang="en-US" altLang="zh-CN" sz="2400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5F133F7F-6B25-F44E-BBAA-4F6996DEB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505200"/>
                <a:ext cx="7491580" cy="3046988"/>
              </a:xfrm>
              <a:prstGeom prst="rect">
                <a:avLst/>
              </a:prstGeom>
              <a:blipFill>
                <a:blip r:embed="rId6"/>
                <a:stretch>
                  <a:fillRect l="-1184" t="-1667"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75552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8728F1-7C31-7644-BA05-57853372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Hoare logic rules:</a:t>
            </a:r>
            <a:r>
              <a:rPr kumimoji="1" lang="zh-CN" altLang="en-US" dirty="0"/>
              <a:t> </a:t>
            </a:r>
            <a:r>
              <a:rPr kumimoji="1" lang="en-US" altLang="zh-CN"/>
              <a:t>while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5F133F7F-6B25-F44E-BBAA-4F6996DEB483}"/>
                  </a:ext>
                </a:extLst>
              </p:cNvPr>
              <p:cNvSpPr txBox="1"/>
              <p:nvPr/>
            </p:nvSpPr>
            <p:spPr>
              <a:xfrm>
                <a:off x="381000" y="3505200"/>
                <a:ext cx="749158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400" dirty="0"/>
                  <a:t>For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while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statement,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we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need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a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loop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invariant</a:t>
                </a:r>
                <a:r>
                  <a:rPr kumimoji="1"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kumimoji="1" lang="en-US" altLang="zh-CN" sz="2400" dirty="0"/>
                  <a:t>,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which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is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supplied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by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the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programmer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(one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of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the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most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difficult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parts), to specify what’s going unchanged during the loop.</a:t>
                </a:r>
                <a:r>
                  <a:rPr kumimoji="1" lang="zh-CN" altLang="en-US" sz="2400" dirty="0"/>
                  <a:t> </a:t>
                </a:r>
                <a:endParaRPr kumimoji="1" lang="en-US" altLang="zh-CN" sz="2400" dirty="0"/>
              </a:p>
              <a:p>
                <a:r>
                  <a:rPr kumimoji="1" lang="en-US" altLang="zh-CN" sz="2400" dirty="0"/>
                  <a:t>Example: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≤5</m:t>
                          </m:r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𝑤h𝑖𝑙𝑒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&lt;5;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+1){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≤5∧¬(</m:t>
                      </m:r>
                      <m:r>
                        <a:rPr kumimoji="1" lang="en-US" altLang="zh-C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&lt;5)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en-US" altLang="zh-CN" sz="2400" dirty="0"/>
              </a:p>
              <a:p>
                <a:r>
                  <a:rPr kumimoji="1" lang="en-US" altLang="zh-CN" sz="2400" dirty="0"/>
                  <a:t>Notice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that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the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loop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invariant</a:t>
                </a:r>
                <a:r>
                  <a:rPr kumimoji="1"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sz="2400" dirty="0"/>
                  <a:t>holds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both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on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entry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to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while,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and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on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exit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from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while.</a:t>
                </a: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5F133F7F-6B25-F44E-BBAA-4F6996DEB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505200"/>
                <a:ext cx="7491580" cy="3046988"/>
              </a:xfrm>
              <a:prstGeom prst="rect">
                <a:avLst/>
              </a:prstGeom>
              <a:blipFill>
                <a:blip r:embed="rId2"/>
                <a:stretch>
                  <a:fillRect l="-1184" t="-1667" b="-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5ACB93CD-B641-BF4B-B4BC-07142924BAD3}"/>
              </a:ext>
            </a:extLst>
          </p:cNvPr>
          <p:cNvCxnSpPr>
            <a:cxnSpLocks/>
          </p:cNvCxnSpPr>
          <p:nvPr/>
        </p:nvCxnSpPr>
        <p:spPr>
          <a:xfrm>
            <a:off x="1752600" y="2431811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3EFE48A-4AE9-A645-B2AC-7061AAD594B9}"/>
                  </a:ext>
                </a:extLst>
              </p:cNvPr>
              <p:cNvSpPr txBox="1"/>
              <p:nvPr/>
            </p:nvSpPr>
            <p:spPr>
              <a:xfrm>
                <a:off x="2590800" y="2602468"/>
                <a:ext cx="3733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𝑤h𝑖𝑙𝑒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){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∧¬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en-US" altLang="zh-CN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3EFE48A-4AE9-A645-B2AC-7061AAD59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2602468"/>
                <a:ext cx="3733800" cy="461665"/>
              </a:xfrm>
              <a:prstGeom prst="rect">
                <a:avLst/>
              </a:prstGeom>
              <a:blipFill>
                <a:blip r:embed="rId3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3FDC9B8-3149-7C45-88F5-0ADA0EB49729}"/>
                  </a:ext>
                </a:extLst>
              </p:cNvPr>
              <p:cNvSpPr txBox="1"/>
              <p:nvPr/>
            </p:nvSpPr>
            <p:spPr>
              <a:xfrm>
                <a:off x="6705600" y="2233136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𝑊h𝑖𝑙𝑒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3FDC9B8-3149-7C45-88F5-0ADA0EB49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2233136"/>
                <a:ext cx="1828800" cy="369332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4F3C994-870E-2045-825E-B1A93C8A7FDC}"/>
                  </a:ext>
                </a:extLst>
              </p:cNvPr>
              <p:cNvSpPr txBox="1"/>
              <p:nvPr/>
            </p:nvSpPr>
            <p:spPr>
              <a:xfrm>
                <a:off x="3505200" y="1981200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en-US" altLang="zh-CN" sz="2400" dirty="0"/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4F3C994-870E-2045-825E-B1A93C8A7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1981200"/>
                <a:ext cx="1828800" cy="461665"/>
              </a:xfrm>
              <a:prstGeom prst="rect">
                <a:avLst/>
              </a:prstGeom>
              <a:blipFill>
                <a:blip r:embed="rId9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76864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8728F1-7C31-7644-BA05-57853372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Hoare logic rules: consequence</a:t>
            </a:r>
            <a:endParaRPr kumimoji="1" lang="zh-CN" altLang="en-US" dirty="0"/>
          </a:p>
        </p:txBody>
      </p:sp>
      <p:cxnSp>
        <p:nvCxnSpPr>
          <p:cNvPr id="28" name="直线连接符 27">
            <a:extLst>
              <a:ext uri="{FF2B5EF4-FFF2-40B4-BE49-F238E27FC236}">
                <a16:creationId xmlns:a16="http://schemas.microsoft.com/office/drawing/2014/main" id="{6F3D6E41-9899-AF48-8A4A-C2D35F4CE6A8}"/>
              </a:ext>
            </a:extLst>
          </p:cNvPr>
          <p:cNvCxnSpPr>
            <a:cxnSpLocks/>
          </p:cNvCxnSpPr>
          <p:nvPr/>
        </p:nvCxnSpPr>
        <p:spPr>
          <a:xfrm>
            <a:off x="1752600" y="2355611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A6F24CBB-EB07-CD4D-8423-8EEA1E893B10}"/>
                  </a:ext>
                </a:extLst>
              </p:cNvPr>
              <p:cNvSpPr txBox="1"/>
              <p:nvPr/>
            </p:nvSpPr>
            <p:spPr>
              <a:xfrm>
                <a:off x="3429000" y="2526268"/>
                <a:ext cx="2438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en-US" altLang="zh-C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A6F24CBB-EB07-CD4D-8423-8EEA1E893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526268"/>
                <a:ext cx="2438400" cy="461665"/>
              </a:xfrm>
              <a:prstGeom prst="rect">
                <a:avLst/>
              </a:prstGeom>
              <a:blipFill>
                <a:blip r:embed="rId2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9EC3DF2F-76D1-B34B-A274-6FAA321C1B7D}"/>
                  </a:ext>
                </a:extLst>
              </p:cNvPr>
              <p:cNvSpPr txBox="1"/>
              <p:nvPr/>
            </p:nvSpPr>
            <p:spPr>
              <a:xfrm>
                <a:off x="6781800" y="2156936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𝐶𝑜𝑛𝑠𝑒𝑞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9EC3DF2F-76D1-B34B-A274-6FAA321C1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2156936"/>
                <a:ext cx="1828800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1C5D5E2A-4E33-7143-B3F2-0E130D1DC35F}"/>
                  </a:ext>
                </a:extLst>
              </p:cNvPr>
              <p:cNvSpPr txBox="1"/>
              <p:nvPr/>
            </p:nvSpPr>
            <p:spPr>
              <a:xfrm>
                <a:off x="3733800" y="1905000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en-US" altLang="zh-CN" sz="2400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1C5D5E2A-4E33-7143-B3F2-0E130D1DC3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1905000"/>
                <a:ext cx="1828800" cy="461665"/>
              </a:xfrm>
              <a:prstGeom prst="rect">
                <a:avLst/>
              </a:prstGeom>
              <a:blipFill>
                <a:blip r:embed="rId4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A7A90FDB-1C16-6E41-A9B9-39271322A0FA}"/>
                  </a:ext>
                </a:extLst>
              </p:cNvPr>
              <p:cNvSpPr txBox="1"/>
              <p:nvPr/>
            </p:nvSpPr>
            <p:spPr>
              <a:xfrm>
                <a:off x="1905000" y="1905000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kumimoji="1" lang="en-US" altLang="zh-CN" sz="2400" dirty="0"/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A7A90FDB-1C16-6E41-A9B9-39271322A0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905000"/>
                <a:ext cx="182880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276BAC01-7C86-2542-BBC9-E2DE4E64A3C3}"/>
                  </a:ext>
                </a:extLst>
              </p:cNvPr>
              <p:cNvSpPr txBox="1"/>
              <p:nvPr/>
            </p:nvSpPr>
            <p:spPr>
              <a:xfrm>
                <a:off x="5181600" y="1905000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kumimoji="1" lang="en-US" altLang="zh-C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kumimoji="1" lang="en-US" altLang="zh-CN" sz="2400" dirty="0"/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276BAC01-7C86-2542-BBC9-E2DE4E64A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1905000"/>
                <a:ext cx="1828800" cy="461665"/>
              </a:xfrm>
              <a:prstGeom prst="rect">
                <a:avLst/>
              </a:prstGeom>
              <a:blipFill>
                <a:blip r:embed="rId6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50482286-396D-324C-86B4-296C253489C4}"/>
                  </a:ext>
                </a:extLst>
              </p:cNvPr>
              <p:cNvSpPr txBox="1"/>
              <p:nvPr/>
            </p:nvSpPr>
            <p:spPr>
              <a:xfrm>
                <a:off x="762000" y="3169384"/>
                <a:ext cx="6553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400" dirty="0"/>
                  <a:t>We can strengthen the pre-condition from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kumimoji="1" lang="en-US" altLang="zh-CN" sz="2400" dirty="0"/>
                  <a:t> to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kumimoji="1" lang="en-US" altLang="zh-CN" sz="2400" dirty="0"/>
                  <a:t>, and weaken the post-condition</a:t>
                </a:r>
                <a:r>
                  <a:rPr kumimoji="1" lang="en-US" altLang="zh-CN" sz="24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kumimoji="1" lang="en-US" altLang="zh-CN" sz="2400" dirty="0"/>
                  <a:t> to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kumimoji="1" lang="en-US" altLang="zh-CN" sz="2400" dirty="0"/>
                  <a:t>.</a:t>
                </a:r>
                <a:endParaRPr kumimoji="1" lang="zh-CN" altLang="en-US" sz="2400" dirty="0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50482286-396D-324C-86B4-296C25348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169384"/>
                <a:ext cx="6553200" cy="830997"/>
              </a:xfrm>
              <a:prstGeom prst="rect">
                <a:avLst/>
              </a:prstGeom>
              <a:blipFill>
                <a:blip r:embed="rId7"/>
                <a:stretch>
                  <a:fillRect l="-1550" t="-6061" r="-1744" b="-1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9587212-74F4-1B4C-86FA-630B3F83B5CB}"/>
                  </a:ext>
                </a:extLst>
              </p:cNvPr>
              <p:cNvSpPr txBox="1"/>
              <p:nvPr/>
            </p:nvSpPr>
            <p:spPr>
              <a:xfrm>
                <a:off x="762000" y="3969603"/>
                <a:ext cx="76200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400" dirty="0"/>
                  <a:t>Example: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==0</m:t>
                          </m:r>
                        </m:e>
                      </m:d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𝑤h𝑖𝑙𝑒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&lt;5;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+1){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!=0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en-US" altLang="zh-CN" sz="2400" dirty="0"/>
              </a:p>
              <a:p>
                <a:r>
                  <a:rPr kumimoji="1" lang="en-US" altLang="zh-CN" sz="2400" dirty="0"/>
                  <a:t>we ”guess” (or programmer supplies) the loop invariant 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≤5</m:t>
                    </m:r>
                  </m:oMath>
                </a14:m>
                <a:r>
                  <a:rPr kumimoji="1" lang="en-US" altLang="zh-CN" sz="2400" dirty="0"/>
                  <a:t>, and to prove:</a:t>
                </a:r>
              </a:p>
              <a:p>
                <a14:m>
                  <m:oMath xmlns:m="http://schemas.openxmlformats.org/officeDocument/2006/math">
                    <m:r>
                      <a:rPr kumimoji="1" lang="en-US" altLang="zh-CN" sz="24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==0</m:t>
                    </m:r>
                  </m:oMath>
                </a14:m>
                <a:r>
                  <a:rPr kumimoji="1" lang="en-US" altLang="zh-CN" sz="24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kumimoji="1" lang="en-US" altLang="zh-CN" sz="24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≤5</m:t>
                    </m:r>
                  </m:oMath>
                </a14:m>
                <a:endParaRPr kumimoji="1" lang="en-US" altLang="zh-CN" sz="2400" dirty="0">
                  <a:solidFill>
                    <a:srgbClr val="0432FF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≤5∧~(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&lt;5)</m:t>
                    </m:r>
                  </m:oMath>
                </a14:m>
                <a:r>
                  <a:rPr kumimoji="1" lang="en-US" altLang="zh-CN" sz="24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kumimoji="1" lang="en-US" altLang="zh-CN" sz="24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!=0</m:t>
                    </m:r>
                  </m:oMath>
                </a14:m>
                <a:endParaRPr kumimoji="1" lang="en-US" altLang="zh-CN" sz="24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9587212-74F4-1B4C-86FA-630B3F83B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969603"/>
                <a:ext cx="7620000" cy="2308324"/>
              </a:xfrm>
              <a:prstGeom prst="rect">
                <a:avLst/>
              </a:prstGeom>
              <a:blipFill>
                <a:blip r:embed="rId8"/>
                <a:stretch>
                  <a:fillRect l="-1333" t="-2198" b="-32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1508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8FD869-394E-7D4C-A2C1-69C6F5B4A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Overview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7A87AC-E2A9-C74B-9D30-558AE16EF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lecture’s</a:t>
            </a:r>
            <a:r>
              <a:rPr kumimoji="1" lang="zh-CN" altLang="en-US" dirty="0"/>
              <a:t> </a:t>
            </a:r>
            <a:r>
              <a:rPr kumimoji="1" lang="en-US" altLang="zh-CN" dirty="0"/>
              <a:t>topic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about</a:t>
            </a:r>
            <a:r>
              <a:rPr kumimoji="1" lang="zh-CN" altLang="en-US" dirty="0"/>
              <a:t> </a:t>
            </a:r>
            <a:r>
              <a:rPr kumimoji="1" lang="en-US" altLang="zh-CN" dirty="0">
                <a:solidFill>
                  <a:srgbClr val="0432FF"/>
                </a:solidFill>
              </a:rPr>
              <a:t>program correctness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based on Hoare logic</a:t>
            </a:r>
          </a:p>
          <a:p>
            <a:r>
              <a:rPr kumimoji="1" lang="en-US" altLang="zh-CN" dirty="0"/>
              <a:t>One of the oldest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deepest ideas in CS</a:t>
            </a:r>
          </a:p>
          <a:p>
            <a:r>
              <a:rPr kumimoji="1" lang="en-US" altLang="zh-CN" dirty="0"/>
              <a:t>Still relevant today</a:t>
            </a:r>
          </a:p>
          <a:p>
            <a:pPr lvl="1"/>
            <a:r>
              <a:rPr kumimoji="1" lang="en-US" altLang="zh-CN" dirty="0"/>
              <a:t>due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 the advancement in proof theory and constraint</a:t>
            </a:r>
            <a:r>
              <a:rPr kumimoji="1" lang="zh-CN" altLang="en-US" dirty="0"/>
              <a:t> </a:t>
            </a:r>
            <a:r>
              <a:rPr kumimoji="1" lang="en-US" altLang="zh-CN" dirty="0"/>
              <a:t>solvers/theorem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provers</a:t>
            </a:r>
          </a:p>
          <a:p>
            <a:pPr lvl="1"/>
            <a:r>
              <a:rPr kumimoji="1" lang="en-US" altLang="zh-CN" dirty="0"/>
              <a:t>many practical applications in many fields</a:t>
            </a:r>
          </a:p>
        </p:txBody>
      </p:sp>
    </p:spTree>
    <p:extLst>
      <p:ext uri="{BB962C8B-B14F-4D97-AF65-F5344CB8AC3E}">
        <p14:creationId xmlns:p14="http://schemas.microsoft.com/office/powerpoint/2010/main" val="40316099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3CB819-AD21-984F-A3A6-A502A9437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Hoare logic rules: example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2538A8-7BCA-2A42-85B0-ACA58AC53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To prove this judgment:</a:t>
            </a:r>
          </a:p>
          <a:p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dirty="0"/>
              <a:t>using the assignment rule: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88511D0-011C-AC42-8ED4-F634E6B8B36B}"/>
                  </a:ext>
                </a:extLst>
              </p:cNvPr>
              <p:cNvSpPr txBox="1"/>
              <p:nvPr/>
            </p:nvSpPr>
            <p:spPr>
              <a:xfrm>
                <a:off x="1676400" y="2743200"/>
                <a:ext cx="4495800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𝑇𝑟𝑢𝑒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=5{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==5}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88511D0-011C-AC42-8ED4-F634E6B8B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2743200"/>
                <a:ext cx="4495800" cy="369397"/>
              </a:xfrm>
              <a:prstGeom prst="rect">
                <a:avLst/>
              </a:prstGeom>
              <a:blipFill>
                <a:blip r:embed="rId2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AC49DA3-EB95-5E43-A985-81E2F818D08A}"/>
                  </a:ext>
                </a:extLst>
              </p:cNvPr>
              <p:cNvSpPr txBox="1"/>
              <p:nvPr/>
            </p:nvSpPr>
            <p:spPr>
              <a:xfrm>
                <a:off x="1150938" y="4982859"/>
                <a:ext cx="4495800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==5</m:t>
                              </m:r>
                            </m:e>
                          </m:d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zh-CN" altLang="en-US" i="1" dirty="0">
                              <a:latin typeface="Cambria Math" panose="02040503050406030204" pitchFamily="18" charset="0"/>
                            </a:rPr>
                            <m:t>↦</m:t>
                          </m:r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=5{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==5}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AC49DA3-EB95-5E43-A985-81E2F818D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938" y="4982859"/>
                <a:ext cx="4495800" cy="369397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E55158F2-24BB-284B-863F-5CD7C8893AF9}"/>
              </a:ext>
            </a:extLst>
          </p:cNvPr>
          <p:cNvCxnSpPr>
            <a:cxnSpLocks/>
          </p:cNvCxnSpPr>
          <p:nvPr/>
        </p:nvCxnSpPr>
        <p:spPr>
          <a:xfrm>
            <a:off x="1828800" y="4031946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50852A5-537B-1B43-B5E9-79ADC3F06606}"/>
                  </a:ext>
                </a:extLst>
              </p:cNvPr>
              <p:cNvSpPr txBox="1"/>
              <p:nvPr/>
            </p:nvSpPr>
            <p:spPr>
              <a:xfrm>
                <a:off x="2438400" y="4202603"/>
                <a:ext cx="4495800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zh-CN" altLang="en-US" i="1" dirty="0">
                              <a:latin typeface="Cambria Math" panose="02040503050406030204" pitchFamily="18" charset="0"/>
                            </a:rPr>
                            <m:t>↦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50852A5-537B-1B43-B5E9-79ADC3F06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202603"/>
                <a:ext cx="4495800" cy="369397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689B15C-2E51-F84D-8F3C-A66A17D65279}"/>
                  </a:ext>
                </a:extLst>
              </p:cNvPr>
              <p:cNvSpPr txBox="1"/>
              <p:nvPr/>
            </p:nvSpPr>
            <p:spPr>
              <a:xfrm>
                <a:off x="6858000" y="3833271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𝐴𝑠𝑠𝑖𝑔𝑛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689B15C-2E51-F84D-8F3C-A66A17D65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3833271"/>
                <a:ext cx="1828800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C6153EB-0ECF-9747-AFC1-0901FE2354E8}"/>
                  </a:ext>
                </a:extLst>
              </p:cNvPr>
              <p:cNvSpPr txBox="1"/>
              <p:nvPr/>
            </p:nvSpPr>
            <p:spPr>
              <a:xfrm>
                <a:off x="1143000" y="5421803"/>
                <a:ext cx="4495800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5==5</m:t>
                              </m:r>
                            </m:e>
                          </m:d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=5{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==5}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C6153EB-0ECF-9747-AFC1-0901FE235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421803"/>
                <a:ext cx="4495800" cy="369397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7FC5CA9-95F0-504F-AE12-4A57EF809CA8}"/>
                  </a:ext>
                </a:extLst>
              </p:cNvPr>
              <p:cNvSpPr txBox="1"/>
              <p:nvPr/>
            </p:nvSpPr>
            <p:spPr>
              <a:xfrm>
                <a:off x="1066800" y="5955203"/>
                <a:ext cx="4495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/>
                  <a:t>Using the consequence rule: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𝑇𝑟𝑢𝑒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→5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==5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7FC5CA9-95F0-504F-AE12-4A57EF809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955203"/>
                <a:ext cx="4495800" cy="646331"/>
              </a:xfrm>
              <a:prstGeom prst="rect">
                <a:avLst/>
              </a:prstGeom>
              <a:blipFill>
                <a:blip r:embed="rId7"/>
                <a:stretch>
                  <a:fillRect l="-1130" t="-3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01142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3CB819-AD21-984F-A3A6-A502A9437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Or, the proof tree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88511D0-011C-AC42-8ED4-F634E6B8B36B}"/>
                  </a:ext>
                </a:extLst>
              </p:cNvPr>
              <p:cNvSpPr txBox="1"/>
              <p:nvPr/>
            </p:nvSpPr>
            <p:spPr>
              <a:xfrm>
                <a:off x="1172547" y="1828800"/>
                <a:ext cx="4495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b="0" dirty="0">
                    <a:ea typeface="Cambria Math" panose="02040503050406030204" pitchFamily="18" charset="0"/>
                  </a:rPr>
                  <a:t>To prove: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𝑇𝑟𝑢𝑒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=5{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==5}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88511D0-011C-AC42-8ED4-F634E6B8B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547" y="1828800"/>
                <a:ext cx="4495800" cy="646331"/>
              </a:xfrm>
              <a:prstGeom prst="rect">
                <a:avLst/>
              </a:prstGeom>
              <a:blipFill>
                <a:blip r:embed="rId2"/>
                <a:stretch>
                  <a:fillRect l="-845" t="-3922" b="-78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AC49DA3-EB95-5E43-A985-81E2F818D08A}"/>
                  </a:ext>
                </a:extLst>
              </p:cNvPr>
              <p:cNvSpPr txBox="1"/>
              <p:nvPr/>
            </p:nvSpPr>
            <p:spPr>
              <a:xfrm>
                <a:off x="2358788" y="4179397"/>
                <a:ext cx="4495800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𝑇𝑟𝑢𝑒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=5{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==5}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AC49DA3-EB95-5E43-A985-81E2F818D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788" y="4179397"/>
                <a:ext cx="4495800" cy="369397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E55158F2-24BB-284B-863F-5CD7C8893AF9}"/>
              </a:ext>
            </a:extLst>
          </p:cNvPr>
          <p:cNvCxnSpPr>
            <a:cxnSpLocks/>
          </p:cNvCxnSpPr>
          <p:nvPr/>
        </p:nvCxnSpPr>
        <p:spPr>
          <a:xfrm>
            <a:off x="609600" y="4031946"/>
            <a:ext cx="6477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689B15C-2E51-F84D-8F3C-A66A17D65279}"/>
                  </a:ext>
                </a:extLst>
              </p:cNvPr>
              <p:cNvSpPr txBox="1"/>
              <p:nvPr/>
            </p:nvSpPr>
            <p:spPr>
              <a:xfrm>
                <a:off x="6858000" y="3833271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𝐶𝑜𝑛𝑠𝑒𝑞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689B15C-2E51-F84D-8F3C-A66A17D65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3833271"/>
                <a:ext cx="1828800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C6153EB-0ECF-9747-AFC1-0901FE2354E8}"/>
                  </a:ext>
                </a:extLst>
              </p:cNvPr>
              <p:cNvSpPr txBox="1"/>
              <p:nvPr/>
            </p:nvSpPr>
            <p:spPr>
              <a:xfrm>
                <a:off x="228600" y="3551577"/>
                <a:ext cx="2819400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𝑇𝑟𝑢𝑒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(5==5)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C6153EB-0ECF-9747-AFC1-0901FE235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551577"/>
                <a:ext cx="2819400" cy="369397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4F0F932E-FE88-B744-BF72-AD557B759212}"/>
                  </a:ext>
                </a:extLst>
              </p:cNvPr>
              <p:cNvSpPr txBox="1"/>
              <p:nvPr/>
            </p:nvSpPr>
            <p:spPr>
              <a:xfrm>
                <a:off x="3124200" y="3599656"/>
                <a:ext cx="4495800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==5</m:t>
                              </m:r>
                            </m:e>
                          </m:d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zh-CN" altLang="en-US" i="1" dirty="0">
                              <a:latin typeface="Cambria Math" panose="02040503050406030204" pitchFamily="18" charset="0"/>
                            </a:rPr>
                            <m:t>↦</m:t>
                          </m:r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d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=5{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==5}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4F0F932E-FE88-B744-BF72-AD557B759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3599656"/>
                <a:ext cx="4495800" cy="369397"/>
              </a:xfrm>
              <a:prstGeom prst="rect">
                <a:avLst/>
              </a:prstGeom>
              <a:blipFill>
                <a:blip r:embed="rId6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E1DC7A56-899C-8C45-8BAB-23839F7743C8}"/>
              </a:ext>
            </a:extLst>
          </p:cNvPr>
          <p:cNvCxnSpPr>
            <a:cxnSpLocks/>
          </p:cNvCxnSpPr>
          <p:nvPr/>
        </p:nvCxnSpPr>
        <p:spPr>
          <a:xfrm>
            <a:off x="3581400" y="3486943"/>
            <a:ext cx="3657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69CE4CB4-B927-7140-95A6-154D935F5F7A}"/>
                  </a:ext>
                </a:extLst>
              </p:cNvPr>
              <p:cNvSpPr txBox="1"/>
              <p:nvPr/>
            </p:nvSpPr>
            <p:spPr>
              <a:xfrm>
                <a:off x="7010400" y="328826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𝐴𝑠𝑠𝑖𝑔𝑛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69CE4CB4-B927-7140-95A6-154D935F5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3288268"/>
                <a:ext cx="1828800" cy="369332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3455D6D2-14C8-AB42-954F-1DABD8EB1960}"/>
              </a:ext>
            </a:extLst>
          </p:cNvPr>
          <p:cNvCxnSpPr>
            <a:cxnSpLocks/>
          </p:cNvCxnSpPr>
          <p:nvPr/>
        </p:nvCxnSpPr>
        <p:spPr>
          <a:xfrm>
            <a:off x="381000" y="3551577"/>
            <a:ext cx="2514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7386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3CB819-AD21-984F-A3A6-A502A9437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Hoare logic rules: example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2538A8-7BCA-2A42-85B0-ACA58AC53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To prove this judgment:</a:t>
            </a:r>
          </a:p>
          <a:p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proof</a:t>
            </a:r>
            <a:r>
              <a:rPr kumimoji="1" lang="zh-CN" altLang="en-US" dirty="0"/>
              <a:t> </a:t>
            </a:r>
            <a:r>
              <a:rPr kumimoji="1" lang="en-US" altLang="zh-CN" dirty="0"/>
              <a:t>tree: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88511D0-011C-AC42-8ED4-F634E6B8B36B}"/>
                  </a:ext>
                </a:extLst>
              </p:cNvPr>
              <p:cNvSpPr txBox="1"/>
              <p:nvPr/>
            </p:nvSpPr>
            <p:spPr>
              <a:xfrm>
                <a:off x="1676400" y="2743200"/>
                <a:ext cx="4495800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𝑇𝑟𝑢𝑒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𝑖𝑓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≤0;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=1;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){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&gt;0}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88511D0-011C-AC42-8ED4-F634E6B8B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2743200"/>
                <a:ext cx="4495800" cy="369397"/>
              </a:xfrm>
              <a:prstGeom prst="rect">
                <a:avLst/>
              </a:prstGeom>
              <a:blipFill>
                <a:blip r:embed="rId2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E55158F2-24BB-284B-863F-5CD7C8893AF9}"/>
              </a:ext>
            </a:extLst>
          </p:cNvPr>
          <p:cNvCxnSpPr>
            <a:cxnSpLocks/>
          </p:cNvCxnSpPr>
          <p:nvPr/>
        </p:nvCxnSpPr>
        <p:spPr>
          <a:xfrm>
            <a:off x="210344" y="6241746"/>
            <a:ext cx="78668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50852A5-537B-1B43-B5E9-79ADC3F06606}"/>
                  </a:ext>
                </a:extLst>
              </p:cNvPr>
              <p:cNvSpPr txBox="1"/>
              <p:nvPr/>
            </p:nvSpPr>
            <p:spPr>
              <a:xfrm>
                <a:off x="2438400" y="6412403"/>
                <a:ext cx="4495800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𝑇𝑟𝑢𝑒</m:t>
                          </m:r>
                        </m:e>
                      </m:d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𝑖𝑓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≤0;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=1;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){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&gt;0}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50852A5-537B-1B43-B5E9-79ADC3F06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6412403"/>
                <a:ext cx="4495800" cy="369397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689B15C-2E51-F84D-8F3C-A66A17D65279}"/>
                  </a:ext>
                </a:extLst>
              </p:cNvPr>
              <p:cNvSpPr txBox="1"/>
              <p:nvPr/>
            </p:nvSpPr>
            <p:spPr>
              <a:xfrm>
                <a:off x="7961312" y="6043071"/>
                <a:ext cx="11064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𝐼𝑓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689B15C-2E51-F84D-8F3C-A66A17D65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1312" y="6043071"/>
                <a:ext cx="1106488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F72BE48-9C45-C74A-985E-D531683A66E4}"/>
                  </a:ext>
                </a:extLst>
              </p:cNvPr>
              <p:cNvSpPr txBox="1"/>
              <p:nvPr/>
            </p:nvSpPr>
            <p:spPr>
              <a:xfrm>
                <a:off x="210344" y="5772980"/>
                <a:ext cx="3142456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𝑇𝑟𝑢𝑒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=1{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&gt;0}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F72BE48-9C45-C74A-985E-D531683A6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44" y="5772980"/>
                <a:ext cx="3142456" cy="369397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3114AAE-B2E2-9B42-9EEA-599CB1E57F76}"/>
                  </a:ext>
                </a:extLst>
              </p:cNvPr>
              <p:cNvSpPr txBox="1"/>
              <p:nvPr/>
            </p:nvSpPr>
            <p:spPr>
              <a:xfrm>
                <a:off x="4724400" y="5791200"/>
                <a:ext cx="3581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𝑇𝑟𝑢𝑒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∧¬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0)</m:t>
                          </m:r>
                        </m:e>
                      </m:d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&gt;0}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3114AAE-B2E2-9B42-9EEA-599CB1E57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5791200"/>
                <a:ext cx="3581400" cy="369332"/>
              </a:xfrm>
              <a:prstGeom prst="rect">
                <a:avLst/>
              </a:prstGeom>
              <a:blipFill>
                <a:blip r:embed="rId6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69EA8633-B49B-3C4D-9D7B-7E775B50BEDB}"/>
              </a:ext>
            </a:extLst>
          </p:cNvPr>
          <p:cNvCxnSpPr>
            <a:cxnSpLocks/>
          </p:cNvCxnSpPr>
          <p:nvPr/>
        </p:nvCxnSpPr>
        <p:spPr>
          <a:xfrm>
            <a:off x="304800" y="5715000"/>
            <a:ext cx="4191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7972101-DD8A-864E-81C2-E7AB0E825D7E}"/>
                  </a:ext>
                </a:extLst>
              </p:cNvPr>
              <p:cNvSpPr txBox="1"/>
              <p:nvPr/>
            </p:nvSpPr>
            <p:spPr>
              <a:xfrm>
                <a:off x="0" y="5257800"/>
                <a:ext cx="2514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𝑇𝑟𝑢𝑒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≤0→1&gt;0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7972101-DD8A-864E-81C2-E7AB0E825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57800"/>
                <a:ext cx="2514600" cy="369332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18C78706-4E7B-6643-B10D-66EA881CAD6A}"/>
                  </a:ext>
                </a:extLst>
              </p:cNvPr>
              <p:cNvSpPr txBox="1"/>
              <p:nvPr/>
            </p:nvSpPr>
            <p:spPr>
              <a:xfrm>
                <a:off x="2514600" y="5257800"/>
                <a:ext cx="2362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1&gt;0</m:t>
                          </m:r>
                        </m:e>
                      </m:d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=1{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&gt;0}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18C78706-4E7B-6643-B10D-66EA881CAD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257800"/>
                <a:ext cx="2362200" cy="369332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84943D55-17CC-B84D-B170-8E3E4A0FF556}"/>
              </a:ext>
            </a:extLst>
          </p:cNvPr>
          <p:cNvCxnSpPr>
            <a:cxnSpLocks/>
          </p:cNvCxnSpPr>
          <p:nvPr/>
        </p:nvCxnSpPr>
        <p:spPr>
          <a:xfrm>
            <a:off x="2667000" y="5181600"/>
            <a:ext cx="198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线连接符 22">
            <a:extLst>
              <a:ext uri="{FF2B5EF4-FFF2-40B4-BE49-F238E27FC236}">
                <a16:creationId xmlns:a16="http://schemas.microsoft.com/office/drawing/2014/main" id="{637219C1-8395-2547-924E-D9C96B0B1313}"/>
              </a:ext>
            </a:extLst>
          </p:cNvPr>
          <p:cNvCxnSpPr>
            <a:cxnSpLocks/>
          </p:cNvCxnSpPr>
          <p:nvPr/>
        </p:nvCxnSpPr>
        <p:spPr>
          <a:xfrm>
            <a:off x="4953000" y="5715000"/>
            <a:ext cx="3352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58346428-5F5D-6F43-AF18-72B5A21691C9}"/>
                  </a:ext>
                </a:extLst>
              </p:cNvPr>
              <p:cNvSpPr txBox="1"/>
              <p:nvPr/>
            </p:nvSpPr>
            <p:spPr>
              <a:xfrm>
                <a:off x="5468144" y="5246331"/>
                <a:ext cx="2362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58346428-5F5D-6F43-AF18-72B5A2169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144" y="5246331"/>
                <a:ext cx="236220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CE621B8B-3E20-EA44-B443-BC1222C6B327}"/>
              </a:ext>
            </a:extLst>
          </p:cNvPr>
          <p:cNvCxnSpPr>
            <a:cxnSpLocks/>
          </p:cNvCxnSpPr>
          <p:nvPr/>
        </p:nvCxnSpPr>
        <p:spPr>
          <a:xfrm>
            <a:off x="160338" y="5181600"/>
            <a:ext cx="22018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4578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3CB819-AD21-984F-A3A6-A502A9437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Hoare logic rules: example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2538A8-7BCA-2A42-85B0-ACA58AC53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To prove this judgment:</a:t>
            </a:r>
          </a:p>
          <a:p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proof</a:t>
            </a:r>
            <a:r>
              <a:rPr kumimoji="1" lang="zh-CN" altLang="en-US" dirty="0"/>
              <a:t> </a:t>
            </a:r>
            <a:r>
              <a:rPr kumimoji="1" lang="en-US" altLang="zh-CN" dirty="0"/>
              <a:t>tree: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88511D0-011C-AC42-8ED4-F634E6B8B36B}"/>
                  </a:ext>
                </a:extLst>
              </p:cNvPr>
              <p:cNvSpPr txBox="1"/>
              <p:nvPr/>
            </p:nvSpPr>
            <p:spPr>
              <a:xfrm>
                <a:off x="1676400" y="2743200"/>
                <a:ext cx="4495800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&lt;0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𝑤h𝑖𝑙𝑒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&lt;5;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==5}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88511D0-011C-AC42-8ED4-F634E6B8B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2743200"/>
                <a:ext cx="4495800" cy="369397"/>
              </a:xfrm>
              <a:prstGeom prst="rect">
                <a:avLst/>
              </a:prstGeom>
              <a:blipFill>
                <a:blip r:embed="rId2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E55158F2-24BB-284B-863F-5CD7C8893AF9}"/>
              </a:ext>
            </a:extLst>
          </p:cNvPr>
          <p:cNvCxnSpPr>
            <a:cxnSpLocks/>
          </p:cNvCxnSpPr>
          <p:nvPr/>
        </p:nvCxnSpPr>
        <p:spPr>
          <a:xfrm>
            <a:off x="210344" y="6241746"/>
            <a:ext cx="873363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50852A5-537B-1B43-B5E9-79ADC3F06606}"/>
                  </a:ext>
                </a:extLst>
              </p:cNvPr>
              <p:cNvSpPr txBox="1"/>
              <p:nvPr/>
            </p:nvSpPr>
            <p:spPr>
              <a:xfrm>
                <a:off x="2438400" y="6412403"/>
                <a:ext cx="4495800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&lt;0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𝑤h𝑖𝑙𝑒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&lt;5;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+1){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==5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50852A5-537B-1B43-B5E9-79ADC3F06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6412403"/>
                <a:ext cx="4495800" cy="369397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3114AAE-B2E2-9B42-9EEA-599CB1E57F76}"/>
                  </a:ext>
                </a:extLst>
              </p:cNvPr>
              <p:cNvSpPr txBox="1"/>
              <p:nvPr/>
            </p:nvSpPr>
            <p:spPr>
              <a:xfrm>
                <a:off x="2667000" y="5791200"/>
                <a:ext cx="5486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h𝑖𝑙𝑒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&lt;5;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+1){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∧¬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&lt;5)}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3114AAE-B2E2-9B42-9EEA-599CB1E57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5791200"/>
                <a:ext cx="5486400" cy="369332"/>
              </a:xfrm>
              <a:prstGeom prst="rect">
                <a:avLst/>
              </a:prstGeom>
              <a:blipFill>
                <a:blip r:embed="rId4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69EA8633-B49B-3C4D-9D7B-7E775B50BEDB}"/>
              </a:ext>
            </a:extLst>
          </p:cNvPr>
          <p:cNvCxnSpPr>
            <a:cxnSpLocks/>
          </p:cNvCxnSpPr>
          <p:nvPr/>
        </p:nvCxnSpPr>
        <p:spPr>
          <a:xfrm>
            <a:off x="304800" y="5715000"/>
            <a:ext cx="198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7972101-DD8A-864E-81C2-E7AB0E825D7E}"/>
                  </a:ext>
                </a:extLst>
              </p:cNvPr>
              <p:cNvSpPr txBox="1"/>
              <p:nvPr/>
            </p:nvSpPr>
            <p:spPr>
              <a:xfrm>
                <a:off x="108348" y="5791200"/>
                <a:ext cx="19232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7972101-DD8A-864E-81C2-E7AB0E825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48" y="5791200"/>
                <a:ext cx="192325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18C78706-4E7B-6643-B10D-66EA881CAD6A}"/>
                  </a:ext>
                </a:extLst>
              </p:cNvPr>
              <p:cNvSpPr txBox="1"/>
              <p:nvPr/>
            </p:nvSpPr>
            <p:spPr>
              <a:xfrm>
                <a:off x="3962400" y="5257800"/>
                <a:ext cx="3657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≤5∧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&lt;5</m:t>
                          </m:r>
                        </m:e>
                      </m:d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+1{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≤5}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18C78706-4E7B-6643-B10D-66EA881CAD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5257800"/>
                <a:ext cx="3657600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84943D55-17CC-B84D-B170-8E3E4A0FF556}"/>
              </a:ext>
            </a:extLst>
          </p:cNvPr>
          <p:cNvCxnSpPr>
            <a:cxnSpLocks/>
          </p:cNvCxnSpPr>
          <p:nvPr/>
        </p:nvCxnSpPr>
        <p:spPr>
          <a:xfrm>
            <a:off x="1752600" y="5181600"/>
            <a:ext cx="6705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线连接符 22">
            <a:extLst>
              <a:ext uri="{FF2B5EF4-FFF2-40B4-BE49-F238E27FC236}">
                <a16:creationId xmlns:a16="http://schemas.microsoft.com/office/drawing/2014/main" id="{637219C1-8395-2547-924E-D9C96B0B1313}"/>
              </a:ext>
            </a:extLst>
          </p:cNvPr>
          <p:cNvCxnSpPr>
            <a:cxnSpLocks/>
          </p:cNvCxnSpPr>
          <p:nvPr/>
        </p:nvCxnSpPr>
        <p:spPr>
          <a:xfrm>
            <a:off x="2590800" y="5715000"/>
            <a:ext cx="533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58346428-5F5D-6F43-AF18-72B5A21691C9}"/>
                  </a:ext>
                </a:extLst>
              </p:cNvPr>
              <p:cNvSpPr txBox="1"/>
              <p:nvPr/>
            </p:nvSpPr>
            <p:spPr>
              <a:xfrm>
                <a:off x="8211344" y="5732465"/>
                <a:ext cx="8564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58346428-5F5D-6F43-AF18-72B5A2169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1344" y="5732465"/>
                <a:ext cx="85645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1003DECD-4F39-8F48-9462-313C6D086875}"/>
                  </a:ext>
                </a:extLst>
              </p:cNvPr>
              <p:cNvSpPr txBox="1"/>
              <p:nvPr/>
            </p:nvSpPr>
            <p:spPr>
              <a:xfrm>
                <a:off x="5029200" y="4724400"/>
                <a:ext cx="3657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+1)≤5</m:t>
                          </m:r>
                        </m:e>
                      </m:d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+1{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≤5}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1003DECD-4F39-8F48-9462-313C6D086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4724400"/>
                <a:ext cx="3657600" cy="369332"/>
              </a:xfrm>
              <a:prstGeom prst="rect">
                <a:avLst/>
              </a:prstGeom>
              <a:blipFill>
                <a:blip r:embed="rId8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线连接符 25">
            <a:extLst>
              <a:ext uri="{FF2B5EF4-FFF2-40B4-BE49-F238E27FC236}">
                <a16:creationId xmlns:a16="http://schemas.microsoft.com/office/drawing/2014/main" id="{7BFFEB5A-3FE0-6045-993E-F3239D92FE67}"/>
              </a:ext>
            </a:extLst>
          </p:cNvPr>
          <p:cNvCxnSpPr>
            <a:cxnSpLocks/>
          </p:cNvCxnSpPr>
          <p:nvPr/>
        </p:nvCxnSpPr>
        <p:spPr>
          <a:xfrm>
            <a:off x="5486400" y="4648200"/>
            <a:ext cx="2895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5BEBD6EE-E53F-2F43-A68A-EAF368C7AE57}"/>
                  </a:ext>
                </a:extLst>
              </p:cNvPr>
              <p:cNvSpPr txBox="1"/>
              <p:nvPr/>
            </p:nvSpPr>
            <p:spPr>
              <a:xfrm>
                <a:off x="1371600" y="4724400"/>
                <a:ext cx="3657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≤5∧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&lt;5)→((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+1)≤5)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5BEBD6EE-E53F-2F43-A68A-EAF368C7A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724400"/>
                <a:ext cx="3657600" cy="369332"/>
              </a:xfrm>
              <a:prstGeom prst="rect">
                <a:avLst/>
              </a:prstGeom>
              <a:blipFill>
                <a:blip r:embed="rId9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直线连接符 29">
            <a:extLst>
              <a:ext uri="{FF2B5EF4-FFF2-40B4-BE49-F238E27FC236}">
                <a16:creationId xmlns:a16="http://schemas.microsoft.com/office/drawing/2014/main" id="{5AAF3797-FC76-2E4B-8B57-C2E27C0CAC0B}"/>
              </a:ext>
            </a:extLst>
          </p:cNvPr>
          <p:cNvCxnSpPr>
            <a:cxnSpLocks/>
          </p:cNvCxnSpPr>
          <p:nvPr/>
        </p:nvCxnSpPr>
        <p:spPr>
          <a:xfrm>
            <a:off x="1524000" y="4648200"/>
            <a:ext cx="3352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3955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3CB819-AD21-984F-A3A6-A502A9437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Hoare logic rules: example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2538A8-7BCA-2A42-85B0-ACA58AC53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To prove this judgment:</a:t>
            </a:r>
          </a:p>
          <a:p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proof</a:t>
            </a:r>
            <a:r>
              <a:rPr kumimoji="1" lang="zh-CN" altLang="en-US" dirty="0"/>
              <a:t> </a:t>
            </a:r>
            <a:r>
              <a:rPr kumimoji="1" lang="en-US" altLang="zh-CN" dirty="0"/>
              <a:t>tree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“while”:</a:t>
            </a:r>
            <a:endParaRPr kumimoji="1"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88511D0-011C-AC42-8ED4-F634E6B8B36B}"/>
              </a:ext>
            </a:extLst>
          </p:cNvPr>
          <p:cNvSpPr txBox="1"/>
          <p:nvPr/>
        </p:nvSpPr>
        <p:spPr>
          <a:xfrm>
            <a:off x="6629399" y="2017713"/>
            <a:ext cx="23145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{n&gt;=0}</a:t>
            </a:r>
          </a:p>
          <a:p>
            <a:r>
              <a:rPr kumimoji="1" lang="en-US" altLang="zh-CN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kumimoji="1" lang="zh-CN" alt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1" lang="zh-CN" alt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0;</a:t>
            </a:r>
          </a:p>
          <a:p>
            <a:r>
              <a:rPr kumimoji="1" lang="en-US" altLang="zh-CN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kumimoji="1" lang="zh-CN" alt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1" lang="zh-CN" alt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0;</a:t>
            </a:r>
          </a:p>
          <a:p>
            <a:r>
              <a:rPr kumimoji="1" lang="en-US" altLang="zh-CN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while(</a:t>
            </a:r>
            <a:r>
              <a:rPr kumimoji="1" lang="en-US" altLang="zh-CN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kumimoji="1" lang="en-US" altLang="zh-CN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&lt;=n){</a:t>
            </a:r>
          </a:p>
          <a:p>
            <a:r>
              <a:rPr kumimoji="1" lang="zh-CN" alt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s=</a:t>
            </a:r>
            <a:r>
              <a:rPr kumimoji="1" lang="en-US" altLang="zh-CN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s+i</a:t>
            </a:r>
            <a:r>
              <a:rPr kumimoji="1" lang="en-US" altLang="zh-CN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kumimoji="1" lang="zh-CN" alt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kumimoji="1" lang="en-US" altLang="zh-CN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=i+1;</a:t>
            </a:r>
          </a:p>
          <a:p>
            <a:r>
              <a:rPr kumimoji="1" lang="en-US" altLang="zh-CN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kumimoji="1" lang="en-US" altLang="zh-CN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{2*s==n*(n+1)}</a:t>
            </a:r>
          </a:p>
        </p:txBody>
      </p: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E55158F2-24BB-284B-863F-5CD7C8893AF9}"/>
              </a:ext>
            </a:extLst>
          </p:cNvPr>
          <p:cNvCxnSpPr>
            <a:cxnSpLocks/>
          </p:cNvCxnSpPr>
          <p:nvPr/>
        </p:nvCxnSpPr>
        <p:spPr>
          <a:xfrm>
            <a:off x="210344" y="6241746"/>
            <a:ext cx="873363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50852A5-537B-1B43-B5E9-79ADC3F06606}"/>
                  </a:ext>
                </a:extLst>
              </p:cNvPr>
              <p:cNvSpPr txBox="1"/>
              <p:nvPr/>
            </p:nvSpPr>
            <p:spPr>
              <a:xfrm>
                <a:off x="533400" y="6412403"/>
                <a:ext cx="84216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d>
                            <m:d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𝑆𝑢𝑚</m:t>
                          </m:r>
                          <m:d>
                            <m:d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𝑤h𝑖𝑙𝑒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){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𝑆𝑢𝑚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)∧¬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50852A5-537B-1B43-B5E9-79ADC3F06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6412403"/>
                <a:ext cx="8421688" cy="369332"/>
              </a:xfrm>
              <a:prstGeom prst="rect">
                <a:avLst/>
              </a:prstGeom>
              <a:blipFill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3114AAE-B2E2-9B42-9EEA-599CB1E57F76}"/>
                  </a:ext>
                </a:extLst>
              </p:cNvPr>
              <p:cNvSpPr txBox="1"/>
              <p:nvPr/>
            </p:nvSpPr>
            <p:spPr>
              <a:xfrm>
                <a:off x="76200" y="5791200"/>
                <a:ext cx="88788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d>
                            <m:d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𝑆𝑢𝑚</m:t>
                          </m:r>
                          <m:d>
                            <m:d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+1{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𝑆𝑢𝑚</m:t>
                      </m:r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3114AAE-B2E2-9B42-9EEA-599CB1E57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791200"/>
                <a:ext cx="8878888" cy="369332"/>
              </a:xfrm>
              <a:prstGeom prst="rect">
                <a:avLst/>
              </a:prstGeom>
              <a:blipFill>
                <a:blip r:embed="rId3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18C78706-4E7B-6643-B10D-66EA881CAD6A}"/>
                  </a:ext>
                </a:extLst>
              </p:cNvPr>
              <p:cNvSpPr txBox="1"/>
              <p:nvPr/>
            </p:nvSpPr>
            <p:spPr>
              <a:xfrm>
                <a:off x="3276600" y="5257800"/>
                <a:ext cx="434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+1)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𝑆𝑢𝑚</m:t>
                    </m:r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+1−1</m:t>
                        </m:r>
                      </m:e>
                    </m:d>
                  </m:oMath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18C78706-4E7B-6643-B10D-66EA881CAD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5257800"/>
                <a:ext cx="4343400" cy="369332"/>
              </a:xfrm>
              <a:prstGeom prst="rect">
                <a:avLst/>
              </a:prstGeom>
              <a:blipFill>
                <a:blip r:embed="rId4"/>
                <a:stretch>
                  <a:fillRect l="-1166" t="-6667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线连接符 22">
            <a:extLst>
              <a:ext uri="{FF2B5EF4-FFF2-40B4-BE49-F238E27FC236}">
                <a16:creationId xmlns:a16="http://schemas.microsoft.com/office/drawing/2014/main" id="{637219C1-8395-2547-924E-D9C96B0B1313}"/>
              </a:ext>
            </a:extLst>
          </p:cNvPr>
          <p:cNvCxnSpPr>
            <a:cxnSpLocks/>
          </p:cNvCxnSpPr>
          <p:nvPr/>
        </p:nvCxnSpPr>
        <p:spPr>
          <a:xfrm>
            <a:off x="381000" y="5715000"/>
            <a:ext cx="7543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1003DECD-4F39-8F48-9462-313C6D086875}"/>
                  </a:ext>
                </a:extLst>
              </p:cNvPr>
              <p:cNvSpPr txBox="1"/>
              <p:nvPr/>
            </p:nvSpPr>
            <p:spPr>
              <a:xfrm>
                <a:off x="3107140" y="4779235"/>
                <a:ext cx="4800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zh-CN" dirty="0" smtClean="0"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+1)≤</m:t>
                      </m:r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𝑆𝑢𝑚</m:t>
                      </m:r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1003DECD-4F39-8F48-9462-313C6D086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7140" y="4779235"/>
                <a:ext cx="4800600" cy="369332"/>
              </a:xfrm>
              <a:prstGeom prst="rect">
                <a:avLst/>
              </a:prstGeom>
              <a:blipFill>
                <a:blip r:embed="rId5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68CD1B7F-4C34-5544-A40A-D2DFC093059F}"/>
                  </a:ext>
                </a:extLst>
              </p:cNvPr>
              <p:cNvSpPr txBox="1"/>
              <p:nvPr/>
            </p:nvSpPr>
            <p:spPr>
              <a:xfrm>
                <a:off x="381000" y="4355068"/>
                <a:ext cx="830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𝑆𝑢𝑚</m:t>
                      </m:r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kumimoji="1" lang="zh-CN" alt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m:rPr>
                          <m:nor/>
                        </m:rPr>
                        <a:rPr kumimoji="1" lang="en-US" altLang="zh-CN" dirty="0" smtClean="0"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+1)≤</m:t>
                      </m:r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𝑆𝑢𝑚</m:t>
                      </m:r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68CD1B7F-4C34-5544-A40A-D2DFC0930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355068"/>
                <a:ext cx="8305800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55304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7235E0-2140-1443-8812-35B3F42FD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Summary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5F1CB86-007F-444F-B16D-27C398152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discussed</a:t>
            </a:r>
            <a:r>
              <a:rPr kumimoji="1" lang="zh-CN" altLang="en-US" dirty="0"/>
              <a:t> </a:t>
            </a:r>
            <a:r>
              <a:rPr kumimoji="1" lang="en-US" altLang="zh-CN" dirty="0"/>
              <a:t>Hoare logic</a:t>
            </a:r>
          </a:p>
          <a:p>
            <a:pPr lvl="1"/>
            <a:r>
              <a:rPr kumimoji="1" lang="en-US" altLang="zh-CN" dirty="0"/>
              <a:t>An axiomatic system to specify program semantics</a:t>
            </a:r>
          </a:p>
          <a:p>
            <a:pPr lvl="1"/>
            <a:r>
              <a:rPr kumimoji="1" lang="en-US" altLang="zh-CN" dirty="0"/>
              <a:t>FOL, judgments and inference rules</a:t>
            </a:r>
          </a:p>
          <a:p>
            <a:r>
              <a:rPr kumimoji="1" lang="en-US" altLang="zh-CN" dirty="0"/>
              <a:t>To prove program properties formally, requires considerable proof engineering efforts</a:t>
            </a:r>
          </a:p>
          <a:p>
            <a:pPr lvl="1"/>
            <a:r>
              <a:rPr kumimoji="1" lang="en-US" altLang="zh-CN" dirty="0"/>
              <a:t>But we can establish some automatic techniques, to be discussed next</a:t>
            </a:r>
          </a:p>
        </p:txBody>
      </p:sp>
    </p:spTree>
    <p:extLst>
      <p:ext uri="{BB962C8B-B14F-4D97-AF65-F5344CB8AC3E}">
        <p14:creationId xmlns:p14="http://schemas.microsoft.com/office/powerpoint/2010/main" val="379156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C16574-30AC-A74C-958F-11DC9E34F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Brief</a:t>
            </a:r>
            <a:r>
              <a:rPr kumimoji="1" lang="zh-CN" altLang="en-US" dirty="0"/>
              <a:t> </a:t>
            </a:r>
            <a:r>
              <a:rPr kumimoji="1" lang="en-US" altLang="zh-CN" dirty="0"/>
              <a:t>history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1616A0-AD14-B14D-889B-59786C0D4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6132512" cy="4114800"/>
          </a:xfrm>
        </p:spPr>
        <p:txBody>
          <a:bodyPr/>
          <a:lstStyle/>
          <a:p>
            <a:r>
              <a:rPr lang="en-US" altLang="zh-CN" sz="2800" dirty="0"/>
              <a:t>1967: Assigning Meaning to Programs (Floyd) </a:t>
            </a:r>
          </a:p>
          <a:p>
            <a:pPr lvl="1"/>
            <a:r>
              <a:rPr lang="en-US" altLang="zh-CN" sz="2400" dirty="0"/>
              <a:t>1978 Turing Award</a:t>
            </a:r>
          </a:p>
          <a:p>
            <a:r>
              <a:rPr lang="en-US" altLang="zh-CN" sz="2800" dirty="0"/>
              <a:t>1969: An Axiomatic Basis for Computer Programming (Hoare) </a:t>
            </a:r>
          </a:p>
          <a:p>
            <a:pPr lvl="1"/>
            <a:r>
              <a:rPr lang="en-US" altLang="zh-CN" sz="2400" dirty="0"/>
              <a:t>1980 Turing Award</a:t>
            </a:r>
          </a:p>
          <a:p>
            <a:r>
              <a:rPr lang="en-US" altLang="zh-CN" sz="2800" dirty="0"/>
              <a:t>1975: Guarded Commands, </a:t>
            </a:r>
            <a:r>
              <a:rPr lang="en-US" altLang="zh-CN" sz="2800" dirty="0" err="1"/>
              <a:t>Nondeterminacy</a:t>
            </a:r>
            <a:r>
              <a:rPr lang="en-US" altLang="zh-CN" sz="2800" dirty="0"/>
              <a:t> and Formal Derivation of Programs (Dijkstra)</a:t>
            </a:r>
          </a:p>
          <a:p>
            <a:pPr lvl="1"/>
            <a:r>
              <a:rPr lang="en-US" altLang="zh-CN" sz="2400" dirty="0"/>
              <a:t>1972 Turing Award</a:t>
            </a:r>
            <a:endParaRPr kumimoji="1" lang="zh-CN" altLang="en-US" sz="24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1C5EF3E-D371-5E43-9228-259A7F72EA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905000"/>
            <a:ext cx="1295400" cy="145960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9F0B077-200A-AF44-9C6F-EE156C672F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593206"/>
            <a:ext cx="1295400" cy="12954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5619518-DC92-0649-B1AF-2183B72FF8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414" y="5029200"/>
            <a:ext cx="1256586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68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0D9874-6D59-C34C-A73A-F64B387CB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Motivation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19CD97-B7B9-5F40-8957-73DA0468A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4379912" cy="4114800"/>
          </a:xfrm>
        </p:spPr>
        <p:txBody>
          <a:bodyPr/>
          <a:lstStyle/>
          <a:p>
            <a:r>
              <a:rPr kumimoji="1" lang="en-US" altLang="zh-CN" dirty="0"/>
              <a:t>For 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program, how can we guarantee </a:t>
            </a:r>
            <a:r>
              <a:rPr kumimoji="1" lang="en-US" altLang="zh-CN" dirty="0">
                <a:solidFill>
                  <a:srgbClr val="0432FF"/>
                </a:solidFill>
              </a:rPr>
              <a:t>n==5</a:t>
            </a:r>
            <a:r>
              <a:rPr kumimoji="1" lang="en-US" altLang="zh-CN" dirty="0"/>
              <a:t>?</a:t>
            </a:r>
          </a:p>
          <a:p>
            <a:r>
              <a:rPr kumimoji="1" lang="en-US" altLang="zh-CN" dirty="0"/>
              <a:t>Note that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program testing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not</a:t>
            </a:r>
            <a:r>
              <a:rPr kumimoji="1" lang="zh-CN" altLang="en-US" dirty="0"/>
              <a:t> </a:t>
            </a:r>
            <a:r>
              <a:rPr kumimoji="1" lang="en-US" altLang="zh-CN" dirty="0"/>
              <a:t>effective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this:</a:t>
            </a:r>
          </a:p>
          <a:p>
            <a:pPr lvl="1"/>
            <a:r>
              <a:rPr kumimoji="1" lang="en-US" altLang="zh-CN" dirty="0"/>
              <a:t>we </a:t>
            </a:r>
            <a:r>
              <a:rPr kumimoji="1" lang="en-US" altLang="zh-CN" dirty="0">
                <a:solidFill>
                  <a:srgbClr val="FF0000"/>
                </a:solidFill>
              </a:rPr>
              <a:t>cannot</a:t>
            </a:r>
            <a:r>
              <a:rPr kumimoji="1" lang="en-US" altLang="zh-CN" dirty="0"/>
              <a:t> enumerate</a:t>
            </a:r>
            <a:r>
              <a:rPr kumimoji="1" lang="zh-CN" altLang="en-US" dirty="0"/>
              <a:t> </a:t>
            </a:r>
            <a:r>
              <a:rPr kumimoji="1" lang="en-US" altLang="zh-CN" dirty="0"/>
              <a:t>all</a:t>
            </a:r>
            <a:r>
              <a:rPr kumimoji="1" lang="zh-CN" altLang="en-US" dirty="0"/>
              <a:t> </a:t>
            </a:r>
            <a:r>
              <a:rPr kumimoji="1" lang="en-US" altLang="zh-CN" dirty="0"/>
              <a:t>possible</a:t>
            </a:r>
            <a:r>
              <a:rPr kumimoji="1" lang="zh-CN" altLang="en-US" dirty="0"/>
              <a:t> </a:t>
            </a:r>
            <a:r>
              <a:rPr kumimoji="1" lang="en-US" altLang="zh-CN" dirty="0"/>
              <a:t>values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>
                <a:solidFill>
                  <a:srgbClr val="0432FF"/>
                </a:solidFill>
              </a:rPr>
              <a:t>n</a:t>
            </a:r>
            <a:r>
              <a:rPr kumimoji="1" lang="en-US" altLang="zh-CN" dirty="0"/>
              <a:t>!</a:t>
            </a:r>
            <a:endParaRPr kumimoji="1" lang="zh-CN" altLang="en-US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5174E72D-E27A-0B44-B8BF-40EB651CC666}"/>
              </a:ext>
            </a:extLst>
          </p:cNvPr>
          <p:cNvSpPr txBox="1">
            <a:spLocks/>
          </p:cNvSpPr>
          <p:nvPr/>
        </p:nvSpPr>
        <p:spPr bwMode="auto">
          <a:xfrm>
            <a:off x="5715000" y="1947319"/>
            <a:ext cx="2971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pre:  n&lt;0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post: n==5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sum(n){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while(n&lt;5)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n = n+1;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n;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Font typeface="Wingdings" pitchFamily="2" charset="2"/>
              <a:buNone/>
            </a:pPr>
            <a:endParaRPr kumimoji="1" lang="en-US" altLang="zh-CN" sz="2000" b="1" kern="0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33E0976-3292-1341-B4E2-2E9DF5CD270C}"/>
              </a:ext>
            </a:extLst>
          </p:cNvPr>
          <p:cNvSpPr txBox="1"/>
          <p:nvPr/>
        </p:nvSpPr>
        <p:spPr>
          <a:xfrm>
            <a:off x="6781799" y="987269"/>
            <a:ext cx="216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logical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formulae</a:t>
            </a:r>
            <a:endParaRPr kumimoji="1" lang="zh-CN" altLang="en-US" dirty="0"/>
          </a:p>
        </p:txBody>
      </p:sp>
      <p:cxnSp>
        <p:nvCxnSpPr>
          <p:cNvPr id="6" name="直线箭头连接符 5">
            <a:extLst>
              <a:ext uri="{FF2B5EF4-FFF2-40B4-BE49-F238E27FC236}">
                <a16:creationId xmlns:a16="http://schemas.microsoft.com/office/drawing/2014/main" id="{5BFD54A5-D850-684A-9DBA-620CB5CACF1D}"/>
              </a:ext>
            </a:extLst>
          </p:cNvPr>
          <p:cNvCxnSpPr>
            <a:cxnSpLocks/>
          </p:cNvCxnSpPr>
          <p:nvPr/>
        </p:nvCxnSpPr>
        <p:spPr>
          <a:xfrm flipH="1">
            <a:off x="7315201" y="1356601"/>
            <a:ext cx="257571" cy="661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EA319D5B-7A59-CE4B-8979-8F021042A706}"/>
              </a:ext>
            </a:extLst>
          </p:cNvPr>
          <p:cNvCxnSpPr>
            <a:cxnSpLocks/>
          </p:cNvCxnSpPr>
          <p:nvPr/>
        </p:nvCxnSpPr>
        <p:spPr>
          <a:xfrm>
            <a:off x="7572772" y="1356601"/>
            <a:ext cx="0" cy="1030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14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18660EE2-E25A-8444-8E9D-C068A46B10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Big picture</a:t>
            </a:r>
          </a:p>
        </p:txBody>
      </p:sp>
      <p:sp>
        <p:nvSpPr>
          <p:cNvPr id="4" name="圆角矩形 3">
            <a:extLst>
              <a:ext uri="{FF2B5EF4-FFF2-40B4-BE49-F238E27FC236}">
                <a16:creationId xmlns:a16="http://schemas.microsoft.com/office/drawing/2014/main" id="{CF5C3EF0-3D13-FD4C-ADB0-795D70EBE088}"/>
              </a:ext>
            </a:extLst>
          </p:cNvPr>
          <p:cNvSpPr/>
          <p:nvPr/>
        </p:nvSpPr>
        <p:spPr>
          <a:xfrm>
            <a:off x="3505200" y="2514600"/>
            <a:ext cx="1752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en-US" altLang="zh-CN" dirty="0"/>
              <a:t>Logic</a:t>
            </a:r>
            <a:endParaRPr kumimoji="1" lang="zh-CN" altLang="en-US" dirty="0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094A6A5B-756B-9B42-879D-1F5E64AE705C}"/>
              </a:ext>
            </a:extLst>
          </p:cNvPr>
          <p:cNvSpPr/>
          <p:nvPr/>
        </p:nvSpPr>
        <p:spPr>
          <a:xfrm>
            <a:off x="1752600" y="4343400"/>
            <a:ext cx="1752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en-US" altLang="zh-CN" dirty="0"/>
              <a:t>Programs</a:t>
            </a:r>
            <a:endParaRPr kumimoji="1" lang="zh-CN" altLang="en-US" dirty="0"/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96F3679E-5CF1-2D46-92EB-BA228CF587EA}"/>
              </a:ext>
            </a:extLst>
          </p:cNvPr>
          <p:cNvSpPr/>
          <p:nvPr/>
        </p:nvSpPr>
        <p:spPr>
          <a:xfrm>
            <a:off x="5324475" y="4343400"/>
            <a:ext cx="1752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en-US" altLang="zh-CN" dirty="0"/>
              <a:t>prover/</a:t>
            </a:r>
          </a:p>
          <a:p>
            <a:pPr algn="ctr">
              <a:defRPr/>
            </a:pPr>
            <a:r>
              <a:rPr kumimoji="1" lang="en-US" altLang="zh-CN" dirty="0"/>
              <a:t>solver</a:t>
            </a:r>
            <a:endParaRPr kumimoji="1" lang="zh-CN" altLang="en-US" dirty="0"/>
          </a:p>
        </p:txBody>
      </p:sp>
      <p:cxnSp>
        <p:nvCxnSpPr>
          <p:cNvPr id="6" name="直线箭头连接符 5">
            <a:extLst>
              <a:ext uri="{FF2B5EF4-FFF2-40B4-BE49-F238E27FC236}">
                <a16:creationId xmlns:a16="http://schemas.microsoft.com/office/drawing/2014/main" id="{F51E5772-C5C1-4448-B052-F53C90471D02}"/>
              </a:ext>
            </a:extLst>
          </p:cNvPr>
          <p:cNvCxnSpPr>
            <a:stCxn id="7" idx="0"/>
            <a:endCxn id="4" idx="2"/>
          </p:cNvCxnSpPr>
          <p:nvPr/>
        </p:nvCxnSpPr>
        <p:spPr>
          <a:xfrm flipV="1">
            <a:off x="2628900" y="3505200"/>
            <a:ext cx="1752600" cy="8382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CECFFBCE-F4D1-3245-93C9-FF059F61935C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3505200" y="4838700"/>
            <a:ext cx="1819275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线箭头连接符 13">
            <a:extLst>
              <a:ext uri="{FF2B5EF4-FFF2-40B4-BE49-F238E27FC236}">
                <a16:creationId xmlns:a16="http://schemas.microsoft.com/office/drawing/2014/main" id="{DFC329C2-2AD3-9249-9953-121904F332B1}"/>
              </a:ext>
            </a:extLst>
          </p:cNvPr>
          <p:cNvCxnSpPr>
            <a:cxnSpLocks/>
            <a:stCxn id="8" idx="0"/>
            <a:endCxn id="4" idx="2"/>
          </p:cNvCxnSpPr>
          <p:nvPr/>
        </p:nvCxnSpPr>
        <p:spPr>
          <a:xfrm flipH="1" flipV="1">
            <a:off x="4381500" y="3505200"/>
            <a:ext cx="1819275" cy="8382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206A91CA-6F1F-4A4D-9729-771B2EF8752D}"/>
              </a:ext>
            </a:extLst>
          </p:cNvPr>
          <p:cNvSpPr txBox="1"/>
          <p:nvPr/>
        </p:nvSpPr>
        <p:spPr>
          <a:xfrm>
            <a:off x="809625" y="2667000"/>
            <a:ext cx="1552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Hoare logic connects the logic and program!</a:t>
            </a:r>
            <a:endParaRPr kumimoji="1" lang="zh-CN" altLang="en-US" dirty="0"/>
          </a:p>
        </p:txBody>
      </p:sp>
      <p:cxnSp>
        <p:nvCxnSpPr>
          <p:cNvPr id="5" name="直线箭头连接符 4">
            <a:extLst>
              <a:ext uri="{FF2B5EF4-FFF2-40B4-BE49-F238E27FC236}">
                <a16:creationId xmlns:a16="http://schemas.microsoft.com/office/drawing/2014/main" id="{FC85E07C-EE6F-0341-8C6C-2262B9698EC9}"/>
              </a:ext>
            </a:extLst>
          </p:cNvPr>
          <p:cNvCxnSpPr>
            <a:cxnSpLocks/>
          </p:cNvCxnSpPr>
          <p:nvPr/>
        </p:nvCxnSpPr>
        <p:spPr>
          <a:xfrm>
            <a:off x="2286000" y="3352800"/>
            <a:ext cx="106680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5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B1A98-5D2E-F84C-8A75-A8FC62CA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Recall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IMP language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A67DCE-2389-6343-AFC1-54E1B9454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::=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::=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::=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E==E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E!=E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B&amp;&amp;B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B||B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!B</a:t>
            </a: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::=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skip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x=E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S;S</a:t>
            </a:r>
          </a:p>
          <a:p>
            <a:pPr marL="0" indent="0">
              <a:buNone/>
            </a:pP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if(B,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S,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S)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while(B,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S)</a:t>
            </a: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::=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f(x1,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…,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xn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){S;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E;}</a:t>
            </a:r>
          </a:p>
        </p:txBody>
      </p:sp>
    </p:spTree>
    <p:extLst>
      <p:ext uri="{BB962C8B-B14F-4D97-AF65-F5344CB8AC3E}">
        <p14:creationId xmlns:p14="http://schemas.microsoft.com/office/powerpoint/2010/main" val="539919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2AD13822-7032-4044-A293-3F03CA1BE9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 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33236271-C509-0D42-B6EB-BCFDE44431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dirty="0"/>
              <a:t> </a:t>
            </a:r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id="{6C9D3A3E-5D79-DD4B-971C-087254847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276600"/>
            <a:ext cx="52364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3600" i="1" dirty="0">
                <a:solidFill>
                  <a:schemeClr val="folHlink"/>
                </a:solidFill>
              </a:rPr>
              <a:t>Hoare logic:</a:t>
            </a:r>
            <a:r>
              <a:rPr lang="zh-CN" altLang="en-US" sz="3600" i="1" dirty="0">
                <a:solidFill>
                  <a:schemeClr val="folHlink"/>
                </a:solidFill>
              </a:rPr>
              <a:t> </a:t>
            </a:r>
            <a:r>
              <a:rPr lang="en-US" altLang="zh-CN" sz="3600" i="1" dirty="0">
                <a:solidFill>
                  <a:schemeClr val="folHlink"/>
                </a:solidFill>
              </a:rPr>
              <a:t>Hoare</a:t>
            </a:r>
            <a:r>
              <a:rPr lang="zh-CN" altLang="en-US" sz="3600" i="1" dirty="0">
                <a:solidFill>
                  <a:schemeClr val="folHlink"/>
                </a:solidFill>
              </a:rPr>
              <a:t> </a:t>
            </a:r>
            <a:r>
              <a:rPr lang="en-US" altLang="zh-CN" sz="3600" i="1" dirty="0">
                <a:solidFill>
                  <a:schemeClr val="folHlink"/>
                </a:solidFill>
              </a:rPr>
              <a:t>Triple</a:t>
            </a:r>
          </a:p>
        </p:txBody>
      </p:sp>
    </p:spTree>
    <p:extLst>
      <p:ext uri="{BB962C8B-B14F-4D97-AF65-F5344CB8AC3E}">
        <p14:creationId xmlns:p14="http://schemas.microsoft.com/office/powerpoint/2010/main" val="1464603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720038-D2FF-BF4C-85F5-64AA37F5D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Hoare triple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157B990-4D71-4244-B178-AB87DC9C2E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Hoare triple is a judgment:</a:t>
                </a:r>
              </a:p>
              <a:p>
                <a:pPr marL="0" indent="0">
                  <a:buNone/>
                </a:pPr>
                <a:endParaRPr kumimoji="1" lang="en-US" altLang="zh-CN" dirty="0"/>
              </a:p>
              <a:p>
                <a:pPr marL="0" indent="0">
                  <a:buNone/>
                </a:pPr>
                <a:r>
                  <a:rPr kumimoji="1" lang="en-US" altLang="zh-CN" dirty="0"/>
                  <a:t>where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kumimoji="1" lang="en-US" altLang="zh-CN" dirty="0"/>
                  <a:t> is a program statement;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kumimoji="1" lang="en-US" altLang="zh-CN" dirty="0"/>
                  <a:t> are two logical propositions: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pre</a:t>
                </a:r>
                <a:r>
                  <a:rPr kumimoji="1" lang="en-US" altLang="zh-CN" dirty="0"/>
                  <a:t>-condition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and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post</a:t>
                </a:r>
                <a:r>
                  <a:rPr kumimoji="1" lang="en-US" altLang="zh-CN" dirty="0"/>
                  <a:t>-condition.</a:t>
                </a:r>
              </a:p>
              <a:p>
                <a:pPr marL="0" indent="0">
                  <a:buNone/>
                </a:pPr>
                <a:endParaRPr kumimoji="1" lang="en-US" altLang="zh-CN" dirty="0"/>
              </a:p>
              <a:p>
                <a:pPr marL="0" indent="0">
                  <a:buNone/>
                </a:pPr>
                <a:r>
                  <a:rPr kumimoji="1" lang="en-US" altLang="zh-CN" sz="2800" dirty="0">
                    <a:ea typeface="Cambria Math" panose="02040503050406030204" pitchFamily="18" charset="0"/>
                  </a:rPr>
                  <a:t>Informal meaning: whenever the initial program state satisfies </a:t>
                </a:r>
                <a14:m>
                  <m:oMath xmlns:m="http://schemas.openxmlformats.org/officeDocument/2006/math">
                    <m:r>
                      <a:rPr kumimoji="1" lang="en-US" altLang="zh-CN" sz="28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kumimoji="1" lang="en-US" altLang="zh-CN" sz="2800" dirty="0">
                    <a:ea typeface="Cambria Math" panose="02040503050406030204" pitchFamily="18" charset="0"/>
                  </a:rPr>
                  <a:t>, if the program </a:t>
                </a:r>
                <a14:m>
                  <m:oMath xmlns:m="http://schemas.openxmlformats.org/officeDocument/2006/math">
                    <m:r>
                      <a:rPr kumimoji="1" lang="en-US" altLang="zh-CN" sz="28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kumimoji="1" lang="en-US" altLang="zh-CN" sz="2800" dirty="0">
                    <a:ea typeface="Cambria Math" panose="02040503050406030204" pitchFamily="18" charset="0"/>
                  </a:rPr>
                  <a:t> terminates, then the final program state satisfies </a:t>
                </a: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kumimoji="1" lang="en-US" altLang="zh-CN" sz="2800" dirty="0"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157B990-4D71-4244-B178-AB87DC9C2E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4" t="-1846" r="-2447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B76EAD0-0174-EB4E-AEAC-0F47C4361ECB}"/>
                  </a:ext>
                </a:extLst>
              </p:cNvPr>
              <p:cNvSpPr txBox="1"/>
              <p:nvPr/>
            </p:nvSpPr>
            <p:spPr>
              <a:xfrm>
                <a:off x="3124200" y="2514600"/>
                <a:ext cx="3276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sz="32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32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{</m:t>
                      </m:r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en-US" altLang="zh-CN" sz="32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B76EAD0-0174-EB4E-AEAC-0F47C4361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514600"/>
                <a:ext cx="3276600" cy="584775"/>
              </a:xfrm>
              <a:prstGeom prst="rect">
                <a:avLst/>
              </a:prstGeom>
              <a:blipFill>
                <a:blip r:embed="rId3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0111301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22504</TotalTime>
  <Words>2170</Words>
  <Application>Microsoft Macintosh PowerPoint</Application>
  <PresentationFormat>全屏显示(4:3)</PresentationFormat>
  <Paragraphs>284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1" baseType="lpstr">
      <vt:lpstr>Arial</vt:lpstr>
      <vt:lpstr>Cambria Math</vt:lpstr>
      <vt:lpstr>Courier New</vt:lpstr>
      <vt:lpstr>Tahoma</vt:lpstr>
      <vt:lpstr>Wingdings</vt:lpstr>
      <vt:lpstr>Blends</vt:lpstr>
      <vt:lpstr>Hoare logic</vt:lpstr>
      <vt:lpstr>Spectrum of program validation methods</vt:lpstr>
      <vt:lpstr>Overview</vt:lpstr>
      <vt:lpstr>Brief history</vt:lpstr>
      <vt:lpstr>Motivation</vt:lpstr>
      <vt:lpstr>Big picture</vt:lpstr>
      <vt:lpstr>Recall the IMP language</vt:lpstr>
      <vt:lpstr> </vt:lpstr>
      <vt:lpstr>Hoare triple</vt:lpstr>
      <vt:lpstr>Partial and total correctness</vt:lpstr>
      <vt:lpstr>Hoare triple example</vt:lpstr>
      <vt:lpstr>Hoare triple example 2</vt:lpstr>
      <vt:lpstr>Hoare triple semantics</vt:lpstr>
      <vt:lpstr>Proposition syntax</vt:lpstr>
      <vt:lpstr>Proposition syntax</vt:lpstr>
      <vt:lpstr>Proposition semantics</vt:lpstr>
      <vt:lpstr>Proposition semantics</vt:lpstr>
      <vt:lpstr>Hoare triple semantics</vt:lpstr>
      <vt:lpstr>Exhausted testing</vt:lpstr>
      <vt:lpstr>Exhausted testing, cont’</vt:lpstr>
      <vt:lpstr>Axiomatic semantics</vt:lpstr>
      <vt:lpstr> </vt:lpstr>
      <vt:lpstr>Inference rules</vt:lpstr>
      <vt:lpstr>Hoare logic rules: empty</vt:lpstr>
      <vt:lpstr>Hoare logic rules: assignment</vt:lpstr>
      <vt:lpstr>Hoare logic rules: sequence</vt:lpstr>
      <vt:lpstr>Hoare logic rules: if</vt:lpstr>
      <vt:lpstr>Hoare logic rules: while</vt:lpstr>
      <vt:lpstr>Hoare logic rules: consequence</vt:lpstr>
      <vt:lpstr>Hoare logic rules: example</vt:lpstr>
      <vt:lpstr>Or, the proof tree</vt:lpstr>
      <vt:lpstr>Hoare logic rules: example</vt:lpstr>
      <vt:lpstr>Hoare logic rules: example</vt:lpstr>
      <vt:lpstr>Hoare logic rules: example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</dc:title>
  <dc:creator>Baojian Hua</dc:creator>
  <cp:lastModifiedBy>Microsoft Office 用户</cp:lastModifiedBy>
  <cp:revision>5453</cp:revision>
  <cp:lastPrinted>1601-01-01T00:00:00Z</cp:lastPrinted>
  <dcterms:created xsi:type="dcterms:W3CDTF">1601-01-01T00:00:00Z</dcterms:created>
  <dcterms:modified xsi:type="dcterms:W3CDTF">2022-06-24T04:04:45Z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