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9"/>
  </p:handoutMasterIdLst>
  <p:sldIdLst>
    <p:sldId id="256" r:id="rId3"/>
    <p:sldId id="258" r:id="rId5"/>
    <p:sldId id="265" r:id="rId6"/>
    <p:sldId id="263" r:id="rId7"/>
    <p:sldId id="260" r:id="rId8"/>
    <p:sldId id="269" r:id="rId9"/>
    <p:sldId id="259" r:id="rId10"/>
    <p:sldId id="270" r:id="rId11"/>
    <p:sldId id="272" r:id="rId12"/>
    <p:sldId id="273" r:id="rId13"/>
    <p:sldId id="271" r:id="rId14"/>
    <p:sldId id="274" r:id="rId15"/>
    <p:sldId id="257" r:id="rId16"/>
    <p:sldId id="268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4" r:id="rId34"/>
    <p:sldId id="295" r:id="rId35"/>
    <p:sldId id="296" r:id="rId36"/>
    <p:sldId id="297" r:id="rId37"/>
    <p:sldId id="298" r:id="rId3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2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\begin{align}</a:t>
            </a:r>
            <a:endParaRPr lang="en-US" altLang="zh-CN"/>
          </a:p>
          <a:p>
            <a:r>
              <a:rPr lang="en-US" altLang="zh-CN"/>
              <a:t>\mathcal{C}((p_1 \land p_2) \lor (q_1 \land q_2))</a:t>
            </a:r>
            <a:endParaRPr lang="en-US" altLang="zh-CN"/>
          </a:p>
          <a:p>
            <a:r>
              <a:rPr lang="en-US" altLang="zh-CN"/>
              <a:t>&amp;= \mathcal{D}(\mathcal{C}(p_1 \land p_2),\mathcal{C}(q_1 \lor q_2)) \\</a:t>
            </a:r>
            <a:endParaRPr lang="en-US" altLang="zh-CN"/>
          </a:p>
          <a:p>
            <a:r>
              <a:rPr lang="en-US" altLang="zh-CN"/>
              <a:t>&amp;= \mathcal{D}(\mathcal{C}(p_1) \land \mathcal{C}(p_2),\mathcal{D}(\mathcal{C}(q_1), \mathcal{C}(q_2))\\</a:t>
            </a:r>
            <a:endParaRPr lang="en-US" altLang="zh-CN"/>
          </a:p>
          <a:p>
            <a:r>
              <a:rPr lang="en-US" altLang="zh-CN"/>
              <a:t>&amp;=\mathcal{D}(p_1 \land p_2, \mathcal{D}(q_1,q_2))\\</a:t>
            </a:r>
            <a:endParaRPr lang="en-US" altLang="zh-CN"/>
          </a:p>
          <a:p>
            <a:r>
              <a:rPr lang="en-US" altLang="zh-CN"/>
              <a:t>&amp;=\mathcal{D}(p_1, \mathcal{D}(q_1,q_2)) \land \mathcal{D}(p_2,\mathcal{D}(q_1,q_2))\\</a:t>
            </a:r>
            <a:endParaRPr lang="en-US" altLang="zh-CN"/>
          </a:p>
          <a:p>
            <a:r>
              <a:rPr lang="en-US" altLang="zh-CN"/>
              <a:t>&amp;=\mathcal{D}(p_1,q_1\lor q_2) \land \mathcal{D}(q_2,q_1\lor q_2)\\</a:t>
            </a:r>
            <a:endParaRPr lang="en-US" altLang="zh-CN"/>
          </a:p>
          <a:p>
            <a:r>
              <a:rPr lang="en-US" altLang="zh-CN"/>
              <a:t>&amp;=(p_1\lor q_1\lor q_2)\land (p_2\lor q_1\lor q_2)        </a:t>
            </a:r>
            <a:endParaRPr lang="en-US" altLang="zh-CN"/>
          </a:p>
          <a:p>
            <a:r>
              <a:rPr lang="en-US" altLang="zh-CN"/>
              <a:t>\end{align}</a:t>
            </a:r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tags" Target="../tags/tag36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tags" Target="../tags/tag39.xml"/><Relationship Id="rId4" Type="http://schemas.openxmlformats.org/officeDocument/2006/relationships/image" Target="../media/image10.png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41.xml"/><Relationship Id="rId2" Type="http://schemas.openxmlformats.org/officeDocument/2006/relationships/image" Target="../media/image37.png"/><Relationship Id="rId1" Type="http://schemas.openxmlformats.org/officeDocument/2006/relationships/tags" Target="../tags/tag40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tags" Target="../tags/tag4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形式化方法回顾</a:t>
            </a:r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+mn-ea"/>
              </a:rPr>
              <a:t>课（一）</a:t>
            </a:r>
            <a:endParaRPr lang="zh-CN" alt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ym typeface="+mn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2025</a:t>
            </a:r>
            <a:r>
              <a:rPr lang="zh-CN" altLang="en-US" dirty="0">
                <a:latin typeface="+mn-lt"/>
              </a:rPr>
              <a:t>年</a:t>
            </a:r>
            <a:r>
              <a:rPr lang="zh-CN" altLang="en-US" dirty="0">
                <a:latin typeface="+mn-lt"/>
              </a:rPr>
              <a:t>春</a:t>
            </a:r>
            <a:endParaRPr lang="zh-CN" altLang="en-US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上下文无关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文法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825625"/>
                <a:ext cx="10515600" cy="3453130"/>
              </a:xfrm>
            </p:spPr>
            <p:txBody>
              <a:bodyPr>
                <a:noAutofit/>
              </a:bodyPr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给定文法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900">
                        <a:latin typeface="DejaVu Math TeX Gyre" panose="02000503000000000000" charset="0"/>
                        <a:cs typeface="DejaVu Math TeX Gyre" panose="02000503000000000000" charset="0"/>
                      </a:rPr>
                      <m:t>G</m:t>
                    </m:r>
                  </m:oMath>
                </a14:m>
                <a:endParaRPr lang="en-US" altLang="zh-CN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+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−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∗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/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| (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 |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𝑛</m:t>
                      </m:r>
                    </m:oMath>
                  </m:oMathPara>
                </a14:m>
                <a:endParaRPr lang="zh-CN" altLang="en-US" sz="190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判断表达式</a:t>
                </a:r>
                <a14:m>
                  <m:oMath xmlns:m="http://schemas.openxmlformats.org/officeDocument/2006/math">
                    <m:r>
                      <a:rPr lang="en-US" altLang="zh-CN" sz="1900">
                        <a:latin typeface="DejaVu Math TeX Gyre" panose="02000503000000000000" charset="0"/>
                        <a:cs typeface="DejaVu Math TeX Gyre" panose="02000503000000000000" charset="0"/>
                      </a:rPr>
                      <m:t>1</m:t>
                    </m:r>
                    <m:r>
                      <a:rPr lang="en-US" altLang="zh-CN" sz="1900">
                        <a:latin typeface="DejaVu Math TeX Gyre" panose="02000503000000000000" charset="0"/>
                        <a:cs typeface="DejaVu Math TeX Gyre" panose="02000503000000000000" charset="0"/>
                      </a:rPr>
                      <m:t>+</m:t>
                    </m:r>
                    <m:r>
                      <a:rPr lang="en-US" altLang="zh-CN" sz="1900">
                        <a:latin typeface="DejaVu Math TeX Gyre" panose="02000503000000000000" charset="0"/>
                        <a:cs typeface="DejaVu Math TeX Gyre" panose="02000503000000000000" charset="0"/>
                      </a:rPr>
                      <m:t>2</m:t>
                    </m:r>
                    <m:r>
                      <a:rPr lang="en-US" altLang="zh-CN" sz="1900">
                        <a:latin typeface="DejaVu Math TeX Gyre" panose="02000503000000000000" charset="0"/>
                        <a:cs typeface="DejaVu Math TeX Gyre" panose="02000503000000000000" charset="0"/>
                      </a:rPr>
                      <m:t>∗</m:t>
                    </m:r>
                    <m:r>
                      <a:rPr lang="en-US" altLang="zh-CN" sz="1900">
                        <a:latin typeface="DejaVu Math TeX Gyre" panose="02000503000000000000" charset="0"/>
                        <a:cs typeface="DejaVu Math TeX Gyre" panose="02000503000000000000" charset="0"/>
                      </a:rPr>
                      <m:t>3</m:t>
                    </m:r>
                  </m:oMath>
                </a14:m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是否是文法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900">
                        <a:latin typeface="DejaVu Math TeX Gyre" panose="02000503000000000000" charset="0"/>
                        <a:cs typeface="DejaVu Math TeX Gyre" panose="02000503000000000000" charset="0"/>
                      </a:rPr>
                      <m:t>G</m:t>
                    </m:r>
                  </m:oMath>
                </a14:m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的元素：</a:t>
                </a:r>
                <a:endParaRPr lang="zh-CN" altLang="en-US" sz="19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→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+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→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+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∗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</m:oMath>
                  </m:oMathPara>
                </a14:m>
                <a:endParaRPr lang="en-US" altLang="zh-CN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→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𝑛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+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𝑛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∗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𝑛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→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1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+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2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∗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3</m:t>
                      </m:r>
                    </m:oMath>
                  </m:oMathPara>
                </a14:m>
                <a:endParaRPr lang="en-US" altLang="zh-CN" sz="19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需要注意的是，对该句子的推导并不是唯一的，大家可以自行尝试其他推导。</a:t>
                </a:r>
                <a:endParaRPr lang="en-US" altLang="zh-CN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sz="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825625"/>
                <a:ext cx="10515600" cy="345313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上下文无关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文法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665605"/>
                <a:ext cx="10515600" cy="1181735"/>
              </a:xfrm>
            </p:spPr>
            <p:txBody>
              <a:bodyPr>
                <a:normAutofit fontScale="80000"/>
              </a:bodyPr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文法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G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的二义性问题（推导树</a:t>
                </a: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不唯一）</a:t>
                </a:r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+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−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∗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/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| 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 |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𝑛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665605"/>
                <a:ext cx="10515600" cy="118173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94155" y="2847340"/>
            <a:ext cx="9203690" cy="33445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上下文无关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文法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665605"/>
                <a:ext cx="10515600" cy="1181735"/>
              </a:xfrm>
            </p:spPr>
            <p:txBody>
              <a:bodyPr>
                <a:normAutofit fontScale="80000"/>
              </a:bodyPr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文法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G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的二义性问题</a:t>
                </a:r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+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−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∗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/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| 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 |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𝑛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665605"/>
                <a:ext cx="10515600" cy="118173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2"/>
              <p:cNvSpPr>
                <a:spLocks noGrp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827020" y="3429000"/>
                <a:ext cx="6086475" cy="2311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9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+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𝑇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−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𝑇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𝑇</m:t>
                      </m:r>
                    </m:oMath>
                  </m:oMathPara>
                </a14:m>
                <a:endParaRPr lang="en-US" altLang="zh-CN" sz="22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𝑇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𝑇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∗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𝐹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𝑇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/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𝐹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𝐹</m:t>
                      </m:r>
                    </m:oMath>
                  </m:oMathPara>
                </a14:m>
                <a:endParaRPr lang="en-US" altLang="zh-CN" sz="22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𝐹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(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 | </m:t>
                      </m:r>
                      <m:r>
                        <a:rPr lang="en-US" altLang="zh-CN" sz="2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𝑛</m:t>
                      </m:r>
                    </m:oMath>
                  </m:oMathPara>
                </a14:m>
                <a:endParaRPr lang="zh-CN" altLang="en-US" sz="2200"/>
              </a:p>
            </p:txBody>
          </p:sp>
        </mc:Choice>
        <mc:Fallback>
          <p:sp>
            <p:nvSpPr>
              <p:cNvPr id="5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827020" y="3429000"/>
                <a:ext cx="6086475" cy="23114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下箭头 5"/>
          <p:cNvSpPr/>
          <p:nvPr/>
        </p:nvSpPr>
        <p:spPr>
          <a:xfrm>
            <a:off x="5937885" y="2780030"/>
            <a:ext cx="315595" cy="64897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223250" y="3235325"/>
            <a:ext cx="3876040" cy="35382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结构化归纳法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584325"/>
                <a:ext cx="10515600" cy="4800600"/>
              </a:xfrm>
            </p:spPr>
            <p:txBody>
              <a:bodyPr>
                <a:normAutofit/>
              </a:bodyPr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220"/>
                  <a:t>对于产生式：</a:t>
                </a:r>
                <a:endParaRPr lang="zh-CN" altLang="en-US" sz="222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2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𝐴</m:t>
                      </m:r>
                      <m:r>
                        <a:rPr lang="en-US" altLang="zh-CN" sz="222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</m:t>
                      </m:r>
                      <m:sSub>
                        <m:sSubPr>
                          <m:ctrlP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22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| </m:t>
                      </m:r>
                      <m:r>
                        <a:rPr lang="en-US" altLang="zh-CN" sz="222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⋯ | </m:t>
                      </m:r>
                      <m:sSub>
                        <m:sSubPr>
                          <m:ctrlP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22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sSub>
                        <m:sSubPr>
                          <m:ctrlP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22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22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| </m:t>
                      </m:r>
                      <m:r>
                        <a:rPr lang="en-US" altLang="zh-CN" sz="222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⋯ | </m:t>
                      </m:r>
                      <m:sSub>
                        <m:sSubPr>
                          <m:ctrlP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22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22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sz="222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220"/>
                  <a:t>其中，非终结符</a:t>
                </a:r>
                <a14:m>
                  <m:oMath xmlns:m="http://schemas.openxmlformats.org/officeDocument/2006/math"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𝐴</m:t>
                    </m:r>
                  </m:oMath>
                </a14:m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</a:rPr>
                  <a:t>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1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≤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𝑖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≤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𝑚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</a:rPr>
                  <a:t>中不出现。要证明某个命题</a:t>
                </a:r>
                <a14:m>
                  <m:oMath xmlns:m="http://schemas.openxmlformats.org/officeDocument/2006/math">
                    <m:r>
                      <a:rPr lang="en-US" altLang="zh-CN" sz="2220">
                        <a:latin typeface="DejaVu Math TeX Gyre" panose="02000503000000000000" charset="0"/>
                        <a:cs typeface="DejaVu Math TeX Gyre" panose="02000503000000000000" charset="0"/>
                      </a:rPr>
                      <m:t>𝑃</m:t>
                    </m:r>
                    <m:r>
                      <a:rPr lang="en-US" altLang="zh-CN" sz="2220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𝐴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</a:rPr>
                  <a:t>成立，只要证明如下两个步骤：</a:t>
                </a:r>
                <a:endParaRPr lang="zh-CN" altLang="en-US" sz="222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</a:rPr>
                  <a:t>基础步：证明命题</a:t>
                </a:r>
                <a14:m>
                  <m:oMath xmlns:m="http://schemas.openxmlformats.org/officeDocument/2006/math">
                    <m:r>
                      <a:rPr lang="en-US" altLang="zh-CN" sz="2220">
                        <a:latin typeface="DejaVu Math TeX Gyre" panose="02000503000000000000" charset="0"/>
                        <a:cs typeface="DejaVu Math TeX Gyre" panose="02000503000000000000" charset="0"/>
                      </a:rPr>
                      <m:t>𝑃</m:t>
                    </m:r>
                  </m:oMath>
                </a14:m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</a:rPr>
                  <a:t>对</a:t>
                </a:r>
                <a:r>
                  <a:rPr lang="en-US" altLang="zh-CN" sz="2220">
                    <a:latin typeface="DejaVu Math TeX Gyre" panose="02000503000000000000" charset="0"/>
                    <a:cs typeface="DejaVu Math TeX Gyre" panose="02000503000000000000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1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≤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𝑖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≤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𝑚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</a:rPr>
                  <a:t>都成立；</a:t>
                </a:r>
                <a:endParaRPr lang="zh-CN" altLang="en-US" sz="222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</a:rPr>
                  <a:t>归纳步：分别假设</a:t>
                </a:r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命题</a:t>
                </a:r>
                <a14:m>
                  <m:oMath xmlns:m="http://schemas.openxmlformats.org/officeDocument/2006/math">
                    <m:r>
                      <a:rPr lang="en-US" altLang="zh-CN" sz="2220">
                        <a:latin typeface="DejaVu Math TeX Gyre" panose="02000503000000000000" charset="0"/>
                        <a:cs typeface="DejaVu Math TeX Gyre" panose="02000503000000000000" charset="0"/>
                      </a:rPr>
                      <m:t>𝑃</m:t>
                    </m:r>
                  </m:oMath>
                </a14:m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 </m:t>
                    </m:r>
                    <m:sSub>
                      <m:sSubPr>
                        <m:ctrlP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𝑖</m:t>
                        </m:r>
                      </m:sub>
                    </m:sSub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𝐴</m:t>
                    </m:r>
                    <m:sSub>
                      <m:sSubPr>
                        <m:ctrlP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𝑖</m:t>
                        </m:r>
                      </m:sub>
                    </m:sSub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1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≤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𝑖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≤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𝑛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</a:rPr>
                  <a:t>中的</a:t>
                </a:r>
                <a14:m>
                  <m:oMath xmlns:m="http://schemas.openxmlformats.org/officeDocument/2006/math"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𝐴</m:t>
                    </m:r>
                  </m:oMath>
                </a14:m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都成立，分别证明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𝑃</m:t>
                        </m:r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(</m:t>
                        </m:r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𝑖</m:t>
                        </m:r>
                      </m:sub>
                    </m:sSub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𝐴</m:t>
                    </m:r>
                    <m:sSub>
                      <m:sSubPr>
                        <m:ctrlP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22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𝑖</m:t>
                        </m:r>
                      </m:sub>
                    </m:sSub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</a:rPr>
                  <a:t>成立</a:t>
                </a:r>
                <a:r>
                  <a:rPr lang="zh-CN" altLang="en-US" sz="2220" i="1">
                    <a:latin typeface="DejaVu Math TeX Gyre" panose="02000503000000000000" charset="0"/>
                    <a:cs typeface="DejaVu Math TeX Gyre" panose="02000503000000000000" charset="0"/>
                  </a:rPr>
                  <a:t>。</a:t>
                </a:r>
                <a:endParaRPr lang="zh-CN" altLang="en-US" sz="222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Font typeface="+mj-lt"/>
                  <a:buNone/>
                </a:pPr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</a:rPr>
                  <a:t>综合上述两个步骤，可证明命题</a:t>
                </a:r>
                <a14:m>
                  <m:oMath xmlns:m="http://schemas.openxmlformats.org/officeDocument/2006/math">
                    <m:r>
                      <a:rPr lang="en-US" altLang="zh-CN" sz="2220">
                        <a:latin typeface="DejaVu Math TeX Gyre" panose="02000503000000000000" charset="0"/>
                        <a:cs typeface="DejaVu Math TeX Gyre" panose="02000503000000000000" charset="0"/>
                      </a:rPr>
                      <m:t>𝑃</m:t>
                    </m:r>
                    <m:r>
                      <a:rPr lang="en-US" altLang="zh-CN" sz="2220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𝐴</m:t>
                    </m:r>
                    <m:r>
                      <a:rPr lang="en-US" altLang="zh-CN" sz="222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en-US" sz="2220">
                    <a:latin typeface="DejaVu Math TeX Gyre" panose="02000503000000000000" charset="0"/>
                    <a:cs typeface="DejaVu Math TeX Gyre" panose="02000503000000000000" charset="0"/>
                  </a:rPr>
                  <a:t>成立。</a:t>
                </a:r>
                <a:endParaRPr lang="zh-CN" altLang="en-US" sz="222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457200">
                  <a:lnSpc>
                    <a:spcPct val="150000"/>
                  </a:lnSpc>
                  <a:buNone/>
                </a:pPr>
                <a:endParaRPr lang="zh-CN" altLang="en-US" sz="2220" i="1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584325"/>
                <a:ext cx="10515600" cy="4800600"/>
              </a:xfrm>
              <a:blipFill rotWithShape="1">
                <a:blip r:embed="rId1"/>
                <a:stretch>
                  <a:fillRect b="-9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结构化归纳法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584325"/>
                <a:ext cx="10572115" cy="4829175"/>
              </a:xfrm>
            </p:spPr>
            <p:txBody>
              <a:bodyPr>
                <a:normAutofit fontScale="50000"/>
              </a:bodyPr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问题:证明以下给定文法所表示的集合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𝐴</m:t>
                    </m:r>
                  </m:oMath>
                </a14:m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,</a:t>
                </a:r>
                <a:r>
                  <a:rPr lang="en-US" altLang="zh-CN" sz="3200">
                    <a:latin typeface="DejaVu Math TeX Gyre" panose="02000503000000000000" charset="0"/>
                    <a:cs typeface="DejaVu Math TeX Gyre" panose="02000503000000000000" charset="0"/>
                  </a:rPr>
                  <a:t> </a:t>
                </a:r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左括号和右括号的数量相等。</a:t>
                </a:r>
                <a:endParaRPr lang="zh-CN" altLang="en-US" sz="32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+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−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∗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/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| (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 | 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𝑛</m:t>
                      </m:r>
                    </m:oMath>
                  </m:oMathPara>
                </a14:m>
                <a:endParaRPr lang="zh-CN" altLang="en-US" sz="32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证明.设用符号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𝐿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𝐴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𝑅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𝐴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分别来表示集合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𝐴</m:t>
                    </m:r>
                  </m:oMath>
                </a14:m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的左括号和右括号的数量。</a:t>
                </a:r>
                <a:endParaRPr lang="zh-CN" altLang="en-US" sz="32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3200" b="1">
                    <a:latin typeface="DejaVu Math TeX Gyre" panose="02000503000000000000" charset="0"/>
                    <a:cs typeface="DejaVu Math TeX Gyre" panose="02000503000000000000" charset="0"/>
                  </a:rPr>
                  <a:t>归纳基础</a:t>
                </a:r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：首先对集合A的元素进行证明，可得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𝐿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𝑛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)=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𝑅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𝑛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)=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0</m:t>
                    </m:r>
                  </m:oMath>
                </a14:m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成立。</a:t>
                </a:r>
                <a:endParaRPr lang="zh-CN" altLang="en-US" sz="32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3200" b="1">
                    <a:latin typeface="DejaVu Math TeX Gyre" panose="02000503000000000000" charset="0"/>
                    <a:cs typeface="DejaVu Math TeX Gyre" panose="02000503000000000000" charset="0"/>
                  </a:rPr>
                  <a:t>归纳推理</a:t>
                </a:r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：设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𝐿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)= 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𝑅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 成立，则</a:t>
                </a:r>
                <a:endParaRPr lang="zh-CN" altLang="en-US" sz="32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𝐿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+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)= 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𝐿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)+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𝐿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(+)+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𝐿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)= 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𝑅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)+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𝑅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(+)+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𝑅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)= 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𝑅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+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32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en-US" altLang="zh-CN" sz="32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成立，同理可证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−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</m:oMath>
                </a14:m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∗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</m:oMath>
                </a14:m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/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</m:oMath>
                </a14:m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成立;对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进行验证.可得</a:t>
                </a:r>
                <a:endParaRPr lang="zh-CN" altLang="en-US" sz="32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𝐿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((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1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+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𝐿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)= 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𝑅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 +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1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 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𝑅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((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,</a:t>
                </a:r>
                <a:endParaRPr lang="zh-CN" altLang="en-US" sz="32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成立。</a:t>
                </a:r>
                <a:endParaRPr lang="zh-CN" altLang="en-US" sz="32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所以，我们可以得出对于集合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𝐴</m:t>
                    </m:r>
                  </m:oMath>
                </a14:m>
                <a:r>
                  <a:rPr lang="zh-CN" altLang="en-US" sz="3200">
                    <a:latin typeface="DejaVu Math TeX Gyre" panose="02000503000000000000" charset="0"/>
                    <a:cs typeface="DejaVu Math TeX Gyre" panose="02000503000000000000" charset="0"/>
                  </a:rPr>
                  <a:t>，具有左括号等于右括号的性质。证毕</a:t>
                </a:r>
                <a:endParaRPr lang="zh-CN" altLang="en-US" sz="3200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584325"/>
                <a:ext cx="10572115" cy="482917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大纲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4780915"/>
          </a:xfrm>
        </p:spPr>
        <p:txBody>
          <a:bodyPr>
            <a:noAutofit/>
          </a:bodyPr>
          <a:p>
            <a:pPr algn="l">
              <a:buClrTx/>
              <a:buSzTx/>
            </a:pPr>
            <a:r>
              <a:rPr lang="zh-CN" altLang="en-US" sz="2200">
                <a:solidFill>
                  <a:schemeClr val="accent1"/>
                </a:solidFill>
              </a:rPr>
              <a:t>知识基础 (集合、关系与映射、上下文无关文法、基于结构的归纳法)</a:t>
            </a:r>
            <a:endParaRPr lang="zh-CN" altLang="en-US" sz="2200">
              <a:solidFill>
                <a:schemeClr val="accent1"/>
              </a:solidFill>
            </a:endParaRPr>
          </a:p>
          <a:p>
            <a:r>
              <a:rPr lang="zh-CN" altLang="en-US" sz="2200">
                <a:solidFill>
                  <a:schemeClr val="accent2"/>
                </a:solidFill>
              </a:rPr>
              <a:t>命题逻辑 (语法、自然演绎系统、构造逻辑、语义系统、可靠性与完备性、可判断性)</a:t>
            </a:r>
            <a:endParaRPr lang="zh-CN" altLang="en-US" sz="2200">
              <a:solidFill>
                <a:schemeClr val="accent2"/>
              </a:solidFill>
            </a:endParaRPr>
          </a:p>
          <a:p>
            <a:r>
              <a:rPr lang="zh-CN" altLang="en-US" sz="2200">
                <a:solidFill>
                  <a:schemeClr val="accent1"/>
                </a:solidFill>
              </a:rPr>
              <a:t>布尔可满足性 (合取范式、解析与传播、DPLL算法)</a:t>
            </a:r>
            <a:endParaRPr lang="zh-CN" altLang="en-US" sz="2200">
              <a:solidFill>
                <a:schemeClr val="accent1"/>
              </a:solidFill>
            </a:endParaRPr>
          </a:p>
          <a:p>
            <a:r>
              <a:rPr lang="zh-CN" altLang="en-US" sz="2200"/>
              <a:t>谓词逻辑(语法、自然演绎系统、构造逻辑、语义系统、可靠性与完备性、可判断性)</a:t>
            </a:r>
            <a:endParaRPr lang="zh-CN" altLang="en-US" sz="2200"/>
          </a:p>
          <a:p>
            <a:r>
              <a:rPr lang="zh-CN" altLang="en-US" sz="2200"/>
              <a:t>等式与未解释函数理论 (可满足性模理论、等式理论、并查集与等价类、未解释函数)</a:t>
            </a:r>
            <a:endParaRPr lang="zh-CN" altLang="en-US" sz="2200"/>
          </a:p>
          <a:p>
            <a:r>
              <a:rPr lang="zh-CN" altLang="en-US" sz="2200"/>
              <a:t>线性算术(语法、Fourier-Motzkin消元法、单纯形法、分支定界法)</a:t>
            </a:r>
            <a:endParaRPr lang="zh-CN" altLang="en-US" sz="2200"/>
          </a:p>
          <a:p>
            <a:r>
              <a:rPr lang="zh-CN" altLang="en-US" sz="2200"/>
              <a:t>数据结构理论 (比特向量、数组、指针、字符串)</a:t>
            </a:r>
            <a:endParaRPr lang="zh-CN" altLang="en-US" sz="2200"/>
          </a:p>
          <a:p>
            <a:r>
              <a:rPr lang="zh-CN" altLang="en-US" sz="2200"/>
              <a:t>理论组合 (Nelson-Oppen、理论凸性、DPLL(T)算法)</a:t>
            </a:r>
            <a:endParaRPr lang="zh-CN" altLang="en-US" sz="2200"/>
          </a:p>
          <a:p>
            <a:r>
              <a:rPr lang="zh-CN" altLang="en-US" sz="2200"/>
              <a:t>符号执行 (机器抽象模型、操作语义、简单命令式语言、路径条件、混合执行等)</a:t>
            </a:r>
            <a:endParaRPr lang="zh-CN" altLang="en-US" sz="2200"/>
          </a:p>
          <a:p>
            <a:r>
              <a:rPr lang="zh-CN" altLang="en-US" sz="2200"/>
              <a:t>程序验证 (霍尔三元、最弱前条件、验证条件等)</a:t>
            </a:r>
            <a:endParaRPr lang="zh-CN" altLang="en-US" sz="2200"/>
          </a:p>
          <a:p>
            <a:r>
              <a:rPr lang="zh-CN" altLang="en-US" sz="2200"/>
              <a:t>程序合成 (基于语法的合成、公理化合成等)</a:t>
            </a:r>
            <a:endParaRPr lang="zh-CN" altLang="en-US" sz="2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命题逻辑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584325"/>
                <a:ext cx="10572115" cy="4247515"/>
              </a:xfrm>
            </p:spPr>
            <p:txBody>
              <a:bodyPr>
                <a:normAutofit fontScale="60000"/>
              </a:bodyPr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命题逻辑由如下上下文无关文法给出</a:t>
                </a:r>
                <a:endParaRPr lang="zh-CN" altLang="en-US" sz="3335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335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3335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⊥| ⊤ | </m:t>
                      </m:r>
                      <m:r>
                        <a:rPr lang="en-US" altLang="zh-CN" sz="3335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</m:t>
                      </m:r>
                      <m:r>
                        <a:rPr lang="en-US" altLang="zh-CN" sz="3335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3335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3335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sz="3335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</m:t>
                      </m:r>
                      <m:r>
                        <a:rPr lang="en-US" altLang="zh-CN" sz="3335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3335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3335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3335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sz="3335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3335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3335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3335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sz="3335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3335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| </m:t>
                      </m:r>
                      <m:r>
                        <a:rPr lang="en-US" altLang="zh-CN" sz="3335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sz="3335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3335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</m:t>
                      </m:r>
                    </m:oMath>
                  </m:oMathPara>
                </a14:m>
                <a:endParaRPr lang="en-US" altLang="zh-CN" sz="3335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我们用符号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335">
                        <a:latin typeface="Cambria Math" panose="02040503050406030204" charset="0"/>
                        <a:cs typeface="Cambria Math" panose="02040503050406030204" charset="0"/>
                      </a:rPr>
                      <m:t>P</m:t>
                    </m:r>
                  </m:oMath>
                </a14:m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代表任意逻辑命题，它由几种不同语法形式组成</a:t>
                </a:r>
                <a:r>
                  <a:rPr lang="en-US" altLang="zh-CN" sz="3335">
                    <a:latin typeface="DejaVu Math TeX Gyre" panose="02000503000000000000" charset="0"/>
                    <a:cs typeface="DejaVu Math TeX Gyre" panose="02000503000000000000" charset="0"/>
                  </a:rPr>
                  <a:t>:</a:t>
                </a:r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符号</a:t>
                </a:r>
                <a14:m>
                  <m:oMath xmlns:m="http://schemas.openxmlformats.org/officeDocument/2006/math">
                    <m:r>
                      <a:rPr lang="en-US" altLang="zh-CN" sz="3335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⊥</m:t>
                    </m:r>
                  </m:oMath>
                </a14:m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3335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⊤</m:t>
                    </m:r>
                  </m:oMath>
                </a14:m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分别代表两个逻辑常量</a:t>
                </a:r>
                <a:r>
                  <a:rPr lang="en-US" altLang="zh-CN" sz="3335">
                    <a:latin typeface="DejaVu Math TeX Gyre" panose="02000503000000000000" charset="0"/>
                    <a:cs typeface="DejaVu Math TeX Gyre" panose="02000503000000000000" charset="0"/>
                  </a:rPr>
                  <a:t>“</a:t>
                </a:r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真</a:t>
                </a:r>
                <a:r>
                  <a:rPr lang="en-US" altLang="zh-CN" sz="3335">
                    <a:latin typeface="DejaVu Math TeX Gyre" panose="02000503000000000000" charset="0"/>
                    <a:cs typeface="DejaVu Math TeX Gyre" panose="02000503000000000000" charset="0"/>
                  </a:rPr>
                  <a:t>”</a:t>
                </a:r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和</a:t>
                </a:r>
                <a:r>
                  <a:rPr lang="en-US" altLang="zh-CN" sz="3335">
                    <a:latin typeface="DejaVu Math TeX Gyre" panose="02000503000000000000" charset="0"/>
                    <a:cs typeface="DejaVu Math TeX Gyre" panose="02000503000000000000" charset="0"/>
                  </a:rPr>
                  <a:t>“</a:t>
                </a:r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假</a:t>
                </a:r>
                <a:r>
                  <a:rPr lang="en-US" altLang="zh-CN" sz="3335">
                    <a:latin typeface="DejaVu Math TeX Gyre" panose="02000503000000000000" charset="0"/>
                    <a:cs typeface="DejaVu Math TeX Gyre" panose="02000503000000000000" charset="0"/>
                  </a:rPr>
                  <a:t>”</a:t>
                </a:r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；小写符号</a:t>
                </a:r>
                <a14:m>
                  <m:oMath xmlns:m="http://schemas.openxmlformats.org/officeDocument/2006/math">
                    <m:r>
                      <a:rPr lang="en-US" altLang="zh-CN" sz="3335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𝑥</m:t>
                    </m:r>
                  </m:oMath>
                </a14:m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代表一个</a:t>
                </a:r>
                <a:r>
                  <a:rPr lang="zh-CN" altLang="en-US" sz="3335">
                    <a:latin typeface="楷体" panose="02010609060101010101" charset="-122"/>
                    <a:ea typeface="楷体" panose="02010609060101010101" charset="-122"/>
                    <a:cs typeface="DejaVu Math TeX Gyre" panose="02000503000000000000" charset="0"/>
                  </a:rPr>
                  <a:t>命题变量。</a:t>
                </a:r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这三种语法形式都是基本的，因此我们可称它们为</a:t>
                </a:r>
                <a:r>
                  <a:rPr lang="zh-CN" altLang="en-US" sz="3335">
                    <a:latin typeface="楷体" panose="02010609060101010101" charset="-122"/>
                    <a:ea typeface="楷体" panose="02010609060101010101" charset="-122"/>
                    <a:cs typeface="DejaVu Math TeX Gyre" panose="02000503000000000000" charset="0"/>
                  </a:rPr>
                  <a:t>原子命题</a:t>
                </a:r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。</a:t>
                </a:r>
                <a:endParaRPr lang="zh-CN" altLang="en-US" sz="3335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我们还可以通过</a:t>
                </a:r>
                <a:r>
                  <a:rPr lang="zh-CN" altLang="en-US" sz="3335">
                    <a:latin typeface="楷体" panose="02010609060101010101" charset="-122"/>
                    <a:ea typeface="楷体" panose="02010609060101010101" charset="-122"/>
                    <a:cs typeface="DejaVu Math TeX Gyre" panose="02000503000000000000" charset="0"/>
                  </a:rPr>
                  <a:t>逻辑联接词</a:t>
                </a:r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连接子命题，而构成复合命题；具体的，我们有四种联接词：合取</a:t>
                </a:r>
                <a14:m>
                  <m:oMath xmlns:m="http://schemas.openxmlformats.org/officeDocument/2006/math">
                    <m:r>
                      <a:rPr lang="en-US" altLang="zh-CN" sz="3335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、析取</a:t>
                </a:r>
                <a14:m>
                  <m:oMath xmlns:m="http://schemas.openxmlformats.org/officeDocument/2006/math">
                    <m:r>
                      <a:rPr lang="en-US" altLang="zh-CN" sz="3335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、蕴含</a:t>
                </a:r>
                <a14:m>
                  <m:oMath xmlns:m="http://schemas.openxmlformats.org/officeDocument/2006/math">
                    <m:r>
                      <a:rPr lang="en-US" altLang="zh-CN" sz="3335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</m:oMath>
                </a14:m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和否定</a:t>
                </a:r>
                <a14:m>
                  <m:oMath xmlns:m="http://schemas.openxmlformats.org/officeDocument/2006/math">
                    <m:r>
                      <a:rPr lang="en-US" altLang="zh-CN" sz="3335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 sz="3335">
                    <a:latin typeface="DejaVu Math TeX Gyre" panose="02000503000000000000" charset="0"/>
                    <a:cs typeface="DejaVu Math TeX Gyre" panose="02000503000000000000" charset="0"/>
                  </a:rPr>
                  <a:t>，其中前三个算符是二元的，最后一个算符是一元的。</a:t>
                </a:r>
                <a:endParaRPr lang="en-US" altLang="zh-CN" sz="3335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584325"/>
                <a:ext cx="10572115" cy="424751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命题逻辑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584325"/>
                <a:ext cx="10572115" cy="3496310"/>
              </a:xfrm>
            </p:spPr>
            <p:txBody>
              <a:bodyPr>
                <a:normAutofit/>
              </a:bodyPr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命题逻辑由如下上下文无关文法给出</a:t>
                </a:r>
                <a:endParaRPr lang="zh-CN" altLang="en-US" sz="20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⊥| ⊤ |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| 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</m:t>
                      </m:r>
                    </m:oMath>
                  </m:oMathPara>
                </a14:m>
                <a:endParaRPr lang="en-US" altLang="zh-CN" sz="20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需要注意的是，上式的抽象语法略去了联接词的优先级和结合性等细节。一般的，我们约定否定联接词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的优先级最高，其次是合取联接词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和析取联接词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，蕴含联接词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</m:oMath>
                </a14:m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的优先级最低。并且否定联接词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和蕴含联接词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</m:oMath>
                </a14:m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是右结合的，和合取联接词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和析取联接词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是左结合的。</a:t>
                </a:r>
                <a:endParaRPr lang="en-US" altLang="zh-CN" sz="2000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584325"/>
                <a:ext cx="10572115" cy="3496310"/>
              </a:xfrm>
              <a:blipFill rotWithShape="1">
                <a:blip r:embed="rId1"/>
                <a:stretch>
                  <a:fillRect r="-1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构造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主义逻辑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2837815"/>
                <a:ext cx="10572115" cy="1183005"/>
              </a:xfrm>
            </p:spPr>
            <p:txBody>
              <a:bodyPr>
                <a:normAutofit/>
              </a:bodyPr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构造主义逻辑由如下上下文无关文法给出</a:t>
                </a:r>
                <a:endParaRPr lang="zh-CN" altLang="en-US" sz="20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⊥| ⊤ |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</m:t>
                      </m:r>
                    </m:oMath>
                  </m:oMathPara>
                </a14:m>
                <a:endParaRPr lang="en-US" altLang="zh-CN" sz="20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sz="2000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2837815"/>
                <a:ext cx="10572115" cy="1183005"/>
              </a:xfrm>
              <a:blipFill rotWithShape="1">
                <a:blip r:embed="rId1"/>
                <a:stretch>
                  <a:fillRect b="-305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2"/>
              <p:cNvSpPr>
                <a:spLocks noGrp="1"/>
              </p:cNvSpPr>
              <p:nvPr/>
            </p:nvSpPr>
            <p:spPr>
              <a:xfrm>
                <a:off x="647700" y="1836420"/>
                <a:ext cx="10572115" cy="5778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9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与命题逻辑的区别：是否接受排中律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</m:oMath>
                </a14:m>
                <a:endParaRPr lang="zh-CN" altLang="en-US" sz="2000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4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1836420"/>
                <a:ext cx="10572115" cy="577850"/>
              </a:xfrm>
              <a:prstGeom prst="rect">
                <a:avLst/>
              </a:prstGeom>
              <a:blipFill rotWithShape="1">
                <a:blip r:embed="rId2"/>
                <a:stretch>
                  <a:fillRect b="-6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3549015" y="3912870"/>
                <a:ext cx="406400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>
                    <a:solidFill>
                      <a:srgbClr val="FF0000"/>
                    </a:solidFill>
                  </a:rPr>
                  <a:t>没有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>
                    <a:solidFill>
                      <a:srgbClr val="FF000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>
                    <a:solidFill>
                      <a:srgbClr val="FF000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将被替换成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𝑃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DejaVu Math TeX Gyre" panose="02000503000000000000" charset="0"/>
                        <a:ea typeface="MS Mincho" charset="0"/>
                        <a:cs typeface="DejaVu Math TeX Gyre" panose="02000503000000000000" charset="0"/>
                      </a:rPr>
                      <m:t>⊥</m:t>
                    </m:r>
                  </m:oMath>
                </a14:m>
                <a:endParaRPr lang="en-US" altLang="zh-CN" i="1">
                  <a:solidFill>
                    <a:srgbClr val="FF0000"/>
                  </a:solidFill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015" y="3912870"/>
                <a:ext cx="4064000" cy="3683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2"/>
              <p:cNvSpPr>
                <a:spLocks noGrp="1"/>
              </p:cNvSpPr>
              <p:nvPr/>
            </p:nvSpPr>
            <p:spPr>
              <a:xfrm>
                <a:off x="647700" y="4544695"/>
                <a:ext cx="10572115" cy="7759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9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例如对命题</a:t>
                </a:r>
                <a:r>
                  <a:rPr lang="en-US" altLang="zh-CN" sz="2000">
                    <a:latin typeface="DejaVu Math TeX Gyre" panose="02000503000000000000" charset="0"/>
                    <a:cs typeface="DejaVu Math TeX Gyre" panose="02000503000000000000" charset="0"/>
                  </a:rPr>
                  <a:t>P</a:t>
                </a:r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：存在外星人，命题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 ∨¬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成立，但不确定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P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是否成立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4544695"/>
                <a:ext cx="10572115" cy="7759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大纲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4780915"/>
          </a:xfrm>
        </p:spPr>
        <p:txBody>
          <a:bodyPr>
            <a:noAutofit/>
          </a:bodyPr>
          <a:p>
            <a:pPr algn="l">
              <a:buClrTx/>
              <a:buSzTx/>
            </a:pPr>
            <a:r>
              <a:rPr lang="zh-CN" altLang="en-US" sz="2200">
                <a:solidFill>
                  <a:schemeClr val="accent1"/>
                </a:solidFill>
              </a:rPr>
              <a:t>知识基础 (集合、关系与映射、上下文无关文法、基于结构的归纳法)</a:t>
            </a:r>
            <a:endParaRPr lang="zh-CN" altLang="en-US" sz="2200">
              <a:solidFill>
                <a:schemeClr val="accent1"/>
              </a:solidFill>
            </a:endParaRPr>
          </a:p>
          <a:p>
            <a:r>
              <a:rPr lang="zh-CN" altLang="en-US" sz="2200">
                <a:solidFill>
                  <a:schemeClr val="accent1"/>
                </a:solidFill>
              </a:rPr>
              <a:t>命题逻辑 (语法、自然演绎系统、构造逻辑、语义系统、可靠性与完备性、可判断性)</a:t>
            </a:r>
            <a:endParaRPr lang="zh-CN" altLang="en-US" sz="2200">
              <a:solidFill>
                <a:schemeClr val="accent1"/>
              </a:solidFill>
            </a:endParaRPr>
          </a:p>
          <a:p>
            <a:r>
              <a:rPr lang="zh-CN" altLang="en-US" sz="2200">
                <a:solidFill>
                  <a:schemeClr val="accent2"/>
                </a:solidFill>
              </a:rPr>
              <a:t>布尔可满足性 (合取范式、解析与传播、DPLL算法)</a:t>
            </a:r>
            <a:endParaRPr lang="zh-CN" altLang="en-US" sz="2200">
              <a:solidFill>
                <a:schemeClr val="accent2"/>
              </a:solidFill>
            </a:endParaRPr>
          </a:p>
          <a:p>
            <a:r>
              <a:rPr lang="zh-CN" altLang="en-US" sz="2200"/>
              <a:t>谓词逻辑(语法、自然演绎系统、构造逻辑、语义系统、可靠性与完备性、可判断性)</a:t>
            </a:r>
            <a:endParaRPr lang="zh-CN" altLang="en-US" sz="2200"/>
          </a:p>
          <a:p>
            <a:r>
              <a:rPr lang="zh-CN" altLang="en-US" sz="2200"/>
              <a:t>等式与未解释函数理论 (可满足性模理论、等式理论、并查集与等价类、未解释函数)</a:t>
            </a:r>
            <a:endParaRPr lang="zh-CN" altLang="en-US" sz="2200"/>
          </a:p>
          <a:p>
            <a:r>
              <a:rPr lang="zh-CN" altLang="en-US" sz="2200"/>
              <a:t>线性算术(语法、Fourier-Motzkin消元法、单纯形法、分支定界法)</a:t>
            </a:r>
            <a:endParaRPr lang="zh-CN" altLang="en-US" sz="2200"/>
          </a:p>
          <a:p>
            <a:r>
              <a:rPr lang="zh-CN" altLang="en-US" sz="2200"/>
              <a:t>数据结构理论 (比特向量、数组、指针、字符串)</a:t>
            </a:r>
            <a:endParaRPr lang="zh-CN" altLang="en-US" sz="2200"/>
          </a:p>
          <a:p>
            <a:r>
              <a:rPr lang="zh-CN" altLang="en-US" sz="2200"/>
              <a:t>理论组合 (Nelson-Oppen、理论凸性、DPLL(T)算法)</a:t>
            </a:r>
            <a:endParaRPr lang="zh-CN" altLang="en-US" sz="2200"/>
          </a:p>
          <a:p>
            <a:r>
              <a:rPr lang="zh-CN" altLang="en-US" sz="2200"/>
              <a:t>符号执行 (机器抽象模型、操作语义、简单命令式语言、路径条件、混合执行等)</a:t>
            </a:r>
            <a:endParaRPr lang="zh-CN" altLang="en-US" sz="2200"/>
          </a:p>
          <a:p>
            <a:r>
              <a:rPr lang="zh-CN" altLang="en-US" sz="2200"/>
              <a:t>程序验证 (霍尔三元、最弱前条件、验证条件等)</a:t>
            </a:r>
            <a:endParaRPr lang="zh-CN" altLang="en-US" sz="2200"/>
          </a:p>
          <a:p>
            <a:r>
              <a:rPr lang="zh-CN" altLang="en-US" sz="2200"/>
              <a:t>程序合成 (基于语法的合成、公理化合成等)</a:t>
            </a:r>
            <a:endParaRPr lang="zh-CN" altLang="en-US"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回顾课课程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内容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2014220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b="1"/>
              <a:t>课程内容回顾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/>
              <a:t>实验讲解</a:t>
            </a:r>
            <a:endParaRPr lang="zh-CN" altLang="en-US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2"/>
              <p:cNvSpPr>
                <a:spLocks noGrp="1"/>
              </p:cNvSpPr>
              <p:nvPr/>
            </p:nvSpPr>
            <p:spPr>
              <a:xfrm>
                <a:off x="647700" y="1836420"/>
                <a:ext cx="10572115" cy="41465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9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定义：在逻辑学或计算机科学中，布尔可满足性问题（简称</a:t>
                </a:r>
                <a:r>
                  <a:rPr lang="en-US" altLang="zh-CN" sz="2000">
                    <a:latin typeface="DejaVu Math TeX Gyre" panose="02000503000000000000" charset="0"/>
                    <a:cs typeface="DejaVu Math TeX Gyre" panose="02000503000000000000" charset="0"/>
                  </a:rPr>
                  <a:t>SAT</a:t>
                </a:r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问题）是指判断对于给定的逻辑命题是否存在一个解，如果存在，则认为给定命题可满足；</a:t>
                </a:r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反之，则不可满足。</a:t>
                </a:r>
                <a:endParaRPr lang="zh-CN" altLang="en-US" sz="20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000">
                    <a:latin typeface="DejaVu Math TeX Gyre" panose="02000503000000000000" charset="0"/>
                    <a:cs typeface="DejaVu Math TeX Gyre" panose="02000503000000000000" charset="0"/>
                  </a:rPr>
                  <a:t>若命题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P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可满足，我们记作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sat(P)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；否则，若命题不可满足，记作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unsat(P)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000">
                    <a:solidFill>
                      <a:srgbClr val="FF000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⟺</m:t>
                    </m:r>
                  </m:oMath>
                </a14:m>
                <a:r>
                  <a:rPr lang="en-US" altLang="zh-CN" sz="2000">
                    <a:solidFill>
                      <a:srgbClr val="FF000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unsat(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¬</m:t>
                    </m:r>
                  </m:oMath>
                </a14:m>
                <a:r>
                  <a:rPr lang="en-US" altLang="zh-CN" sz="2000">
                    <a:solidFill>
                      <a:srgbClr val="FF000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P)</a:t>
                </a:r>
                <a:endParaRPr lang="zh-CN" altLang="en-US" sz="2000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第一个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NPC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问题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(Cook-Levin, 1971)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4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1836420"/>
                <a:ext cx="10572115" cy="414655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647700" y="1836420"/>
            <a:ext cx="10572115" cy="35413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给定一个命题，如何判断其可满足性：</a:t>
            </a:r>
            <a:endParaRPr lang="zh-CN" altLang="en-US" sz="2000">
              <a:latin typeface="Cambria Math" panose="02040503050406030204" charset="0"/>
              <a:cs typeface="Cambria Math" panose="020405030504060302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Cambria Math" panose="02040503050406030204" charset="0"/>
                <a:cs typeface="Cambria Math" panose="02040503050406030204" charset="0"/>
              </a:rPr>
              <a:t> 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真值表：适用于原子命题规模较小的情况</a:t>
            </a:r>
            <a:endParaRPr lang="zh-CN" altLang="en-US" sz="2000">
              <a:latin typeface="Cambria Math" panose="02040503050406030204" charset="0"/>
              <a:cs typeface="Cambria Math" panose="020405030504060302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Cambria Math" panose="02040503050406030204" charset="0"/>
                <a:cs typeface="Cambria Math" panose="02040503050406030204" charset="0"/>
              </a:rPr>
              <a:t>DPLL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算法</a:t>
            </a:r>
            <a:endParaRPr lang="zh-CN" altLang="en-US" sz="2000">
              <a:latin typeface="Cambria Math" panose="02040503050406030204" charset="0"/>
              <a:cs typeface="Cambria Math" panose="02040503050406030204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710">
                <a:latin typeface="Cambria Math" panose="02040503050406030204" charset="0"/>
                <a:cs typeface="Cambria Math" panose="02040503050406030204" charset="0"/>
              </a:rPr>
              <a:t>要求</a:t>
            </a:r>
            <a:r>
              <a:rPr lang="en-US" altLang="zh-CN" sz="1710">
                <a:latin typeface="Cambria Math" panose="02040503050406030204" charset="0"/>
                <a:cs typeface="Cambria Math" panose="02040503050406030204" charset="0"/>
              </a:rPr>
              <a:t>CNF</a:t>
            </a:r>
            <a:r>
              <a:rPr lang="zh-CN" altLang="en-US" sz="1710">
                <a:latin typeface="Cambria Math" panose="02040503050406030204" charset="0"/>
                <a:cs typeface="Cambria Math" panose="02040503050406030204" charset="0"/>
              </a:rPr>
              <a:t>（合取范式）</a:t>
            </a:r>
            <a:endParaRPr lang="zh-CN" altLang="en-US" sz="1710">
              <a:latin typeface="Cambria Math" panose="02040503050406030204" charset="0"/>
              <a:cs typeface="Cambria Math" panose="02040503050406030204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710">
                <a:latin typeface="Cambria Math" panose="02040503050406030204" charset="0"/>
                <a:cs typeface="Cambria Math" panose="02040503050406030204" charset="0"/>
              </a:rPr>
              <a:t>解析与传播</a:t>
            </a:r>
            <a:endParaRPr lang="zh-CN" altLang="en-US" sz="1710">
              <a:latin typeface="Cambria Math" panose="02040503050406030204" charset="0"/>
              <a:cs typeface="Cambria Math" panose="0204050305040603020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6125" y="1675130"/>
            <a:ext cx="5238750" cy="46678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" y="2508250"/>
            <a:ext cx="10814050" cy="219011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763771" y="1700434"/>
                <a:ext cx="3349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400" dirty="0"/>
                  <a:t>第一步：消去蕴含</a:t>
                </a:r>
                <a14:m>
                  <m:oMath xmlns:m="http://schemas.openxmlformats.org/officeDocument/2006/math">
                    <m:r>
                      <a:rPr kumimoji="1" lang="zh-CN" altLang="en-US" sz="2400" i="1">
                        <a:latin typeface="Cambria Math" panose="02040503050406030204" charset="0"/>
                      </a:rPr>
                      <m:t>→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71" y="1700434"/>
                <a:ext cx="3349256" cy="461665"/>
              </a:xfrm>
              <a:prstGeom prst="rect">
                <a:avLst/>
              </a:prstGeom>
              <a:blipFill rotWithShape="1">
                <a:blip r:embed="rId1"/>
                <a:stretch>
                  <a:fillRect l="-15" t="-117" r="4" b="-2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339" y="2794070"/>
            <a:ext cx="3689497" cy="24596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455581" y="2382532"/>
            <a:ext cx="334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等价转换公式：</a:t>
            </a:r>
            <a:endParaRPr kumimoji="1" lang="zh-CN" altLang="en-US" dirty="0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763771" y="1485804"/>
                <a:ext cx="3349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400" dirty="0"/>
                  <a:t>第一步：消去蕴含</a:t>
                </a:r>
                <a14:m>
                  <m:oMath xmlns:m="http://schemas.openxmlformats.org/officeDocument/2006/math">
                    <m:r>
                      <a:rPr kumimoji="1" lang="zh-CN" altLang="en-US" sz="2400" i="1">
                        <a:latin typeface="Cambria Math" panose="02040503050406030204" charset="0"/>
                      </a:rPr>
                      <m:t>→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71" y="1485804"/>
                <a:ext cx="3349256" cy="461665"/>
              </a:xfrm>
              <a:prstGeom prst="rect">
                <a:avLst/>
              </a:prstGeom>
              <a:blipFill rotWithShape="1">
                <a:blip r:embed="rId1"/>
                <a:stretch>
                  <a:fillRect l="-15" t="-117" r="4" b="-2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8" y="2604894"/>
            <a:ext cx="4961101" cy="632720"/>
          </a:xfrm>
          <a:prstGeom prst="rect">
            <a:avLst/>
          </a:prstGeom>
        </p:spPr>
      </p:pic>
      <p:sp>
        <p:nvSpPr>
          <p:cNvPr id="3" name="下箭头 2"/>
          <p:cNvSpPr/>
          <p:nvPr/>
        </p:nvSpPr>
        <p:spPr>
          <a:xfrm>
            <a:off x="2375785" y="3365950"/>
            <a:ext cx="786809" cy="1239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消去蕴含</a:t>
            </a:r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40" y="4733704"/>
            <a:ext cx="3619500" cy="495300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5509529" y="3586203"/>
            <a:ext cx="1763468" cy="79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等价转换公式</a:t>
            </a:r>
            <a:endParaRPr kumimoji="1"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227" y="2328235"/>
            <a:ext cx="3098800" cy="307340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763771" y="1485804"/>
                <a:ext cx="3349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400" dirty="0"/>
                  <a:t>第一步：消去蕴含</a:t>
                </a:r>
                <a14:m>
                  <m:oMath xmlns:m="http://schemas.openxmlformats.org/officeDocument/2006/math">
                    <m:r>
                      <a:rPr kumimoji="1" lang="zh-CN" altLang="en-US" sz="2400" i="1">
                        <a:latin typeface="Cambria Math" panose="02040503050406030204" charset="0"/>
                      </a:rPr>
                      <m:t>→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71" y="1485804"/>
                <a:ext cx="3349256" cy="461665"/>
              </a:xfrm>
              <a:prstGeom prst="rect">
                <a:avLst/>
              </a:prstGeom>
              <a:blipFill rotWithShape="1">
                <a:blip r:embed="rId1"/>
                <a:stretch>
                  <a:fillRect l="-15" t="-117" r="4" b="-2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203" y="2224863"/>
            <a:ext cx="6464300" cy="342900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322" y="1025850"/>
            <a:ext cx="3098800" cy="307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3905" y="1485900"/>
            <a:ext cx="5331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第二步：等价转换为否定范式</a:t>
            </a:r>
            <a:r>
              <a:rPr kumimoji="1" lang="en-US" altLang="zh-CN" sz="2400" dirty="0"/>
              <a:t>NNF</a:t>
            </a:r>
            <a:endParaRPr kumimoji="1" lang="zh-CN" altLang="en-US" sz="2400" dirty="0"/>
          </a:p>
        </p:txBody>
      </p:sp>
      <p:sp>
        <p:nvSpPr>
          <p:cNvPr id="7" name="下箭头 6"/>
          <p:cNvSpPr/>
          <p:nvPr/>
        </p:nvSpPr>
        <p:spPr>
          <a:xfrm>
            <a:off x="2375785" y="3365950"/>
            <a:ext cx="786809" cy="1239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NNF</a:t>
            </a:r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6613" y="2651472"/>
            <a:ext cx="3619500" cy="495300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4999166" y="3586203"/>
            <a:ext cx="1763468" cy="79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等价转换公式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86" y="4824081"/>
            <a:ext cx="3467100" cy="533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152" y="1706603"/>
            <a:ext cx="3644900" cy="375920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3770" y="1485804"/>
            <a:ext cx="392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第二步：等价转换为</a:t>
            </a:r>
            <a:r>
              <a:rPr kumimoji="1" lang="en-US" altLang="zh-CN" sz="2400" dirty="0"/>
              <a:t>NNF</a:t>
            </a:r>
            <a:endParaRPr kumimoji="1"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3200" y="2161295"/>
            <a:ext cx="5871889" cy="430330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272" y="720448"/>
            <a:ext cx="3644900" cy="3759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3770" y="1485804"/>
            <a:ext cx="392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第三步：等价转换为</a:t>
            </a:r>
            <a:r>
              <a:rPr kumimoji="1" lang="en-US" altLang="zh-CN" sz="2400" dirty="0"/>
              <a:t>CNF</a:t>
            </a:r>
            <a:endParaRPr kumimoji="1" lang="zh-CN" altLang="en-US" sz="2400" dirty="0"/>
          </a:p>
        </p:txBody>
      </p:sp>
      <p:sp>
        <p:nvSpPr>
          <p:cNvPr id="7" name="下箭头 6"/>
          <p:cNvSpPr/>
          <p:nvPr/>
        </p:nvSpPr>
        <p:spPr>
          <a:xfrm>
            <a:off x="2375784" y="3263430"/>
            <a:ext cx="786809" cy="1239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CNF</a:t>
            </a:r>
            <a:endParaRPr kumimoji="1" lang="zh-CN" altLang="en-US" dirty="0"/>
          </a:p>
        </p:txBody>
      </p:sp>
      <p:sp>
        <p:nvSpPr>
          <p:cNvPr id="9" name="右箭头 8"/>
          <p:cNvSpPr/>
          <p:nvPr/>
        </p:nvSpPr>
        <p:spPr>
          <a:xfrm>
            <a:off x="4516777" y="3564938"/>
            <a:ext cx="1763468" cy="79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等价转换公式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5639" y="2441462"/>
            <a:ext cx="3467100" cy="533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948" y="4646133"/>
            <a:ext cx="2146300" cy="1244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34" y="2266212"/>
            <a:ext cx="3619500" cy="3835400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/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结构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08685" y="5410835"/>
            <a:ext cx="10384790" cy="1041400"/>
            <a:chOff x="1431" y="8521"/>
            <a:chExt cx="16354" cy="1640"/>
          </a:xfrm>
        </p:grpSpPr>
        <p:sp>
          <p:nvSpPr>
            <p:cNvPr id="7" name="矩形 6"/>
            <p:cNvSpPr/>
            <p:nvPr>
              <p:custDataLst>
                <p:tags r:id="rId1"/>
              </p:custDataLst>
            </p:nvPr>
          </p:nvSpPr>
          <p:spPr>
            <a:xfrm>
              <a:off x="1431" y="8521"/>
              <a:ext cx="16354" cy="16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902" y="9113"/>
              <a:ext cx="3587" cy="8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集合论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5841" y="9113"/>
              <a:ext cx="3587" cy="8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计算复杂性理论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9781" y="9113"/>
              <a:ext cx="3587" cy="8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形式文法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5"/>
              </p:custDataLst>
            </p:nvPr>
          </p:nvSpPr>
          <p:spPr>
            <a:xfrm>
              <a:off x="13721" y="9113"/>
              <a:ext cx="3587" cy="8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结构化归纳法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6"/>
              </p:custDataLst>
            </p:nvPr>
          </p:nvSpPr>
          <p:spPr>
            <a:xfrm>
              <a:off x="9171" y="8521"/>
              <a:ext cx="1854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数学基础</a:t>
              </a:r>
              <a:endParaRPr kumimoji="1" lang="zh-CN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08685" y="4224020"/>
            <a:ext cx="10384790" cy="1041400"/>
            <a:chOff x="1431" y="6652"/>
            <a:chExt cx="16354" cy="1640"/>
          </a:xfrm>
        </p:grpSpPr>
        <p:sp>
          <p:nvSpPr>
            <p:cNvPr id="13" name="矩形 12"/>
            <p:cNvSpPr/>
            <p:nvPr>
              <p:custDataLst>
                <p:tags r:id="rId7"/>
              </p:custDataLst>
            </p:nvPr>
          </p:nvSpPr>
          <p:spPr>
            <a:xfrm>
              <a:off x="1431" y="6652"/>
              <a:ext cx="16354" cy="16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8"/>
              </p:custDataLst>
            </p:nvPr>
          </p:nvSpPr>
          <p:spPr>
            <a:xfrm>
              <a:off x="1902" y="7244"/>
              <a:ext cx="9071" cy="8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命题逻辑（符号系统、证明系统、推导规则）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11156" y="7244"/>
              <a:ext cx="2984" cy="8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构造逻辑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10"/>
              </p:custDataLst>
            </p:nvPr>
          </p:nvSpPr>
          <p:spPr>
            <a:xfrm>
              <a:off x="14324" y="7244"/>
              <a:ext cx="2984" cy="8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谓词逻辑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1"/>
              </p:custDataLst>
            </p:nvPr>
          </p:nvSpPr>
          <p:spPr>
            <a:xfrm>
              <a:off x="9463" y="6659"/>
              <a:ext cx="1083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逻辑</a:t>
              </a:r>
              <a:endParaRPr kumimoji="1" lang="zh-CN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8685" y="3027680"/>
            <a:ext cx="10384790" cy="1050925"/>
            <a:chOff x="1431" y="4768"/>
            <a:chExt cx="16354" cy="1655"/>
          </a:xfrm>
        </p:grpSpPr>
        <p:sp>
          <p:nvSpPr>
            <p:cNvPr id="19" name="矩形 18"/>
            <p:cNvSpPr/>
            <p:nvPr>
              <p:custDataLst>
                <p:tags r:id="rId12"/>
              </p:custDataLst>
            </p:nvPr>
          </p:nvSpPr>
          <p:spPr>
            <a:xfrm>
              <a:off x="1431" y="4783"/>
              <a:ext cx="16354" cy="16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13"/>
              </p:custDataLst>
            </p:nvPr>
          </p:nvSpPr>
          <p:spPr>
            <a:xfrm>
              <a:off x="1902" y="5369"/>
              <a:ext cx="7982" cy="89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SAT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14"/>
              </p:custDataLst>
            </p:nvPr>
          </p:nvSpPr>
          <p:spPr>
            <a:xfrm>
              <a:off x="8776" y="4768"/>
              <a:ext cx="2643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可满足性理论</a:t>
              </a:r>
              <a:endParaRPr kumimoji="1" lang="zh-CN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5"/>
              </p:custDataLst>
            </p:nvPr>
          </p:nvSpPr>
          <p:spPr>
            <a:xfrm>
              <a:off x="10201" y="5369"/>
              <a:ext cx="7107" cy="89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SMT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7890" y="1833245"/>
            <a:ext cx="10384790" cy="1058545"/>
            <a:chOff x="1414" y="2887"/>
            <a:chExt cx="16354" cy="1667"/>
          </a:xfrm>
        </p:grpSpPr>
        <p:sp>
          <p:nvSpPr>
            <p:cNvPr id="21" name="矩形 20"/>
            <p:cNvSpPr/>
            <p:nvPr>
              <p:custDataLst>
                <p:tags r:id="rId16"/>
              </p:custDataLst>
            </p:nvPr>
          </p:nvSpPr>
          <p:spPr>
            <a:xfrm>
              <a:off x="1414" y="2914"/>
              <a:ext cx="16354" cy="16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17"/>
              </p:custDataLst>
            </p:nvPr>
          </p:nvSpPr>
          <p:spPr>
            <a:xfrm>
              <a:off x="1884" y="3478"/>
              <a:ext cx="4242" cy="9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符号执行</a:t>
              </a:r>
              <a:r>
                <a:rPr kumimoji="1"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/</a:t>
              </a:r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混合执行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18"/>
              </p:custDataLst>
            </p:nvPr>
          </p:nvSpPr>
          <p:spPr>
            <a:xfrm>
              <a:off x="9429" y="2887"/>
              <a:ext cx="2643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应用</a:t>
              </a:r>
              <a:endParaRPr kumimoji="1" lang="zh-CN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9"/>
              </p:custDataLst>
            </p:nvPr>
          </p:nvSpPr>
          <p:spPr>
            <a:xfrm>
              <a:off x="6330" y="3478"/>
              <a:ext cx="3553" cy="9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程序验证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20"/>
              </p:custDataLst>
            </p:nvPr>
          </p:nvSpPr>
          <p:spPr>
            <a:xfrm>
              <a:off x="10004" y="3491"/>
              <a:ext cx="3586" cy="9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程序分析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21"/>
              </p:custDataLst>
            </p:nvPr>
          </p:nvSpPr>
          <p:spPr>
            <a:xfrm>
              <a:off x="13775" y="3491"/>
              <a:ext cx="3522" cy="9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程序合成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3770" y="1485804"/>
            <a:ext cx="392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第三步：等价转换为</a:t>
            </a:r>
            <a:r>
              <a:rPr kumimoji="1" lang="en-US" altLang="zh-CN" sz="2400" dirty="0"/>
              <a:t>CNF</a:t>
            </a:r>
            <a:endParaRPr kumimoji="1"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96039" y="1433092"/>
            <a:ext cx="3619500" cy="3835400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/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232025"/>
            <a:ext cx="7375525" cy="239458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3905" y="1485900"/>
            <a:ext cx="1002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解析：</a:t>
            </a:r>
            <a:endParaRPr kumimoji="1" lang="zh-CN" altLang="en-US" sz="2400" dirty="0"/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296035" y="2002155"/>
                <a:ext cx="10053320" cy="392493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fontAlgn="auto">
                  <a:lnSpc>
                    <a:spcPct val="120000"/>
                  </a:lnSpc>
                </a:pPr>
                <a:r>
                  <a:rPr lang="zh-CN" altLang="en-US">
                    <a:latin typeface="楷体" charset="0"/>
                    <a:ea typeface="楷体" charset="0"/>
                  </a:rPr>
                  <a:t>例：</a:t>
                </a:r>
                <a:r>
                  <a:rPr lang="zh-CN" altLang="en-US">
                    <a:latin typeface="楷体" charset="0"/>
                    <a:ea typeface="楷体" charset="0"/>
                  </a:rPr>
                  <a:t>给定合取范式逻辑命题</a:t>
                </a:r>
                <a:endParaRPr lang="zh-CN" altLang="en-US"/>
              </a:p>
              <a:p>
                <a:pPr fontAlgn="auto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¬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𝑝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𝑝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∧(¬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fontAlgn="auto">
                  <a:lnSpc>
                    <a:spcPct val="120000"/>
                  </a:lnSpc>
                </a:pPr>
                <a:r>
                  <a:rPr lang="zh-CN" altLang="en-US">
                    <a:latin typeface="楷体" charset="0"/>
                    <a:ea typeface="楷体" charset="0"/>
                  </a:rPr>
                  <a:t>求其使用解析后的结果。</a:t>
                </a:r>
                <a:endParaRPr lang="zh-CN" altLang="en-US">
                  <a:latin typeface="楷体" charset="0"/>
                  <a:ea typeface="楷体" charset="0"/>
                </a:endParaRPr>
              </a:p>
              <a:p>
                <a:pPr fontAlgn="auto">
                  <a:lnSpc>
                    <a:spcPct val="120000"/>
                  </a:lnSpc>
                </a:pPr>
                <a:endParaRPr lang="zh-CN" altLang="en-US">
                  <a:latin typeface="楷体" charset="0"/>
                  <a:ea typeface="楷体" charset="0"/>
                </a:endParaRPr>
              </a:p>
              <a:p>
                <a:pPr indent="457200" fontAlgn="auto">
                  <a:lnSpc>
                    <a:spcPct val="120000"/>
                  </a:lnSpc>
                </a:pPr>
                <a:r>
                  <a:rPr lang="zh-CN" altLang="en-US"/>
                  <a:t>首先，我们发现命题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¬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𝑝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∨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𝑞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和命题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𝑝</m:t>
                    </m:r>
                  </m:oMath>
                </a14:m>
                <a:r>
                  <a:rPr lang="zh-CN" altLang="en-US" i="1">
                    <a:latin typeface="DejaVu Math TeX Gyre" panose="02000503000000000000" charset="0"/>
                    <a:cs typeface="DejaVu Math TeX Gyre" panose="02000503000000000000" charset="0"/>
                  </a:rPr>
                  <a:t>同</a:t>
                </a: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时存在一个互反的原子命题，那么我们可以对其进行解析</a:t>
                </a:r>
                <a:endParaRPr lang="zh-CN" altLang="en-US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fontAlgn="auto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𝑝</m:t>
                          </m:r>
                          <m: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∨</m:t>
                          </m:r>
                          <m: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𝑞</m:t>
                          </m:r>
                          <m: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          </m:t>
                          </m:r>
                          <m: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𝑝</m:t>
                          </m:r>
                        </m:num>
                        <m:den>
                          <m: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fontAlgn="auto">
                  <a:lnSpc>
                    <a:spcPct val="120000"/>
                  </a:lnSpc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然后我们把逻辑命题等价转换为</a:t>
                </a:r>
                <a:endParaRPr lang="zh-CN" altLang="en-US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fontAlgn="auto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(¬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𝑝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)∧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𝑝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∧(¬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)∧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algn="l" fontAlgn="auto">
                  <a:lnSpc>
                    <a:spcPct val="120000"/>
                  </a:lnSpc>
                  <a:buClrTx/>
                  <a:buSzTx/>
                  <a:buFontTx/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我们发现</a:t>
                </a:r>
                <a14:m>
                  <m:oMath xmlns:m="http://schemas.openxmlformats.org/officeDocument/2006/math">
                    <m:r>
                      <a:rPr lang="zh-CN" altLang="en-US">
                        <a:latin typeface="DejaVu Math TeX Gyre" panose="02000503000000000000" charset="0"/>
                        <a:cs typeface="DejaVu Math TeX Gyre" panose="02000503000000000000" charset="0"/>
                      </a:rPr>
                      <m:t>¬</m:t>
                    </m:r>
                    <m:r>
                      <a:rPr lang="zh-CN" altLang="en-US">
                        <a:latin typeface="DejaVu Math TeX Gyre" panose="02000503000000000000" charset="0"/>
                        <a:cs typeface="DejaVu Math TeX Gyre" panose="02000503000000000000" charset="0"/>
                      </a:rPr>
                      <m:t>𝑞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zh-CN" altLang="en-US">
                        <a:latin typeface="DejaVu Math TeX Gyre" panose="02000503000000000000" charset="0"/>
                        <a:cs typeface="DejaVu Math TeX Gyre" panose="02000503000000000000" charset="0"/>
                      </a:rPr>
                      <m:t>𝑞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可以继续进行解析</a:t>
                </a:r>
                <a:endParaRPr lang="zh-CN" altLang="en-US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fontAlgn="auto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𝑞</m:t>
                          </m:r>
                          <m:r>
                            <a:rPr lang="en-US" altLang="zh-CN" i="1">
                              <a:latin typeface="DejaVu Math TeX Gyre" panose="02000503000000000000" charset="0"/>
                              <a:ea typeface="SimSun" panose="02010600030101010101" charset="-122"/>
                              <a:cs typeface="DejaVu Math TeX Gyre" panose="02000503000000000000" charset="0"/>
                            </a:rPr>
                            <m:t>          </m:t>
                          </m:r>
                          <m:r>
                            <a:rPr lang="en-US" altLang="zh-CN" i="1">
                              <a:latin typeface="DejaVu Math TeX Gyre" panose="02000503000000000000" charset="0"/>
                              <a:ea typeface="SimSun" panose="02010600030101010101" charset="-122"/>
                              <a:cs typeface="DejaVu Math TeX Gyre" panose="02000503000000000000" charset="0"/>
                            </a:rPr>
                            <m:t>𝑞</m:t>
                          </m:r>
                        </m:num>
                        <m:den>
                          <m: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⊥</m:t>
                          </m:r>
                        </m:den>
                      </m:f>
                    </m:oMath>
                  </m:oMathPara>
                </a14:m>
                <a:endParaRPr lang="zh-CN" altLang="en-US" i="1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035" y="2002155"/>
                <a:ext cx="10053320" cy="3924935"/>
              </a:xfrm>
              <a:prstGeom prst="rect">
                <a:avLst/>
              </a:prstGeom>
              <a:blipFill rotWithShape="1">
                <a:blip r:embed="rId1"/>
                <a:stretch>
                  <a:fillRect b="-9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3905" y="1485900"/>
            <a:ext cx="1002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传播：</a:t>
            </a:r>
            <a:endParaRPr kumimoji="1" lang="zh-CN" altLang="en-US" sz="2400" dirty="0"/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296035" y="2002155"/>
                <a:ext cx="10053320" cy="392493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fontAlgn="auto">
                  <a:lnSpc>
                    <a:spcPct val="120000"/>
                  </a:lnSpc>
                </a:pPr>
                <a:r>
                  <a:rPr lang="zh-CN" altLang="en-US">
                    <a:latin typeface="楷体" charset="0"/>
                    <a:ea typeface="楷体" charset="0"/>
                  </a:rPr>
                  <a:t>例：</a:t>
                </a:r>
                <a:r>
                  <a:rPr lang="zh-CN" altLang="en-US">
                    <a:latin typeface="楷体" charset="0"/>
                    <a:ea typeface="楷体" charset="0"/>
                  </a:rPr>
                  <a:t>给定合取范式逻辑命题</a:t>
                </a:r>
                <a:endParaRPr lang="zh-CN" altLang="en-US"/>
              </a:p>
              <a:p>
                <a:pPr fontAlgn="auto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(¬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𝑝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)∧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𝑝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∧(¬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𝑝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𝑟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fontAlgn="auto">
                  <a:lnSpc>
                    <a:spcPct val="120000"/>
                  </a:lnSpc>
                </a:pPr>
                <a:r>
                  <a:rPr lang="zh-CN" altLang="en-US">
                    <a:latin typeface="楷体" charset="0"/>
                    <a:ea typeface="楷体" charset="0"/>
                  </a:rPr>
                  <a:t>求其使用</a:t>
                </a:r>
                <a:r>
                  <a:rPr lang="zh-CN" altLang="en-US">
                    <a:latin typeface="楷体" charset="0"/>
                    <a:ea typeface="楷体" charset="0"/>
                  </a:rPr>
                  <a:t>传播后的结果。</a:t>
                </a:r>
                <a:endParaRPr lang="zh-CN" altLang="en-US">
                  <a:latin typeface="楷体" charset="0"/>
                  <a:ea typeface="楷体" charset="0"/>
                </a:endParaRPr>
              </a:p>
              <a:p>
                <a:pPr fontAlgn="auto">
                  <a:lnSpc>
                    <a:spcPct val="120000"/>
                  </a:lnSpc>
                </a:pPr>
                <a:endParaRPr lang="zh-CN" altLang="en-US">
                  <a:latin typeface="楷体" charset="0"/>
                  <a:ea typeface="楷体" charset="0"/>
                </a:endParaRPr>
              </a:p>
              <a:p>
                <a:pPr indent="457200" fontAlgn="auto">
                  <a:lnSpc>
                    <a:spcPct val="120000"/>
                  </a:lnSpc>
                </a:pPr>
                <a:r>
                  <a:rPr lang="zh-CN" altLang="en-US"/>
                  <a:t>首先，我们发现合取范式最外层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𝑝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是原子命题，所以我们可以直接得出原子命题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𝑝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的值为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⊤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，根据传播原理，可以对所有原子命题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𝑝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用值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⊤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替换，可化简为</a:t>
                </a:r>
                <a:endParaRPr lang="zh-CN" altLang="en-US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fontAlgn="auto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𝑟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fontAlgn="auto">
                  <a:lnSpc>
                    <a:spcPct val="120000"/>
                  </a:lnSpc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继续可得出原子命题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𝑞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的值为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⊤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，化简后的逻辑命题为</a:t>
                </a:r>
                <a:endParaRPr lang="zh-CN" altLang="en-US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fontAlgn="auto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ea typeface="SimSun" panose="02010600030101010101" charset="-122"/>
                          <a:cs typeface="DejaVu Math TeX Gyre" panose="02000503000000000000" charset="0"/>
                        </a:rPr>
                        <m:t>𝑟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algn="l" fontAlgn="auto">
                  <a:lnSpc>
                    <a:spcPct val="120000"/>
                  </a:lnSpc>
                  <a:buClrTx/>
                  <a:buSzTx/>
                  <a:buFontTx/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接着，可直接得出原子命题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𝑟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的值为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⊤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，同时可证明所有合取范式逻辑命题可</a:t>
                </a: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满足。</a:t>
                </a:r>
                <a:endParaRPr lang="zh-CN" altLang="en-US" i="1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035" y="2002155"/>
                <a:ext cx="10053320" cy="392493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12795" y="1997075"/>
            <a:ext cx="4810760" cy="458216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763905" y="1485900"/>
            <a:ext cx="1955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zh-CN" sz="2400" dirty="0"/>
              <a:t>DPLL</a:t>
            </a:r>
            <a:r>
              <a:rPr kumimoji="1" lang="zh-CN" altLang="en-US" sz="2400" dirty="0"/>
              <a:t>算法：</a:t>
            </a:r>
            <a:endParaRPr kumimoji="1" lang="zh-CN" alt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可满足性问题（</a:t>
            </a:r>
            <a: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SAT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63255" y="940435"/>
            <a:ext cx="3746500" cy="35687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910590" y="1400175"/>
                <a:ext cx="7352665" cy="52914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indent="0" fontAlgn="auto">
                  <a:lnSpc>
                    <a:spcPct val="150000"/>
                  </a:lnSpc>
                </a:pPr>
                <a:r>
                  <a:rPr lang="zh-CN" altLang="en-US"/>
                  <a:t>例：利用</a:t>
                </a:r>
                <a:r>
                  <a:rPr lang="en-US" altLang="zh-CN"/>
                  <a:t>DPLL</a:t>
                </a:r>
                <a:r>
                  <a:rPr lang="zh-CN" altLang="en-US"/>
                  <a:t>算法，求解合取</a:t>
                </a:r>
                <a:r>
                  <a:rPr lang="zh-CN" altLang="en-US"/>
                  <a:t>范式</a:t>
                </a:r>
                <a:endParaRPr lang="zh-CN" altLang="en-US"/>
              </a:p>
              <a:p>
                <a:pPr indent="0" fontAlgn="auto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=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(¬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𝑝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∨¬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)∧(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𝑟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的可满足性。</a:t>
                </a:r>
                <a:endParaRPr lang="zh-CN" altLang="en-US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根据</a:t>
                </a:r>
                <a:r>
                  <a:rPr lang="en-US" altLang="zh-CN">
                    <a:latin typeface="DejaVu Math TeX Gyre" panose="02000503000000000000" charset="0"/>
                    <a:cs typeface="DejaVu Math TeX Gyre" panose="02000503000000000000" charset="0"/>
                  </a:rPr>
                  <a:t>DPLL</a:t>
                </a: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算法，命题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𝑃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无法直接使用</a:t>
                </a:r>
                <a:r>
                  <a:rPr lang="en-US" altLang="zh-CN">
                    <a:latin typeface="DejaVu Math TeX Gyre" panose="02000503000000000000" charset="0"/>
                    <a:cs typeface="DejaVu Math TeX Gyre" panose="02000503000000000000" charset="0"/>
                  </a:rPr>
                  <a:t>bcp</a:t>
                </a: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算法进行化简，也不是命题常量</a:t>
                </a:r>
                <a14:m>
                  <m:oMath xmlns:m="http://schemas.openxmlformats.org/officeDocument/2006/math">
                    <m:r>
                      <a:rPr lang="zh-CN" altLang="en-US">
                        <a:latin typeface="DejaVu Math TeX Gyre" panose="02000503000000000000" charset="0"/>
                        <a:cs typeface="DejaVu Math TeX Gyre" panose="02000503000000000000" charset="0"/>
                        <a:sym typeface="+mn-ea"/>
                      </a:rPr>
                      <m:t>⊤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或</a:t>
                </a:r>
                <a14:m>
                  <m:oMath xmlns:m="http://schemas.openxmlformats.org/officeDocument/2006/math"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⊥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。因此，我们选取原子命题对命题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𝑃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进行化简。假设我们选取了原子命题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𝑝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，则先考察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𝑝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r>
                      <a:rPr lang="zh-CN" altLang="en-US">
                        <a:latin typeface="DejaVu Math TeX Gyre" panose="02000503000000000000" charset="0"/>
                        <a:cs typeface="DejaVu Math TeX Gyre" panose="02000503000000000000" charset="0"/>
                        <a:sym typeface="+mn-ea"/>
                      </a:rPr>
                      <m:t>⊤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这种情况，那么命题可以转化为：</a:t>
                </a:r>
                <a:endParaRPr lang="zh-CN" altLang="en-US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(¬</m:t>
                      </m:r>
                      <m:r>
                        <a:rPr lang="zh-CN" altLang="en-US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⊤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∨¬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)∧(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𝑟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可化简为</a:t>
                </a:r>
                <a:endParaRPr lang="zh-CN" altLang="en-US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¬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𝑞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𝑟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此时，命题可继续使用</a:t>
                </a:r>
                <a:r>
                  <a:rPr lang="en-US" altLang="zh-CN">
                    <a:latin typeface="DejaVu Math TeX Gyre" panose="02000503000000000000" charset="0"/>
                    <a:cs typeface="DejaVu Math TeX Gyre" panose="02000503000000000000" charset="0"/>
                  </a:rPr>
                  <a:t>bcp</a:t>
                </a: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算法进行化简，化简后得到原子命题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𝑟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。接下来，我们只需计算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𝑟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的可满足性，显然，下次递归选取原子命题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𝑟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，且当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𝑟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r>
                      <a:rPr lang="zh-CN" altLang="en-US">
                        <a:latin typeface="DejaVu Math TeX Gyre" panose="02000503000000000000" charset="0"/>
                        <a:cs typeface="DejaVu Math TeX Gyre" panose="02000503000000000000" charset="0"/>
                        <a:sym typeface="+mn-ea"/>
                      </a:rPr>
                      <m:t>⊤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时，即可得出命题</a:t>
                </a: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可满足。</a:t>
                </a:r>
                <a:endParaRPr lang="zh-CN" altLang="en-US">
                  <a:latin typeface="DejaVu Math TeX Gyre" panose="02000503000000000000" charset="0"/>
                  <a:cs typeface="DejaVu Math TeX Gyre" panose="02000503000000000000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90" y="1400175"/>
                <a:ext cx="7352665" cy="52914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回顾课内容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478091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b="1"/>
              <a:t>课程内容回顾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/>
              <a:t>实验讲解</a:t>
            </a:r>
            <a:endParaRPr lang="zh-CN" altLang="en-US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大纲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4780915"/>
          </a:xfrm>
        </p:spPr>
        <p:txBody>
          <a:bodyPr>
            <a:noAutofit/>
          </a:bodyPr>
          <a:p>
            <a:r>
              <a:rPr lang="zh-CN" altLang="en-US" sz="2200">
                <a:solidFill>
                  <a:schemeClr val="accent2"/>
                </a:solidFill>
              </a:rPr>
              <a:t>知识基础 (集合、关系与映射、上下文无关文法、基于结构的归纳法)</a:t>
            </a:r>
            <a:endParaRPr lang="zh-CN" altLang="en-US" sz="2200">
              <a:solidFill>
                <a:schemeClr val="accent2"/>
              </a:solidFill>
            </a:endParaRPr>
          </a:p>
          <a:p>
            <a:r>
              <a:rPr lang="zh-CN" altLang="en-US" sz="2200">
                <a:solidFill>
                  <a:schemeClr val="accent1"/>
                </a:solidFill>
              </a:rPr>
              <a:t>命题逻辑 (语法、自然演绎系统、构造逻辑、语义系统、可靠性与完备性、可判断性)</a:t>
            </a:r>
            <a:endParaRPr lang="zh-CN" altLang="en-US" sz="2200">
              <a:solidFill>
                <a:schemeClr val="accent1"/>
              </a:solidFill>
            </a:endParaRPr>
          </a:p>
          <a:p>
            <a:r>
              <a:rPr lang="zh-CN" altLang="en-US" sz="2200">
                <a:solidFill>
                  <a:schemeClr val="accent1"/>
                </a:solidFill>
              </a:rPr>
              <a:t>布尔可满足性 (合取范式、解析与传播、DPLL算法)</a:t>
            </a:r>
            <a:endParaRPr lang="zh-CN" altLang="en-US" sz="2200">
              <a:solidFill>
                <a:schemeClr val="accent1"/>
              </a:solidFill>
            </a:endParaRPr>
          </a:p>
          <a:p>
            <a:r>
              <a:rPr lang="zh-CN" altLang="en-US" sz="2200"/>
              <a:t>谓词逻辑(语法、自然演绎系统、构造逻辑、语义系统、可靠性与完备性、可判断性)</a:t>
            </a:r>
            <a:endParaRPr lang="zh-CN" altLang="en-US" sz="2200"/>
          </a:p>
          <a:p>
            <a:r>
              <a:rPr lang="zh-CN" altLang="en-US" sz="2200"/>
              <a:t>等式与未解释函数理论 (可满足性模理论、等式理论、并查集与等价类、未解释函数)</a:t>
            </a:r>
            <a:endParaRPr lang="zh-CN" altLang="en-US" sz="2200"/>
          </a:p>
          <a:p>
            <a:r>
              <a:rPr lang="zh-CN" altLang="en-US" sz="2200"/>
              <a:t>线性算术(语法、Fourier-Motzkin消元法、单纯形法、分支定界法)</a:t>
            </a:r>
            <a:endParaRPr lang="zh-CN" altLang="en-US" sz="2200"/>
          </a:p>
          <a:p>
            <a:r>
              <a:rPr lang="zh-CN" altLang="en-US" sz="2200"/>
              <a:t>数据结构理论 (比特向量、数组、指针、字符串)</a:t>
            </a:r>
            <a:endParaRPr lang="zh-CN" altLang="en-US" sz="2200"/>
          </a:p>
          <a:p>
            <a:r>
              <a:rPr lang="zh-CN" altLang="en-US" sz="2200"/>
              <a:t>理论组合 (Nelson-Oppen、理论凸性、DPLL(T)算法)</a:t>
            </a:r>
            <a:endParaRPr lang="zh-CN" altLang="en-US" sz="2200"/>
          </a:p>
          <a:p>
            <a:r>
              <a:rPr lang="zh-CN" altLang="en-US" sz="2200"/>
              <a:t>符号执行 (机器抽象模型、操作语义、简单命令式语言、路径条件、混合执行等)</a:t>
            </a:r>
            <a:endParaRPr lang="zh-CN" altLang="en-US" sz="2200"/>
          </a:p>
          <a:p>
            <a:r>
              <a:rPr lang="zh-CN" altLang="en-US" sz="2200"/>
              <a:t>程序验证 (霍尔三元、最弱前条件、验证条件等)</a:t>
            </a:r>
            <a:endParaRPr lang="zh-CN" altLang="en-US" sz="2200"/>
          </a:p>
          <a:p>
            <a:r>
              <a:rPr lang="zh-CN" altLang="en-US" sz="2200"/>
              <a:t>程序合成 (基于语法的合成、公理化合成等)</a:t>
            </a:r>
            <a:endParaRPr lang="zh-CN" altLang="en-US"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计算复杂性理论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304915" y="3630295"/>
            <a:ext cx="5182870" cy="3093720"/>
            <a:chOff x="1671" y="5282"/>
            <a:chExt cx="9279" cy="5281"/>
          </a:xfrm>
        </p:grpSpPr>
        <p:sp>
          <p:nvSpPr>
            <p:cNvPr id="4" name="椭圆 3"/>
            <p:cNvSpPr/>
            <p:nvPr>
              <p:custDataLst>
                <p:tags r:id="rId1"/>
              </p:custDataLst>
            </p:nvPr>
          </p:nvSpPr>
          <p:spPr>
            <a:xfrm>
              <a:off x="1671" y="5282"/>
              <a:ext cx="9279" cy="528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0196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dirty="0"/>
            </a:p>
          </p:txBody>
        </p:sp>
        <p:sp>
          <p:nvSpPr>
            <p:cNvPr id="5" name="椭圆 4"/>
            <p:cNvSpPr/>
            <p:nvPr>
              <p:custDataLst>
                <p:tags r:id="rId2"/>
              </p:custDataLst>
            </p:nvPr>
          </p:nvSpPr>
          <p:spPr>
            <a:xfrm>
              <a:off x="7398" y="6733"/>
              <a:ext cx="2892" cy="262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0196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dirty="0">
                  <a:solidFill>
                    <a:schemeClr val="tx1"/>
                  </a:solidFill>
                  <a:sym typeface="+mn-ea"/>
                </a:rPr>
                <a:t>NPC</a:t>
              </a:r>
              <a:r>
                <a:rPr kumimoji="1" lang="zh-CN" altLang="en-US" dirty="0">
                  <a:solidFill>
                    <a:schemeClr val="tx1"/>
                  </a:solidFill>
                  <a:sym typeface="+mn-ea"/>
                </a:rPr>
                <a:t>问题</a:t>
              </a:r>
              <a:endParaRPr kumimoji="1" lang="zh-CN" altLang="en-US" dirty="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3"/>
              </p:custDataLst>
            </p:nvPr>
          </p:nvSpPr>
          <p:spPr>
            <a:xfrm>
              <a:off x="5518" y="5364"/>
              <a:ext cx="2620" cy="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en-US" altLang="zh-CN" sz="2400" dirty="0"/>
                <a:t>NP</a:t>
              </a:r>
              <a:r>
                <a:rPr kumimoji="1" lang="zh-CN" altLang="en-US" sz="2400" dirty="0"/>
                <a:t> 问题</a:t>
              </a:r>
              <a:endParaRPr kumimoji="1" lang="zh-CN" altLang="en-US" sz="2400" dirty="0"/>
            </a:p>
          </p:txBody>
        </p:sp>
        <p:sp>
          <p:nvSpPr>
            <p:cNvPr id="34" name="椭圆 33"/>
            <p:cNvSpPr/>
            <p:nvPr>
              <p:custDataLst>
                <p:tags r:id="rId4"/>
              </p:custDataLst>
            </p:nvPr>
          </p:nvSpPr>
          <p:spPr>
            <a:xfrm>
              <a:off x="2507" y="6918"/>
              <a:ext cx="2796" cy="2436"/>
            </a:xfrm>
            <a:prstGeom prst="ellipse">
              <a:avLst/>
            </a:prstGeom>
            <a:solidFill>
              <a:srgbClr val="2E75B6">
                <a:alpha val="50196"/>
              </a:srgb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/>
            </a:p>
          </p:txBody>
        </p:sp>
        <p:sp>
          <p:nvSpPr>
            <p:cNvPr id="15" name="文本框 14"/>
            <p:cNvSpPr txBox="1"/>
            <p:nvPr>
              <p:custDataLst>
                <p:tags r:id="rId5"/>
              </p:custDataLst>
            </p:nvPr>
          </p:nvSpPr>
          <p:spPr>
            <a:xfrm>
              <a:off x="3209" y="7761"/>
              <a:ext cx="1568" cy="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en-US" altLang="zh-CN" dirty="0"/>
                <a:t>P</a:t>
              </a:r>
              <a:r>
                <a:rPr kumimoji="1" lang="zh-CN" altLang="en-US" dirty="0"/>
                <a:t>问题</a:t>
              </a:r>
              <a:endParaRPr kumimoji="1" lang="zh-CN" altLang="en-US" dirty="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47700" y="1377950"/>
            <a:ext cx="9345930" cy="3093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2000" b="1"/>
              <a:t>研究哪些问题是能够被计算机计算的：</a:t>
            </a:r>
            <a:endParaRPr lang="zh-CN" altLang="en-US" sz="2000" b="1"/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2000"/>
              <a:t>P</a:t>
            </a:r>
            <a:r>
              <a:rPr lang="zh-CN" altLang="en-US" sz="2000"/>
              <a:t>问题（</a:t>
            </a:r>
            <a:r>
              <a:rPr lang="en-US" altLang="zh-CN" sz="2000"/>
              <a:t>Polynomial</a:t>
            </a:r>
            <a:r>
              <a:rPr lang="zh-CN" altLang="en-US" sz="2000"/>
              <a:t>）：存在多项式时间复杂度解法的问题。</a:t>
            </a:r>
            <a:endParaRPr lang="zh-CN" altLang="en-US" sz="2000"/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2000"/>
              <a:t>NP</a:t>
            </a:r>
            <a:r>
              <a:rPr lang="zh-CN" altLang="en-US" sz="2000"/>
              <a:t>问题（</a:t>
            </a:r>
            <a:r>
              <a:rPr lang="en-US" altLang="zh-CN" sz="2000"/>
              <a:t>Non-deterministic </a:t>
            </a:r>
            <a:r>
              <a:rPr lang="en-US" altLang="zh-CN" sz="2000">
                <a:sym typeface="+mn-ea"/>
              </a:rPr>
              <a:t>Polynomial</a:t>
            </a:r>
            <a:r>
              <a:rPr lang="zh-CN" altLang="en-US" sz="2000">
                <a:sym typeface="+mn-ea"/>
              </a:rPr>
              <a:t>）：不确定能否找到多项式时间复杂度的解法，但是有多项式时间复杂度的方法来验证答案是否正确。</a:t>
            </a:r>
            <a:endParaRPr lang="zh-CN" altLang="en-US" sz="20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2000">
                <a:sym typeface="+mn-ea"/>
              </a:rPr>
              <a:t>NPC</a:t>
            </a:r>
            <a:r>
              <a:rPr lang="zh-CN" altLang="en-US" sz="2000">
                <a:sym typeface="+mn-ea"/>
              </a:rPr>
              <a:t>问题（</a:t>
            </a:r>
            <a:r>
              <a:rPr lang="en-US" altLang="zh-CN" sz="2000">
                <a:sym typeface="+mn-ea"/>
              </a:rPr>
              <a:t>NP-complete</a:t>
            </a:r>
            <a:r>
              <a:rPr lang="zh-CN" altLang="en-US" sz="2000">
                <a:sym typeface="+mn-ea"/>
              </a:rPr>
              <a:t>）：</a:t>
            </a:r>
            <a:r>
              <a:rPr lang="en-US" altLang="zh-CN" sz="2000">
                <a:sym typeface="+mn-ea"/>
              </a:rPr>
              <a:t>NPC</a:t>
            </a:r>
            <a:r>
              <a:rPr lang="zh-CN" altLang="en-US" sz="2000">
                <a:sym typeface="+mn-ea"/>
              </a:rPr>
              <a:t>问题是一种</a:t>
            </a:r>
            <a:r>
              <a:rPr lang="en-US" altLang="zh-CN" sz="2000">
                <a:sym typeface="+mn-ea"/>
              </a:rPr>
              <a:t>NP</a:t>
            </a:r>
            <a:r>
              <a:rPr lang="zh-CN" altLang="en-US" sz="2000">
                <a:sym typeface="+mn-ea"/>
              </a:rPr>
              <a:t>问题，其他的任何</a:t>
            </a:r>
            <a:r>
              <a:rPr lang="en-US" altLang="zh-CN" sz="2000">
                <a:sym typeface="+mn-ea"/>
              </a:rPr>
              <a:t>NP</a:t>
            </a:r>
            <a:r>
              <a:rPr lang="zh-CN" altLang="en-US" sz="2000">
                <a:sym typeface="+mn-ea"/>
              </a:rPr>
              <a:t>问题都可以在多项式时间内转换或归约成它。</a:t>
            </a:r>
            <a:endParaRPr lang="zh-CN" altLang="en-US" sz="2000"/>
          </a:p>
          <a:p>
            <a:pPr>
              <a:lnSpc>
                <a:spcPct val="150000"/>
              </a:lnSpc>
            </a:pPr>
            <a:endParaRPr lang="zh-CN" altLang="en-US" sz="2000"/>
          </a:p>
        </p:txBody>
      </p:sp>
      <p:sp>
        <p:nvSpPr>
          <p:cNvPr id="3" name="文本框 2"/>
          <p:cNvSpPr txBox="1"/>
          <p:nvPr/>
        </p:nvSpPr>
        <p:spPr>
          <a:xfrm>
            <a:off x="1922780" y="4820920"/>
            <a:ext cx="1562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 = NP?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计算复杂性理论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35405" y="2758440"/>
            <a:ext cx="9520555" cy="3093085"/>
            <a:chOff x="2454" y="4082"/>
            <a:chExt cx="16078" cy="5848"/>
          </a:xfrm>
        </p:grpSpPr>
        <p:sp>
          <p:nvSpPr>
            <p:cNvPr id="4" name="椭圆 3"/>
            <p:cNvSpPr/>
            <p:nvPr>
              <p:custDataLst>
                <p:tags r:id="rId1"/>
              </p:custDataLst>
            </p:nvPr>
          </p:nvSpPr>
          <p:spPr>
            <a:xfrm>
              <a:off x="2454" y="4082"/>
              <a:ext cx="9777" cy="584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0196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dirty="0"/>
            </a:p>
          </p:txBody>
        </p:sp>
        <p:sp>
          <p:nvSpPr>
            <p:cNvPr id="5" name="椭圆 4"/>
            <p:cNvSpPr/>
            <p:nvPr>
              <p:custDataLst>
                <p:tags r:id="rId2"/>
              </p:custDataLst>
            </p:nvPr>
          </p:nvSpPr>
          <p:spPr>
            <a:xfrm>
              <a:off x="9066" y="4082"/>
              <a:ext cx="9466" cy="575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0196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dirty="0"/>
            </a:p>
          </p:txBody>
        </p:sp>
        <p:sp>
          <p:nvSpPr>
            <p:cNvPr id="6" name="文本框 5"/>
            <p:cNvSpPr txBox="1"/>
            <p:nvPr>
              <p:custDataLst>
                <p:tags r:id="rId3"/>
              </p:custDataLst>
            </p:nvPr>
          </p:nvSpPr>
          <p:spPr>
            <a:xfrm>
              <a:off x="14238" y="5849"/>
              <a:ext cx="3187" cy="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zh-CN" altLang="en-US" dirty="0"/>
                <a:t>不可判断问题</a:t>
              </a:r>
              <a:endParaRPr kumimoji="1" lang="en-US" altLang="zh-CN" dirty="0"/>
            </a:p>
            <a:p>
              <a:r>
                <a:rPr kumimoji="1" lang="zh-CN" altLang="en-US" dirty="0"/>
                <a:t>（</a:t>
              </a:r>
              <a:r>
                <a:rPr kumimoji="1" lang="en-US" altLang="zh-CN" dirty="0"/>
                <a:t>Undecidable</a:t>
              </a:r>
              <a:r>
                <a:rPr kumimoji="1" lang="zh-CN" altLang="en-US" dirty="0"/>
                <a:t>）</a:t>
              </a:r>
              <a:endParaRPr kumimoji="1" lang="en-US" altLang="zh-CN" dirty="0"/>
            </a:p>
            <a:p>
              <a:pPr marL="285750" indent="-285750">
                <a:buFontTx/>
                <a:buChar char="-"/>
              </a:pPr>
              <a:r>
                <a:rPr lang="zh-CN" altLang="en-US" sz="1400" dirty="0">
                  <a:sym typeface="+mn-ea"/>
                </a:rPr>
                <a:t>停机问题</a:t>
              </a:r>
              <a:endParaRPr lang="en-US" altLang="zh-CN" sz="1400" dirty="0">
                <a:sym typeface="+mn-ea"/>
              </a:endParaRPr>
            </a:p>
            <a:p>
              <a:pPr marL="285750" indent="-285750">
                <a:buFontTx/>
                <a:buChar char="-"/>
              </a:pPr>
              <a:r>
                <a:rPr kumimoji="1" lang="zh-CN" altLang="en-US" sz="1400" dirty="0"/>
                <a:t>谓词逻辑的可满足性问题</a:t>
              </a:r>
              <a:endParaRPr kumimoji="1" lang="zh-CN" altLang="en-US" dirty="0"/>
            </a:p>
          </p:txBody>
        </p:sp>
        <p:sp>
          <p:nvSpPr>
            <p:cNvPr id="17" name="文本框 16"/>
            <p:cNvSpPr txBox="1"/>
            <p:nvPr>
              <p:custDataLst>
                <p:tags r:id="rId4"/>
              </p:custDataLst>
            </p:nvPr>
          </p:nvSpPr>
          <p:spPr>
            <a:xfrm>
              <a:off x="12201" y="4198"/>
              <a:ext cx="4084" cy="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zh-CN" altLang="en-US" dirty="0"/>
                <a:t> </a:t>
              </a:r>
              <a:r>
                <a:rPr kumimoji="1" lang="en-US" altLang="zh-CN" sz="2400" dirty="0"/>
                <a:t>NP</a:t>
              </a:r>
              <a:r>
                <a:rPr kumimoji="1" lang="zh-CN" altLang="en-US" sz="2400" dirty="0"/>
                <a:t> </a:t>
              </a:r>
              <a:r>
                <a:rPr kumimoji="1" lang="en-US" altLang="zh-CN" sz="2400" dirty="0"/>
                <a:t>Hard</a:t>
              </a:r>
              <a:r>
                <a:rPr kumimoji="1" lang="zh-CN" altLang="en-US" sz="2400" dirty="0"/>
                <a:t> 问题</a:t>
              </a:r>
              <a:endParaRPr kumimoji="1" lang="zh-CN" altLang="en-US" dirty="0"/>
            </a:p>
          </p:txBody>
        </p:sp>
        <p:sp>
          <p:nvSpPr>
            <p:cNvPr id="25" name="文本框 24"/>
            <p:cNvSpPr txBox="1"/>
            <p:nvPr>
              <p:custDataLst>
                <p:tags r:id="rId5"/>
              </p:custDataLst>
            </p:nvPr>
          </p:nvSpPr>
          <p:spPr>
            <a:xfrm>
              <a:off x="6507" y="4173"/>
              <a:ext cx="2761" cy="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en-US" altLang="zh-CN" sz="2400" dirty="0"/>
                <a:t>NP</a:t>
              </a:r>
              <a:r>
                <a:rPr kumimoji="1" lang="zh-CN" altLang="en-US" sz="2400" dirty="0"/>
                <a:t> 问题</a:t>
              </a:r>
              <a:endParaRPr kumimoji="1" lang="zh-CN" altLang="en-US" sz="2400" dirty="0"/>
            </a:p>
          </p:txBody>
        </p:sp>
        <p:sp>
          <p:nvSpPr>
            <p:cNvPr id="33" name="文本框 32"/>
            <p:cNvSpPr txBox="1"/>
            <p:nvPr>
              <p:custDataLst>
                <p:tags r:id="rId6"/>
              </p:custDataLst>
            </p:nvPr>
          </p:nvSpPr>
          <p:spPr>
            <a:xfrm>
              <a:off x="9812" y="6512"/>
              <a:ext cx="2761" cy="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en-US" altLang="zh-CN" dirty="0"/>
                <a:t>NPC</a:t>
              </a:r>
              <a:r>
                <a:rPr kumimoji="1" lang="zh-CN" altLang="en-US" dirty="0"/>
                <a:t>问题</a:t>
              </a:r>
              <a:endParaRPr kumimoji="1" lang="zh-CN" altLang="en-US" dirty="0"/>
            </a:p>
          </p:txBody>
        </p:sp>
        <p:sp>
          <p:nvSpPr>
            <p:cNvPr id="34" name="椭圆 33"/>
            <p:cNvSpPr/>
            <p:nvPr>
              <p:custDataLst>
                <p:tags r:id="rId7"/>
              </p:custDataLst>
            </p:nvPr>
          </p:nvSpPr>
          <p:spPr>
            <a:xfrm>
              <a:off x="3335" y="5893"/>
              <a:ext cx="2776" cy="2697"/>
            </a:xfrm>
            <a:prstGeom prst="ellipse">
              <a:avLst/>
            </a:prstGeom>
            <a:solidFill>
              <a:srgbClr val="2E75B6">
                <a:alpha val="50196"/>
              </a:srgb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/>
            </a:p>
          </p:txBody>
        </p:sp>
        <p:sp>
          <p:nvSpPr>
            <p:cNvPr id="15" name="文本框 14"/>
            <p:cNvSpPr txBox="1"/>
            <p:nvPr>
              <p:custDataLst>
                <p:tags r:id="rId8"/>
              </p:custDataLst>
            </p:nvPr>
          </p:nvSpPr>
          <p:spPr>
            <a:xfrm>
              <a:off x="4075" y="6827"/>
              <a:ext cx="1353" cy="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en-US" altLang="zh-CN" dirty="0"/>
                <a:t>P</a:t>
              </a:r>
              <a:r>
                <a:rPr kumimoji="1" lang="zh-CN" altLang="en-US" dirty="0"/>
                <a:t>问题</a:t>
              </a:r>
              <a:endParaRPr kumimoji="1" lang="zh-CN" altLang="en-US" dirty="0"/>
            </a:p>
          </p:txBody>
        </p:sp>
      </p:grp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647700" y="1584325"/>
            <a:ext cx="8935720" cy="839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/>
              <a:t>NP Hard</a:t>
            </a:r>
            <a:r>
              <a:rPr lang="zh-CN" altLang="en-US" sz="2400"/>
              <a:t>问题：即使验证答案也可能无法在多项式时间内完成。</a:t>
            </a:r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上下文无关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文法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715770"/>
                <a:ext cx="10515600" cy="4731385"/>
              </a:xfrm>
            </p:spPr>
            <p:txBody>
              <a:bodyPr anchor="ctr" anchorCtr="0">
                <a:normAutofit fontScale="80000"/>
              </a:bodyPr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lang="zh-CN" altLang="en-US"/>
                  <a:t>描述形式系统的符号工具。</a:t>
                </a:r>
                <a:r>
                  <a:rPr lang="zh-CN" altLang="en-US"/>
                  <a:t>由四元组</a:t>
                </a:r>
                <a:endParaRPr lang="zh-CN" altLang="en-US"/>
              </a:p>
              <a:p>
                <a:pPr marL="0" indent="0" fontAlgn="auto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𝐺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=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𝑁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𝑇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𝑆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en-US" altLang="zh-CN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lang="zh-CN" altLang="en-US"/>
                  <a:t>构成，</a:t>
                </a:r>
                <a:r>
                  <a:rPr lang="zh-CN" altLang="en-US"/>
                  <a:t>其中</a:t>
                </a:r>
                <a:endParaRPr lang="zh-CN" altLang="en-US"/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（</a:t>
                </a:r>
                <a:r>
                  <a:rPr lang="en-US" altLang="zh-CN">
                    <a:latin typeface="DejaVu Math TeX Gyre" panose="02000503000000000000" charset="0"/>
                    <a:cs typeface="DejaVu Math TeX Gyre" panose="02000503000000000000" charset="0"/>
                  </a:rPr>
                  <a:t>1</a:t>
                </a: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𝑁</m:t>
                    </m:r>
                  </m:oMath>
                </a14:m>
                <a:r>
                  <a:rPr lang="zh-CN" altLang="en-US"/>
                  <a:t>是</a:t>
                </a:r>
                <a:r>
                  <a:rPr lang="zh-CN" altLang="en-US">
                    <a:latin typeface="楷体" panose="02010609060101010101" charset="-122"/>
                    <a:ea typeface="楷体" panose="02010609060101010101" charset="-122"/>
                  </a:rPr>
                  <a:t>非终结符</a:t>
                </a:r>
                <a:r>
                  <a:rPr lang="zh-CN" altLang="en-US"/>
                  <a:t>的有限集合</a:t>
                </a:r>
                <a:endParaRPr lang="zh-CN" altLang="en-US"/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（</a:t>
                </a:r>
                <a:r>
                  <a:rPr lang="en-US" altLang="zh-CN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2</a:t>
                </a: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𝑇</m:t>
                    </m:r>
                  </m:oMath>
                </a14:m>
                <a:r>
                  <a:rPr lang="zh-CN" altLang="en-US"/>
                  <a:t>是</a:t>
                </a:r>
                <a:r>
                  <a:rPr lang="zh-CN" altLang="en-US">
                    <a:latin typeface="楷体" panose="02010609060101010101" charset="-122"/>
                    <a:ea typeface="楷体" panose="02010609060101010101" charset="-122"/>
                  </a:rPr>
                  <a:t>终结符</a:t>
                </a:r>
                <a:r>
                  <a:rPr lang="zh-CN" altLang="en-US"/>
                  <a:t>的有限集合，且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𝑁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∩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𝑇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=∅</m:t>
                    </m:r>
                  </m:oMath>
                </a14:m>
                <a:endParaRPr lang="zh-CN" altLang="en-US"/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（</a:t>
                </a:r>
                <a:r>
                  <a:rPr lang="en-US" altLang="zh-CN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3</a:t>
                </a: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）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S</m:t>
                    </m:r>
                  </m:oMath>
                </a14:m>
                <a:r>
                  <a:rPr lang="zh-CN" altLang="en-US"/>
                  <a:t>是</a:t>
                </a:r>
                <a:r>
                  <a:rPr lang="zh-CN" altLang="en-US">
                    <a:latin typeface="楷体" panose="02010609060101010101" charset="-122"/>
                    <a:ea typeface="楷体" panose="02010609060101010101" charset="-122"/>
                  </a:rPr>
                  <a:t>开始符号</a:t>
                </a:r>
                <a:r>
                  <a:rPr lang="zh-CN" altLang="en-US"/>
                  <a:t>，且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𝑆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∈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𝑁</m:t>
                    </m:r>
                  </m:oMath>
                </a14:m>
                <a:endParaRPr lang="zh-CN" altLang="en-US"/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（</a:t>
                </a:r>
                <a:r>
                  <a:rPr lang="en-US" altLang="zh-CN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4</a:t>
                </a:r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）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P</m:t>
                    </m:r>
                  </m:oMath>
                </a14:m>
                <a:r>
                  <a:rPr lang="zh-CN" altLang="en-US"/>
                  <a:t>是</a:t>
                </a:r>
                <a:r>
                  <a:rPr lang="zh-CN" altLang="en-US">
                    <a:latin typeface="楷体" panose="02010609060101010101" charset="-122"/>
                    <a:ea typeface="楷体" panose="02010609060101010101" charset="-122"/>
                  </a:rPr>
                  <a:t>产生式</a:t>
                </a:r>
                <a:r>
                  <a:rPr lang="zh-CN" altLang="en-US"/>
                  <a:t>的有限集合，每个产生式具有的形式</a:t>
                </a:r>
                <a:endParaRPr lang="zh-CN" altLang="en-US"/>
              </a:p>
              <a:p>
                <a:pPr marL="0" indent="0" fontAlgn="auto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𝐴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𝛼</m:t>
                      </m:r>
                    </m:oMath>
                  </m:oMathPara>
                </a14:m>
                <a:endParaRPr lang="zh-CN" altLang="en-US"/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lang="zh-CN" altLang="en-US"/>
                  <a:t>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𝐴</m:t>
                    </m:r>
                  </m:oMath>
                </a14:m>
                <a:r>
                  <a:rPr lang="zh-CN" altLang="en-US"/>
                  <a:t>成为产生式的左部，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𝛼</m:t>
                    </m:r>
                    <m:r>
                      <a:rPr lang="en-US" altLang="zh-CN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(</m:t>
                        </m:r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𝑁</m:t>
                        </m:r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 </m:t>
                        </m:r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𝑈</m:t>
                        </m:r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 </m:t>
                        </m:r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𝑇</m:t>
                        </m:r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)</m:t>
                        </m:r>
                      </m:e>
                      <m:sup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/>
                  <a:t>称为产生式的右</a:t>
                </a:r>
                <a:r>
                  <a:rPr lang="zh-CN" altLang="en-US"/>
                  <a:t>部。</a:t>
                </a: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715770"/>
                <a:ext cx="10515600" cy="473138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7190740" y="1216025"/>
                <a:ext cx="4064000" cy="14579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𝑆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𝑎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𝑏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endParaRPr lang="zh-CN" altLang="en-US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𝑎𝑆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→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𝑎𝑎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𝑎𝑏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𝑆𝑏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→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𝑎𝑏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𝑏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𝑏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endParaRPr lang="zh-CN" altLang="en-US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740" y="1216025"/>
                <a:ext cx="4064000" cy="14579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7317740" y="3553460"/>
                <a:ext cx="4064000" cy="14573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𝑆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𝑎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𝑏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𝑎𝑆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𝑎𝑎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endParaRPr lang="zh-CN" altLang="en-US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𝑎𝑆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→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𝑎</m:t>
                      </m:r>
                    </m:oMath>
                  </m:oMathPara>
                </a14:m>
                <a:endParaRPr lang="en-US" altLang="zh-CN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endParaRPr lang="zh-CN" altLang="en-US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740" y="3553460"/>
                <a:ext cx="4064000" cy="14573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上下文无关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文法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825625"/>
                <a:ext cx="10515600" cy="4525645"/>
              </a:xfrm>
            </p:spPr>
            <p:txBody>
              <a:bodyPr>
                <a:noAutofit/>
              </a:bodyPr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例：给定文法规则</a:t>
                </a:r>
                <a:endParaRPr lang="en-US" altLang="zh-CN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𝑆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𝐴𝐵𝐶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 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𝐴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𝑢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𝑣</m:t>
                      </m:r>
                    </m:oMath>
                  </m:oMathPara>
                </a14:m>
                <a:endParaRPr lang="en-US" altLang="zh-CN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𝐵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𝑤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  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𝐶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𝑦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𝑧</m:t>
                      </m:r>
                    </m:oMath>
                  </m:oMathPara>
                </a14:m>
                <a:endParaRPr lang="en-US" altLang="zh-CN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其中，终结符</a:t>
                </a:r>
                <a14:m>
                  <m:oMath xmlns:m="http://schemas.openxmlformats.org/officeDocument/2006/math">
                    <m:r>
                      <a:rPr lang="en-US" altLang="zh-CN" sz="19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𝑇</m:t>
                    </m:r>
                  </m:oMath>
                </a14:m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的集合为</a:t>
                </a:r>
                <a:endParaRPr lang="zh-CN" altLang="en-US" sz="19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{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𝑢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𝑣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𝑤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𝑦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𝑧</m:t>
                      </m:r>
                      <m:r>
                        <a:rPr lang="en-US" altLang="zh-CN" sz="1900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}</m:t>
                      </m:r>
                    </m:oMath>
                  </m:oMathPara>
                </a14:m>
                <a:endParaRPr lang="en-US" altLang="zh-CN" sz="19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非终结符</a:t>
                </a:r>
                <a14:m>
                  <m:oMath xmlns:m="http://schemas.openxmlformats.org/officeDocument/2006/math">
                    <m:r>
                      <a:rPr lang="en-US" altLang="zh-CN" sz="19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𝑁</m:t>
                    </m:r>
                  </m:oMath>
                </a14:m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的集合为</a:t>
                </a:r>
                <a:endParaRPr lang="zh-CN" altLang="en-US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{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𝑆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𝐴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𝐵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𝐶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}</m:t>
                      </m:r>
                    </m:oMath>
                  </m:oMathPara>
                </a14:m>
                <a:endParaRPr lang="en-US" altLang="zh-CN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开始符号为终结符</a:t>
                </a:r>
                <a14:m>
                  <m:oMath xmlns:m="http://schemas.openxmlformats.org/officeDocument/2006/math">
                    <m:r>
                      <a:rPr lang="en-US" altLang="zh-CN" sz="19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𝑆</m:t>
                    </m:r>
                  </m:oMath>
                </a14:m>
                <a:r>
                  <a:rPr lang="zh-CN" altLang="en-US" sz="1900" i="1">
                    <a:latin typeface="DejaVu Math TeX Gyre" panose="02000503000000000000" charset="0"/>
                    <a:cs typeface="DejaVu Math TeX Gyre" panose="02000503000000000000" charset="0"/>
                  </a:rPr>
                  <a:t>，</a:t>
                </a:r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文法</a:t>
                </a:r>
                <a14:m>
                  <m:oMath xmlns:m="http://schemas.openxmlformats.org/officeDocument/2006/math">
                    <m:r>
                      <a:rPr lang="en-US" altLang="zh-CN" sz="19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𝐺</m:t>
                    </m:r>
                  </m:oMath>
                </a14:m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的集合为</a:t>
                </a:r>
                <a:endParaRPr lang="zh-CN" altLang="en-US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{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𝑢𝑤𝑦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𝑢𝑤𝑧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𝑢𝑥𝑦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𝑢𝑥𝑧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𝑣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𝑤𝑦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𝑣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𝑤𝑧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𝑣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𝑥𝑦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𝑣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𝑥𝑧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}</m:t>
                      </m:r>
                    </m:oMath>
                  </m:oMathPara>
                </a14:m>
                <a:endParaRPr lang="en-US" altLang="zh-CN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sz="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825625"/>
                <a:ext cx="10515600" cy="4525645"/>
              </a:xfrm>
              <a:blipFill rotWithShape="1">
                <a:blip r:embed="rId1"/>
                <a:stretch>
                  <a:fillRect b="-35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上下文无关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文法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825625"/>
                <a:ext cx="10515600" cy="3912235"/>
              </a:xfrm>
            </p:spPr>
            <p:txBody>
              <a:bodyPr>
                <a:noAutofit/>
              </a:bodyPr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例：给定文法规则</a:t>
                </a:r>
                <a:endParaRPr lang="en-US" altLang="zh-CN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+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−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∗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/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| (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 | 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𝑛</m:t>
                      </m:r>
                    </m:oMath>
                  </m:oMathPara>
                </a14:m>
                <a:endParaRPr lang="zh-CN" altLang="en-US" sz="190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其中，终结符</a:t>
                </a:r>
                <a14:m>
                  <m:oMath xmlns:m="http://schemas.openxmlformats.org/officeDocument/2006/math">
                    <m:r>
                      <a:rPr lang="en-US" altLang="zh-CN" sz="19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𝑇</m:t>
                    </m:r>
                  </m:oMath>
                </a14:m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的集合为</a:t>
                </a:r>
                <a:endParaRPr lang="zh-CN" altLang="en-US" sz="19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{+,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−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∗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,/,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𝑛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,(,)</m:t>
                      </m:r>
                      <m:r>
                        <a:rPr lang="en-US" altLang="zh-CN" sz="1900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}</m:t>
                      </m:r>
                    </m:oMath>
                  </m:oMathPara>
                </a14:m>
                <a:endParaRPr lang="en-US" altLang="zh-CN" sz="19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非终结符</a:t>
                </a:r>
                <a14:m>
                  <m:oMath xmlns:m="http://schemas.openxmlformats.org/officeDocument/2006/math">
                    <m:r>
                      <a:rPr lang="en-US" altLang="zh-CN" sz="19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𝑁</m:t>
                    </m:r>
                  </m:oMath>
                </a14:m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的集合为</a:t>
                </a:r>
                <a:endParaRPr lang="zh-CN" altLang="en-US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{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𝐸</m:t>
                      </m:r>
                      <m:r>
                        <a:rPr lang="en-US" altLang="zh-CN" sz="19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}</m:t>
                      </m:r>
                    </m:oMath>
                  </m:oMathPara>
                </a14:m>
                <a:endParaRPr lang="en-US" altLang="zh-CN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开始符号为非终结符</a:t>
                </a:r>
                <a14:m>
                  <m:oMath xmlns:m="http://schemas.openxmlformats.org/officeDocument/2006/math">
                    <m:r>
                      <a:rPr lang="en-US" altLang="zh-CN" sz="19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𝐸</m:t>
                    </m:r>
                  </m:oMath>
                </a14:m>
                <a:r>
                  <a:rPr lang="zh-CN" altLang="en-US" sz="1900" i="1">
                    <a:latin typeface="DejaVu Math TeX Gyre" panose="02000503000000000000" charset="0"/>
                    <a:cs typeface="DejaVu Math TeX Gyre" panose="02000503000000000000" charset="0"/>
                  </a:rPr>
                  <a:t>，</a:t>
                </a:r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文法</a:t>
                </a:r>
                <a14:m>
                  <m:oMath xmlns:m="http://schemas.openxmlformats.org/officeDocument/2006/math">
                    <m:r>
                      <a:rPr lang="en-US" altLang="zh-CN" sz="19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𝐺</m:t>
                    </m:r>
                  </m:oMath>
                </a14:m>
                <a:r>
                  <a:rPr lang="zh-CN" altLang="en-US" sz="1900">
                    <a:latin typeface="DejaVu Math TeX Gyre" panose="02000503000000000000" charset="0"/>
                    <a:cs typeface="DejaVu Math TeX Gyre" panose="02000503000000000000" charset="0"/>
                  </a:rPr>
                  <a:t>的集合为整数域上的加减乘除运算。</a:t>
                </a:r>
                <a:endParaRPr lang="en-US" altLang="zh-CN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sz="1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sz="900" i="1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825625"/>
                <a:ext cx="10515600" cy="3912235"/>
              </a:xfrm>
              <a:blipFill rotWithShape="1">
                <a:blip r:embed="rId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4758</Words>
  <Application>WPS 文字</Application>
  <PresentationFormat>宽屏</PresentationFormat>
  <Paragraphs>353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6" baseType="lpstr">
      <vt:lpstr>Arial</vt:lpstr>
      <vt:lpstr>宋体</vt:lpstr>
      <vt:lpstr>Wingdings</vt:lpstr>
      <vt:lpstr>黑体</vt:lpstr>
      <vt:lpstr>汉仪中黑KW</vt:lpstr>
      <vt:lpstr>DejaVu Math TeX Gyre</vt:lpstr>
      <vt:lpstr>楷体</vt:lpstr>
      <vt:lpstr>Calibri</vt:lpstr>
      <vt:lpstr>Helvetica Neue</vt:lpstr>
      <vt:lpstr>微软雅黑</vt:lpstr>
      <vt:lpstr>汉仪旗黑</vt:lpstr>
      <vt:lpstr>Arial Unicode MS</vt:lpstr>
      <vt:lpstr>汉仪楷体KW</vt:lpstr>
      <vt:lpstr>Cambria Math</vt:lpstr>
      <vt:lpstr>MS Mincho</vt:lpstr>
      <vt:lpstr>Kingsoft Math</vt:lpstr>
      <vt:lpstr>Hiragino Sans</vt:lpstr>
      <vt:lpstr>SimSun</vt:lpstr>
      <vt:lpstr>楷体</vt:lpstr>
      <vt:lpstr>黑体</vt:lpstr>
      <vt:lpstr>WPS</vt:lpstr>
      <vt:lpstr>形式化方法课程回顾</vt:lpstr>
      <vt:lpstr>回顾课课程内容</vt:lpstr>
      <vt:lpstr>课程结构</vt:lpstr>
      <vt:lpstr>课程大纲</vt:lpstr>
      <vt:lpstr>计算复杂性理论</vt:lpstr>
      <vt:lpstr>计算复杂性理论</vt:lpstr>
      <vt:lpstr>上下文无关文法</vt:lpstr>
      <vt:lpstr>上下文无关文法</vt:lpstr>
      <vt:lpstr>上下文无关文法</vt:lpstr>
      <vt:lpstr>上下文无关文法</vt:lpstr>
      <vt:lpstr>上下文无关文法</vt:lpstr>
      <vt:lpstr>上下文无关文法</vt:lpstr>
      <vt:lpstr>结构化归纳法</vt:lpstr>
      <vt:lpstr>结构化归纳法</vt:lpstr>
      <vt:lpstr>课程大纲</vt:lpstr>
      <vt:lpstr>命题逻辑</vt:lpstr>
      <vt:lpstr>命题逻辑</vt:lpstr>
      <vt:lpstr>构造逻辑</vt:lpstr>
      <vt:lpstr>课程大纲</vt:lpstr>
      <vt:lpstr>可满足性问题（SAT）</vt:lpstr>
      <vt:lpstr>可满足性问题（SAT）</vt:lpstr>
      <vt:lpstr>可满足性问题（SAT）</vt:lpstr>
      <vt:lpstr>可满足性问题（SAT）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回顾课课程内容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WPS_1651312193</cp:lastModifiedBy>
  <cp:revision>23</cp:revision>
  <dcterms:created xsi:type="dcterms:W3CDTF">2025-03-19T08:28:34Z</dcterms:created>
  <dcterms:modified xsi:type="dcterms:W3CDTF">2025-03-19T08:28:34Z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2052-6.8.2.8850</vt:lpwstr>
  </property>
  <property fmtid="{D5CDD505-2E9C-101B-9397-08002B2CF9AE}" pid="3" name="ICV">
    <vt:lpwstr>8DC7DA6565AAD4017725D967A31DF462_41</vt:lpwstr>
  </property>
</Properties>
</file>