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8" r:id="rId5"/>
    <p:sldId id="265" r:id="rId6"/>
    <p:sldId id="263" r:id="rId7"/>
    <p:sldId id="260" r:id="rId8"/>
    <p:sldId id="299" r:id="rId9"/>
    <p:sldId id="300" r:id="rId10"/>
    <p:sldId id="302" r:id="rId11"/>
    <p:sldId id="303" r:id="rId12"/>
    <p:sldId id="305" r:id="rId13"/>
    <p:sldId id="304" r:id="rId14"/>
    <p:sldId id="306" r:id="rId15"/>
    <p:sldId id="307" r:id="rId16"/>
    <p:sldId id="338" r:id="rId17"/>
    <p:sldId id="275" r:id="rId18"/>
    <p:sldId id="339" r:id="rId19"/>
    <p:sldId id="278" r:id="rId20"/>
    <p:sldId id="340" r:id="rId21"/>
    <p:sldId id="341" r:id="rId22"/>
    <p:sldId id="342" r:id="rId23"/>
    <p:sldId id="343" r:id="rId24"/>
    <p:sldId id="344" r:id="rId25"/>
    <p:sldId id="345" r:id="rId26"/>
    <p:sldId id="298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2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image" Target="../media/image17.png"/><Relationship Id="rId6" Type="http://schemas.openxmlformats.org/officeDocument/2006/relationships/tags" Target="../tags/tag44.xml"/><Relationship Id="rId5" Type="http://schemas.openxmlformats.org/officeDocument/2006/relationships/image" Target="../media/image16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18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56.xml"/><Relationship Id="rId7" Type="http://schemas.openxmlformats.org/officeDocument/2006/relationships/image" Target="../media/image19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18.png"/><Relationship Id="rId2" Type="http://schemas.openxmlformats.org/officeDocument/2006/relationships/tags" Target="../tags/tag5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21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tags" Target="../tags/tag65.xml"/><Relationship Id="rId4" Type="http://schemas.openxmlformats.org/officeDocument/2006/relationships/image" Target="../media/image2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tags" Target="../tags/tag81.xml"/><Relationship Id="rId5" Type="http://schemas.openxmlformats.org/officeDocument/2006/relationships/image" Target="../media/image25.png"/><Relationship Id="rId4" Type="http://schemas.openxmlformats.org/officeDocument/2006/relationships/tags" Target="../tags/tag80.xml"/><Relationship Id="rId3" Type="http://schemas.openxmlformats.org/officeDocument/2006/relationships/image" Target="../media/image24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tags" Target="../tags/tag83.xml"/><Relationship Id="rId2" Type="http://schemas.openxmlformats.org/officeDocument/2006/relationships/image" Target="../media/image27.png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tags" Target="../tags/tag85.xml"/><Relationship Id="rId2" Type="http://schemas.openxmlformats.org/officeDocument/2006/relationships/image" Target="../media/image28.png"/><Relationship Id="rId1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image" Target="../media/image33.png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image" Target="../media/image32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9.xm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ags" Target="../tags/tag3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14.pn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形式化方法回顾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课（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二）</a:t>
            </a:r>
            <a:endParaRPr lang="zh-CN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2025</a:t>
            </a:r>
            <a:r>
              <a:rPr lang="zh-CN" altLang="en-US" dirty="0">
                <a:latin typeface="+mn-lt"/>
              </a:rPr>
              <a:t>年</a:t>
            </a:r>
            <a:r>
              <a:rPr lang="zh-CN" altLang="en-US" dirty="0">
                <a:latin typeface="+mn-lt"/>
              </a:rPr>
              <a:t>春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/Users/lml/Library/Containers/com.kingsoft.wpsoffice.mac/Data/tmp/photoeditapp/20250408153333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512" b="4251"/>
          <a:stretch>
            <a:fillRect/>
          </a:stretch>
        </p:blipFill>
        <p:spPr>
          <a:xfrm>
            <a:off x="823278" y="1824355"/>
            <a:ext cx="3798570" cy="49345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绑定变量计算规则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9" name="图片 8" descr="/Users/lml/Library/Containers/com.kingsoft.wpsoffice.mac/Data/tmp/photoeditapp/20250408154035/temp.pngte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00395" y="1764665"/>
            <a:ext cx="4610100" cy="571500"/>
          </a:xfrm>
          <a:prstGeom prst="rect">
            <a:avLst/>
          </a:prstGeom>
        </p:spPr>
      </p:pic>
      <p:pic>
        <p:nvPicPr>
          <p:cNvPr id="10" name="图片 9" descr="/Users/lml/Library/Containers/com.kingsoft.wpsoffice.mac/Data/tmp/photoeditapp/20250408153913/temp.pngte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505" r="13748"/>
          <a:stretch>
            <a:fillRect/>
          </a:stretch>
        </p:blipFill>
        <p:spPr>
          <a:xfrm>
            <a:off x="5700395" y="2760980"/>
            <a:ext cx="5691505" cy="364363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5700395" y="122936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命题：</a:t>
            </a:r>
            <a:endParaRPr lang="zh-CN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5700395" y="2406015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计算</a:t>
            </a:r>
            <a:r>
              <a:rPr lang="zh-CN" altLang="en-US" dirty="0"/>
              <a:t>过程：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自由变量计算规则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图片 2" descr="/Users/lml/Library/Containers/com.kingsoft.wpsoffice.mac/Data/tmp/photoeditapp/20250408154452/temp.pngte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7700" y="1887855"/>
            <a:ext cx="4239895" cy="47955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>
                <a:spLocks noGrp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515735" y="1504315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>
                  <a:solidFill>
                    <a:schemeClr val="tx1"/>
                  </a:solidFill>
                </a:endParaRPr>
              </a:p>
              <a:p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15735" y="1504315"/>
                <a:ext cx="4526280" cy="4874895"/>
              </a:xfrm>
              <a:prstGeom prst="rect">
                <a:avLst/>
              </a:prstGeom>
              <a:blipFill rotWithShape="1">
                <a:blip r:embed="rId6"/>
                <a:stretch>
                  <a:fillRect b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自由变量计算规则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图片 2" descr="/Users/lml/Library/Containers/com.kingsoft.wpsoffice.mac/Data/tmp/photoeditapp/20250408154452/temp.pngte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7700" y="1887855"/>
            <a:ext cx="4239895" cy="479552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700395" y="122936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命题：</a:t>
            </a:r>
            <a:endParaRPr lang="zh-CN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700395" y="2406015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计算</a:t>
            </a:r>
            <a:r>
              <a:rPr lang="zh-CN" altLang="en-US" dirty="0"/>
              <a:t>过程：</a:t>
            </a:r>
            <a:endParaRPr lang="zh-CN" altLang="en-US" dirty="0"/>
          </a:p>
        </p:txBody>
      </p:sp>
      <p:pic>
        <p:nvPicPr>
          <p:cNvPr id="4" name="图片 3" descr="/Users/lml/Library/Containers/com.kingsoft.wpsoffice.mac/Data/tmp/photoeditapp/20250408155246/temp.pngte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00395" y="1791335"/>
            <a:ext cx="4572000" cy="495300"/>
          </a:xfrm>
          <a:prstGeom prst="rect">
            <a:avLst/>
          </a:prstGeom>
        </p:spPr>
      </p:pic>
      <p:pic>
        <p:nvPicPr>
          <p:cNvPr id="5" name="图片 4" descr="/Users/lml/Library/Containers/com.kingsoft.wpsoffice.mac/Data/tmp/photoeditapp/20250408155237/temp.pngte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00395" y="2761298"/>
            <a:ext cx="5362575" cy="3984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替换规则，只针对</a:t>
            </a:r>
            <a:r>
              <a:rPr lang="zh-CN" altLang="en-US" dirty="0"/>
              <a:t>自由变量</a:t>
            </a:r>
            <a:endParaRPr lang="zh-CN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00395" y="2406015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计算</a:t>
            </a:r>
            <a:r>
              <a:rPr lang="zh-CN" altLang="en-US" dirty="0"/>
              <a:t>过程：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460" y="2078990"/>
            <a:ext cx="6727825" cy="40665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>
                <a:spLocks noGrp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585710" y="1184275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>
                  <a:solidFill>
                    <a:schemeClr val="tx1"/>
                  </a:solidFill>
                </a:endParaRPr>
              </a:p>
              <a:p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585710" y="1184275"/>
                <a:ext cx="4526280" cy="4874895"/>
              </a:xfrm>
              <a:prstGeom prst="rect">
                <a:avLst/>
              </a:prstGeom>
              <a:blipFill rotWithShape="1">
                <a:blip r:embed="rId7"/>
                <a:stretch>
                  <a:fillRect b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替换规则，只针对</a:t>
            </a:r>
            <a:r>
              <a:rPr lang="zh-CN" altLang="en-US" dirty="0"/>
              <a:t>自由变量</a:t>
            </a:r>
            <a:endParaRPr lang="zh-CN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00395" y="2406015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计算</a:t>
            </a:r>
            <a:r>
              <a:rPr lang="zh-CN" altLang="en-US" dirty="0"/>
              <a:t>过程：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460" y="2078990"/>
            <a:ext cx="6727825" cy="4066540"/>
          </a:xfrm>
          <a:prstGeom prst="rect">
            <a:avLst/>
          </a:prstGeom>
        </p:spPr>
      </p:pic>
      <p:pic>
        <p:nvPicPr>
          <p:cNvPr id="3" name="图片 2" descr="/Users/lml/Library/Containers/com.kingsoft.wpsoffice.mac/Data/tmp/photoeditapp/20250408164423/temp.pngte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78918" y="368300"/>
            <a:ext cx="5612765" cy="6121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accent1"/>
                </a:solidFill>
              </a:rPr>
              <a:t>等式与未解释函数理论 (可满足性模理论、等式理论、并查集与等价类、未解释函数)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35405" y="2758440"/>
            <a:ext cx="9520555" cy="3093085"/>
            <a:chOff x="2454" y="4082"/>
            <a:chExt cx="16078" cy="5848"/>
          </a:xfrm>
        </p:grpSpPr>
        <p:sp>
          <p:nvSpPr>
            <p:cNvPr id="12" name="椭圆 11"/>
            <p:cNvSpPr/>
            <p:nvPr>
              <p:custDataLst>
                <p:tags r:id="rId1"/>
              </p:custDataLst>
            </p:nvPr>
          </p:nvSpPr>
          <p:spPr>
            <a:xfrm>
              <a:off x="2454" y="4082"/>
              <a:ext cx="9777" cy="58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13" name="椭圆 12"/>
            <p:cNvSpPr/>
            <p:nvPr>
              <p:custDataLst>
                <p:tags r:id="rId2"/>
              </p:custDataLst>
            </p:nvPr>
          </p:nvSpPr>
          <p:spPr>
            <a:xfrm>
              <a:off x="9066" y="4082"/>
              <a:ext cx="9466" cy="57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14238" y="5849"/>
              <a:ext cx="3187" cy="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dirty="0"/>
                <a:t>不可判断问题</a:t>
              </a:r>
              <a:endParaRPr kumimoji="1" lang="en-US" altLang="zh-CN" dirty="0"/>
            </a:p>
            <a:p>
              <a:r>
                <a:rPr kumimoji="1" lang="zh-CN" altLang="en-US" dirty="0"/>
                <a:t>（</a:t>
              </a:r>
              <a:r>
                <a:rPr kumimoji="1" lang="en-US" altLang="zh-CN" dirty="0"/>
                <a:t>Undecidable</a:t>
              </a:r>
              <a:r>
                <a:rPr kumimoji="1" lang="zh-CN" altLang="en-US" dirty="0"/>
                <a:t>）</a:t>
              </a:r>
              <a:endParaRPr kumimoji="1" lang="en-US" altLang="zh-CN" dirty="0"/>
            </a:p>
            <a:p>
              <a:pPr marL="285750" indent="-285750">
                <a:buFontTx/>
                <a:buChar char="-"/>
              </a:pPr>
              <a:r>
                <a:rPr lang="zh-CN" altLang="en-US" sz="1400" dirty="0">
                  <a:sym typeface="+mn-ea"/>
                </a:rPr>
                <a:t>停机问题</a:t>
              </a:r>
              <a:endParaRPr lang="en-US" altLang="zh-CN" sz="1400" dirty="0">
                <a:sym typeface="+mn-ea"/>
              </a:endParaRPr>
            </a:p>
            <a:p>
              <a:pPr marL="285750" indent="-285750">
                <a:buFontTx/>
                <a:buChar char="-"/>
              </a:pPr>
              <a:r>
                <a:rPr kumimoji="1" lang="zh-CN" altLang="en-US" sz="1400" b="1" dirty="0">
                  <a:solidFill>
                    <a:srgbClr val="FF0000"/>
                  </a:solidFill>
                </a:rPr>
                <a:t>谓词逻辑的可满足性问题</a:t>
              </a:r>
              <a:endParaRPr kumimoji="1"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12201" y="4198"/>
              <a:ext cx="4084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dirty="0"/>
                <a:t> </a:t>
              </a:r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</a:t>
              </a:r>
              <a:r>
                <a:rPr kumimoji="1" lang="en-US" altLang="zh-CN" sz="2400" dirty="0"/>
                <a:t>Hard</a:t>
              </a:r>
              <a:r>
                <a:rPr kumimoji="1" lang="zh-CN" altLang="en-US" sz="2400" dirty="0"/>
                <a:t> 问题</a:t>
              </a:r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>
              <p:custDataLst>
                <p:tags r:id="rId5"/>
              </p:custDataLst>
            </p:nvPr>
          </p:nvSpPr>
          <p:spPr>
            <a:xfrm>
              <a:off x="6507" y="4173"/>
              <a:ext cx="2761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问题</a:t>
              </a:r>
              <a:endParaRPr kumimoji="1" lang="zh-CN" altLang="en-US" sz="2400" dirty="0"/>
            </a:p>
          </p:txBody>
        </p:sp>
        <p:sp>
          <p:nvSpPr>
            <p:cNvPr id="19" name="文本框 18"/>
            <p:cNvSpPr txBox="1"/>
            <p:nvPr>
              <p:custDataLst>
                <p:tags r:id="rId6"/>
              </p:custDataLst>
            </p:nvPr>
          </p:nvSpPr>
          <p:spPr>
            <a:xfrm>
              <a:off x="9812" y="6512"/>
              <a:ext cx="2761" cy="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NPC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>
              <p:custDataLst>
                <p:tags r:id="rId7"/>
              </p:custDataLst>
            </p:nvPr>
          </p:nvSpPr>
          <p:spPr>
            <a:xfrm>
              <a:off x="3335" y="5893"/>
              <a:ext cx="2776" cy="2697"/>
            </a:xfrm>
            <a:prstGeom prst="ellipse">
              <a:avLst/>
            </a:prstGeom>
            <a:solidFill>
              <a:srgbClr val="2E75B6">
                <a:alpha val="5019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sp>
          <p:nvSpPr>
            <p:cNvPr id="21" name="文本框 20"/>
            <p:cNvSpPr txBox="1"/>
            <p:nvPr>
              <p:custDataLst>
                <p:tags r:id="rId8"/>
              </p:custDataLst>
            </p:nvPr>
          </p:nvSpPr>
          <p:spPr>
            <a:xfrm>
              <a:off x="4075" y="6827"/>
              <a:ext cx="1353" cy="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P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</p:grp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647700" y="1584325"/>
            <a:ext cx="8935720" cy="839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NP Hard</a:t>
            </a:r>
            <a:r>
              <a:rPr lang="zh-CN" altLang="en-US" sz="2400"/>
              <a:t>问题：即使验证答案也可能无法在多项式时间内完成。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32178" y="1558502"/>
            <a:ext cx="420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/>
              <a:t>一般性模理论概念：</a:t>
            </a:r>
            <a:endParaRPr kumimoji="1" lang="zh-CN" altLang="en-US" sz="2800" dirty="0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32155" y="2244090"/>
            <a:ext cx="109086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GB" sz="2000" dirty="0"/>
              <a:t>因为</a:t>
            </a:r>
            <a:r>
              <a:rPr kumimoji="1" lang="en-GB" altLang="zh-CN" sz="2000" dirty="0"/>
              <a:t>SAT</a:t>
            </a:r>
            <a:r>
              <a:rPr kumimoji="1" lang="zh-CN" altLang="en-US" sz="2000" dirty="0"/>
              <a:t>问题在实际问题的表达能力上局限性比较大，所以对</a:t>
            </a:r>
            <a:r>
              <a:rPr kumimoji="1" lang="en-GB" altLang="zh-CN" sz="2000" dirty="0"/>
              <a:t>SAT</a:t>
            </a:r>
            <a:r>
              <a:rPr kumimoji="1" lang="zh-CN" altLang="en-US" sz="2000" dirty="0"/>
              <a:t>问题进行了扩展，通过把</a:t>
            </a:r>
            <a:r>
              <a:rPr kumimoji="1" lang="en-GB" altLang="zh-CN" sz="2000" dirty="0"/>
              <a:t>SAT</a:t>
            </a:r>
            <a:r>
              <a:rPr kumimoji="1" lang="zh-CN" altLang="en-US" sz="2000" dirty="0"/>
              <a:t>问题与谓词逻辑的</a:t>
            </a:r>
            <a:r>
              <a:rPr kumimoji="1" lang="zh-CN" altLang="en-US" sz="2000" b="1" dirty="0"/>
              <a:t>子集</a:t>
            </a:r>
            <a:r>
              <a:rPr kumimoji="1" lang="zh-CN" altLang="en-US" sz="2000" dirty="0"/>
              <a:t>，生成了一个新的理论，即可满足性模理论</a:t>
            </a:r>
            <a:r>
              <a:rPr kumimoji="1" lang="en-US" altLang="zh-CN" sz="2000" dirty="0"/>
              <a:t>(</a:t>
            </a:r>
            <a:r>
              <a:rPr kumimoji="1" lang="en-GB" altLang="zh-CN" sz="2000" dirty="0" err="1"/>
              <a:t>satisfiablity</a:t>
            </a:r>
            <a:r>
              <a:rPr kumimoji="1" lang="en-GB" altLang="zh-CN" sz="2000" dirty="0"/>
              <a:t> modulo theory), </a:t>
            </a:r>
            <a:r>
              <a:rPr kumimoji="1" lang="zh-CN" altLang="en-US" sz="2000" dirty="0"/>
              <a:t>简称</a:t>
            </a:r>
            <a:r>
              <a:rPr kumimoji="1" lang="en-GB" altLang="zh-CN" sz="2000" dirty="0"/>
              <a:t>SMT</a:t>
            </a:r>
            <a:r>
              <a:rPr kumimoji="1" lang="zh-CN" altLang="en-GB" sz="2000" dirty="0"/>
              <a:t>。</a:t>
            </a:r>
            <a:r>
              <a:rPr kumimoji="1" lang="zh-CN" altLang="en-US" sz="2000" dirty="0"/>
              <a:t>而</a:t>
            </a:r>
            <a:r>
              <a:rPr kumimoji="1" lang="en-GB" altLang="zh-CN" sz="2000" dirty="0"/>
              <a:t>SMT</a:t>
            </a:r>
            <a:r>
              <a:rPr kumimoji="1" lang="zh-CN" altLang="en-US" sz="2000" dirty="0"/>
              <a:t>问题即是判断</a:t>
            </a:r>
            <a:r>
              <a:rPr kumimoji="1" lang="en-GB" altLang="zh-CN" sz="2000" dirty="0"/>
              <a:t>SMT</a:t>
            </a:r>
            <a:r>
              <a:rPr kumimoji="1" lang="zh-CN" altLang="en-US" sz="2000" dirty="0"/>
              <a:t>是否可满足问题。</a:t>
            </a:r>
            <a:endParaRPr kumimoji="1" lang="zh-CN" altLang="en-US" sz="2000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14688" y="4431141"/>
            <a:ext cx="6740324" cy="17574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7003415" y="1513840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b="1" dirty="0" err="1">
                    <a:solidFill>
                      <a:schemeClr val="tx1"/>
                    </a:solidFill>
                    <a:latin typeface="+mj-ea"/>
                    <a:ea typeface="+mj-ea"/>
                    <a:cs typeface="+mj-ea"/>
                    <a:sym typeface="+mn-ea"/>
                  </a:rPr>
                  <a:t>谓词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+mj-ea"/>
                    <a:ea typeface="+mj-ea"/>
                    <a:cs typeface="+mj-ea"/>
                  </a:rPr>
                  <a:t>逻辑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j-ea"/>
                    <a:ea typeface="+mj-ea"/>
                    <a:cs typeface="+mj-ea"/>
                  </a:rPr>
                  <a:t> ( Predicate Logic)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+mj-ea"/>
                    <a:ea typeface="+mj-ea"/>
                    <a:cs typeface="+mj-ea"/>
                  </a:rPr>
                  <a:t>语法</a:t>
                </a:r>
                <a:endParaRPr lang="en-US" altLang="en-US" b="1" dirty="0">
                  <a:solidFill>
                    <a:schemeClr val="tx1"/>
                  </a:solidFill>
                  <a:latin typeface="+mj-ea"/>
                  <a:ea typeface="+mj-ea"/>
                  <a:cs typeface="+mj-ea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>
                  <a:solidFill>
                    <a:schemeClr val="tx1"/>
                  </a:solidFill>
                </a:endParaRPr>
              </a:p>
              <a:p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003415" y="1513840"/>
                <a:ext cx="4526280" cy="4874895"/>
              </a:xfrm>
              <a:prstGeom prst="rect">
                <a:avLst/>
              </a:prstGeom>
              <a:blipFill rotWithShape="1">
                <a:blip r:embed="rId3"/>
                <a:stretch>
                  <a:fillRect b="-110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709295" y="17919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等式理论语法规则</a:t>
            </a:r>
            <a:endParaRPr lang="zh-CN" altLang="en-US" sz="2000"/>
          </a:p>
        </p:txBody>
      </p:sp>
      <p:pic>
        <p:nvPicPr>
          <p:cNvPr id="6" name="图片 5" descr="/Users/lml/Library/Containers/com.kingsoft.wpsoffice.mac/Data/tmp/photoeditapp/20250408170509/temp.pngte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68145" y="5273675"/>
            <a:ext cx="3314700" cy="444500"/>
          </a:xfrm>
          <a:prstGeom prst="rect">
            <a:avLst/>
          </a:prstGeom>
        </p:spPr>
      </p:pic>
      <p:pic>
        <p:nvPicPr>
          <p:cNvPr id="7" name="图片 6" descr="/Users/lml/Library/Containers/com.kingsoft.wpsoffice.mac/Data/tmp/photoeditapp/20250408170615/temp.pngte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27480" y="2310448"/>
            <a:ext cx="3796030" cy="21304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7919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等式理论语法规则</a:t>
            </a:r>
            <a:endParaRPr lang="zh-CN" altLang="en-US" sz="200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24525" y="1791970"/>
            <a:ext cx="6328410" cy="2432685"/>
          </a:xfrm>
          <a:prstGeom prst="rect">
            <a:avLst/>
          </a:prstGeom>
        </p:spPr>
      </p:pic>
      <p:pic>
        <p:nvPicPr>
          <p:cNvPr id="7" name="图片 6" descr="/Users/lml/Library/Containers/com.kingsoft.wpsoffice.mac/Data/tmp/photoeditapp/20250408170615/temp.pngte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7480" y="2310448"/>
            <a:ext cx="3796030" cy="2130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201422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7919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等式与未解释函数</a:t>
            </a:r>
            <a:r>
              <a:rPr lang="zh-CN" altLang="en-US" sz="2000"/>
              <a:t>定义</a:t>
            </a:r>
            <a:endParaRPr lang="zh-CN" altLang="en-US" sz="200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22705" y="2766695"/>
            <a:ext cx="4329430" cy="192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73295" y="4232275"/>
            <a:ext cx="6864985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58432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2000" dirty="0">
                <a:sym typeface="+mn-ea"/>
              </a:rPr>
              <a:t>#1: Program equivalence</a:t>
            </a:r>
            <a:endParaRPr lang="zh-CN" altLang="en-US" sz="2000"/>
          </a:p>
        </p:txBody>
      </p:sp>
      <p:sp>
        <p:nvSpPr>
          <p:cNvPr id="6" name="内容占位符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201420" y="2757170"/>
            <a:ext cx="4267200" cy="276352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power3(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in){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,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= in;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for(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= 0;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&lt; 2;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++)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 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* in;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return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}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7" name="内容占位符 4"/>
          <p:cNvSpPr txBox="1"/>
          <p:nvPr>
            <p:custDataLst>
              <p:tags r:id="rId2"/>
            </p:custDataLst>
          </p:nvPr>
        </p:nvSpPr>
        <p:spPr bwMode="auto">
          <a:xfrm>
            <a:off x="6398895" y="2757170"/>
            <a:ext cx="4267200" cy="228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power3_new(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in){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= (in*in)*in;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return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}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948430" y="5393003"/>
            <a:ext cx="429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Courier New" panose="02070409020205090404" pitchFamily="49" charset="0"/>
                <a:cs typeface="Courier New" panose="02070409020205090404" pitchFamily="49" charset="0"/>
              </a:rPr>
              <a:t>P1/\ P2 -&gt; out_a_2=</a:t>
            </a:r>
            <a:r>
              <a:rPr lang="en-US" altLang="zh-CN" b="1" dirty="0" err="1">
                <a:latin typeface="Courier New" panose="02070409020205090404" pitchFamily="49" charset="0"/>
                <a:cs typeface="Courier New" panose="02070409020205090404" pitchFamily="49" charset="0"/>
              </a:rPr>
              <a:t>out_b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6522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2000" dirty="0">
                <a:sym typeface="+mn-ea"/>
              </a:rPr>
              <a:t>#1: Program equivalence</a:t>
            </a:r>
            <a:endParaRPr lang="zh-CN" altLang="en-US" sz="2000"/>
          </a:p>
        </p:txBody>
      </p:sp>
      <p:sp>
        <p:nvSpPr>
          <p:cNvPr id="4" name="内容占位符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81050" y="2118995"/>
            <a:ext cx="42672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power3(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in){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,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out_a_0 = in;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</a:rPr>
              <a:t>  // loop </a:t>
            </a:r>
            <a:r>
              <a:rPr lang="en-US" altLang="zh-CN" sz="2000" b="1" dirty="0" err="1">
                <a:latin typeface="Courier New" panose="02070409020205090404" pitchFamily="49" charset="0"/>
                <a:cs typeface="Courier New" panose="02070409020205090404" pitchFamily="49" charset="0"/>
              </a:rPr>
              <a:t>unrool</a:t>
            </a:r>
            <a:r>
              <a:rPr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</a:rPr>
              <a:t> and SSA</a:t>
            </a:r>
            <a:endParaRPr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out_a_1 = out_a_0 * in;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out_a_2 = out_a_1 * in;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return out_a_2;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}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8" name="内容占位符 4"/>
          <p:cNvSpPr txBox="1"/>
          <p:nvPr>
            <p:custDataLst>
              <p:tags r:id="rId2"/>
            </p:custDataLst>
          </p:nvPr>
        </p:nvSpPr>
        <p:spPr bwMode="auto">
          <a:xfrm>
            <a:off x="6128385" y="2239010"/>
            <a:ext cx="4419600" cy="213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power3_new(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in){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= (in*in)*in;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  return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;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}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57250" y="5310803"/>
                <a:ext cx="4724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P1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≜</m:t>
                    </m:r>
                  </m:oMath>
                </a14:m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out_a_0 = in /\</a:t>
                </a:r>
                <a:endParaRPr lang="en-US" altLang="zh-CN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    out_a_1 = f(out_a_0, in) /\</a:t>
                </a:r>
                <a:endParaRPr lang="en-US" altLang="zh-CN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    out_a_2 = f(out_a_1, in)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5310803"/>
                <a:ext cx="4724400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2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448425" y="4567178"/>
                <a:ext cx="4295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P2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≜</m:t>
                    </m:r>
                  </m:oMath>
                </a14:m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</a:t>
                </a:r>
                <a:r>
                  <a:rPr lang="en-US" altLang="zh-CN" b="1" dirty="0" err="1">
                    <a:latin typeface="Courier New" panose="02070409020205090404" pitchFamily="49" charset="0"/>
                    <a:cs typeface="Courier New" panose="02070409020205090404" pitchFamily="49" charset="0"/>
                  </a:rPr>
                  <a:t>out_b</a:t>
                </a:r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= f(f(in, in), in)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4567178"/>
                <a:ext cx="429577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70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697855" y="6233743"/>
            <a:ext cx="429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ourier New" panose="02070409020205090404" pitchFamily="49" charset="0"/>
                <a:cs typeface="Courier New" panose="02070409020205090404" pitchFamily="49" charset="0"/>
              </a:rPr>
              <a:t>P1/\ P2 -&gt; out_a_2=</a:t>
            </a:r>
            <a:r>
              <a:rPr lang="en-US" altLang="zh-CN" b="1" dirty="0" err="1">
                <a:latin typeface="Courier New" panose="02070409020205090404" pitchFamily="49" charset="0"/>
                <a:cs typeface="Courier New" panose="02070409020205090404" pitchFamily="49" charset="0"/>
              </a:rPr>
              <a:t>out_b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9" grpId="1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6522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2000">
                <a:sym typeface="+mn-ea"/>
              </a:rPr>
              <a:t>#2: Translation </a:t>
            </a:r>
            <a:r>
              <a:rPr kumimoji="1" lang="en-US" altLang="zh-CN" sz="2000" dirty="0">
                <a:sym typeface="+mn-ea"/>
              </a:rPr>
              <a:t>validation</a:t>
            </a:r>
            <a:endParaRPr lang="zh-CN" altLang="en-US" sz="2000"/>
          </a:p>
        </p:txBody>
      </p:sp>
      <p:sp>
        <p:nvSpPr>
          <p:cNvPr id="6" name="内容占位符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570990" y="2134870"/>
            <a:ext cx="42672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</a:rPr>
              <a:t>// source code:</a:t>
            </a:r>
            <a:endParaRPr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z = (x1 + y1)*(x2 + y2);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p:sp>
        <p:nvSpPr>
          <p:cNvPr id="7" name="内容占位符 4"/>
          <p:cNvSpPr txBox="1"/>
          <p:nvPr>
            <p:custDataLst>
              <p:tags r:id="rId2"/>
            </p:custDataLst>
          </p:nvPr>
        </p:nvSpPr>
        <p:spPr bwMode="auto">
          <a:xfrm>
            <a:off x="5838190" y="2134870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</a:rPr>
              <a:t>// generated 3-address </a:t>
            </a:r>
            <a:endParaRPr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Courier New" panose="02070409020205090404" pitchFamily="49" charset="0"/>
                <a:cs typeface="Courier New" panose="02070409020205090404" pitchFamily="49" charset="0"/>
              </a:rPr>
              <a:t>// code:</a:t>
            </a:r>
            <a:endParaRPr lang="en-US" altLang="zh-CN" sz="2000" b="1" dirty="0"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t1 = x1 + y1;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t2 = x2 + y2;</a:t>
            </a:r>
            <a:endParaRPr lang="en-US" altLang="zh-CN" sz="2000" b="1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  <a:p>
            <a:pPr marL="0" indent="0">
              <a:buNone/>
            </a:pPr>
            <a:r>
              <a:rPr lang="en-US" altLang="zh-CN" sz="2000" b="1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z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409020205090404" pitchFamily="49" charset="0"/>
                <a:cs typeface="Courier New" panose="02070409020205090404" pitchFamily="49" charset="0"/>
              </a:rPr>
              <a:t>= t1 * t2;</a:t>
            </a:r>
            <a:endParaRPr lang="en-US" altLang="zh-CN" sz="2000" b="1" kern="0" dirty="0">
              <a:solidFill>
                <a:srgbClr val="0432FF"/>
              </a:solidFill>
              <a:latin typeface="Courier New" panose="02070409020205090404" pitchFamily="49" charset="0"/>
              <a:cs typeface="Courier New" panose="0207040902020509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94790" y="4316086"/>
                <a:ext cx="3581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P1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≜</m:t>
                    </m:r>
                  </m:oMath>
                </a14:m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z = g(f(x1, y1),</a:t>
                </a:r>
                <a:endParaRPr lang="en-US" altLang="zh-CN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          f(x2, y2))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94790" y="4316086"/>
                <a:ext cx="358140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97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38190" y="4296033"/>
                <a:ext cx="42957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P2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charset="0"/>
                        <a:ea typeface="Cambria Math" panose="02040503050406030204" charset="0"/>
                        <a:cs typeface="Courier New" panose="02070409020205090404" pitchFamily="49" charset="0"/>
                      </a:rPr>
                      <m:t>≜</m:t>
                    </m:r>
                  </m:oMath>
                </a14:m>
                <a:r>
                  <a:rPr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t1 = f(x1, y1) /\</a:t>
                </a:r>
                <a:endParaRPr lang="en-US" altLang="zh-CN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    t2 = f(x2, y2) /\</a:t>
                </a:r>
                <a:endParaRPr kumimoji="1" lang="en-US" altLang="zh-CN" b="1" dirty="0">
                  <a:latin typeface="Courier New" panose="02070409020205090404" pitchFamily="49" charset="0"/>
                  <a:cs typeface="Courier New" panose="0207040902020509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409020205090404" pitchFamily="49" charset="0"/>
                    <a:cs typeface="Courier New" panose="02070409020205090404" pitchFamily="49" charset="0"/>
                  </a:rPr>
                  <a:t>     z2 = g(t1, t2)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838190" y="4296033"/>
                <a:ext cx="4295775" cy="923330"/>
              </a:xfrm>
              <a:prstGeom prst="rect">
                <a:avLst/>
              </a:prstGeom>
              <a:blipFill rotWithShape="1">
                <a:blip r:embed="rId8"/>
                <a:stretch>
                  <a:fillRect t="-28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3856990" y="6410325"/>
            <a:ext cx="2785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ourier New" panose="02070409020205090404" pitchFamily="49" charset="0"/>
                <a:cs typeface="Courier New" panose="02070409020205090404" pitchFamily="49" charset="0"/>
              </a:rPr>
              <a:t>P1/\ P2 -&gt; z=z2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8685" y="5410835"/>
            <a:ext cx="10384790" cy="1041400"/>
            <a:chOff x="1431" y="8521"/>
            <a:chExt cx="16354" cy="1640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431" y="8521"/>
              <a:ext cx="16354" cy="1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902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集合论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584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计算复杂性理论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978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形式文法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1372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结构化归纳法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9171" y="8521"/>
              <a:ext cx="1854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数学基础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8685" y="4224020"/>
            <a:ext cx="10384790" cy="1041400"/>
            <a:chOff x="1431" y="6652"/>
            <a:chExt cx="16354" cy="1640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431" y="6652"/>
              <a:ext cx="16354" cy="16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902" y="7244"/>
              <a:ext cx="9071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命题逻辑（符号系统、证明系统、推导规则）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11156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构造逻辑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>
              <a:off x="14324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谓词逻辑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9463" y="6659"/>
              <a:ext cx="108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逻辑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7255" y="1393190"/>
            <a:ext cx="10384790" cy="1058545"/>
            <a:chOff x="1414" y="2887"/>
            <a:chExt cx="16354" cy="1667"/>
          </a:xfrm>
        </p:grpSpPr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1414" y="2914"/>
              <a:ext cx="16354" cy="1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1884" y="3478"/>
              <a:ext cx="424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符号执行</a:t>
              </a:r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/</a:t>
              </a:r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混合执行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9429" y="2887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应用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>
              <a:off x="6330" y="3478"/>
              <a:ext cx="3553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程序验证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>
              <a:off x="10004" y="3491"/>
              <a:ext cx="3586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程序分析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7"/>
              </p:custDataLst>
            </p:nvPr>
          </p:nvSpPr>
          <p:spPr>
            <a:xfrm>
              <a:off x="13775" y="3491"/>
              <a:ext cx="352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程序合成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397" y="2675047"/>
            <a:ext cx="10385068" cy="1423570"/>
            <a:chOff x="1440" y="4213"/>
            <a:chExt cx="16354" cy="2242"/>
          </a:xfrm>
        </p:grpSpPr>
        <p:sp>
          <p:nvSpPr>
            <p:cNvPr id="4" name="矩形 3"/>
            <p:cNvSpPr/>
            <p:nvPr>
              <p:custDataLst>
                <p:tags r:id="rId18"/>
              </p:custDataLst>
            </p:nvPr>
          </p:nvSpPr>
          <p:spPr>
            <a:xfrm>
              <a:off x="1440" y="4213"/>
              <a:ext cx="16354" cy="22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9"/>
              </p:custDataLst>
            </p:nvPr>
          </p:nvSpPr>
          <p:spPr>
            <a:xfrm>
              <a:off x="1911" y="4812"/>
              <a:ext cx="2445" cy="1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SimHei" panose="02010609060101010101" pitchFamily="49" charset="-122"/>
                </a:rPr>
                <a:t>SAT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0"/>
              </p:custDataLst>
            </p:nvPr>
          </p:nvSpPr>
          <p:spPr>
            <a:xfrm>
              <a:off x="4687" y="4812"/>
              <a:ext cx="12710" cy="1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SimHei" panose="02010609060101010101" pitchFamily="49" charset="-122"/>
                </a:rPr>
                <a:t>Theory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SimHei" panose="02010609060101010101" pitchFamily="49" charset="-122"/>
              </a:endParaRPr>
            </a:p>
            <a:p>
              <a:pPr algn="ctr"/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SimHei" panose="02010609060101010101" pitchFamily="49" charset="-122"/>
              </a:endParaRPr>
            </a:p>
            <a:p>
              <a:pPr algn="ctr"/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1"/>
              </p:custDataLst>
            </p:nvPr>
          </p:nvSpPr>
          <p:spPr>
            <a:xfrm>
              <a:off x="8469" y="4220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可满足性问题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2"/>
              </p:custDataLst>
            </p:nvPr>
          </p:nvSpPr>
          <p:spPr>
            <a:xfrm>
              <a:off x="5048" y="5334"/>
              <a:ext cx="1803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EUF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3"/>
              </p:custDataLst>
            </p:nvPr>
          </p:nvSpPr>
          <p:spPr>
            <a:xfrm>
              <a:off x="7181" y="5334"/>
              <a:ext cx="1558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LA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24"/>
              </p:custDataLst>
            </p:nvPr>
          </p:nvSpPr>
          <p:spPr>
            <a:xfrm>
              <a:off x="9011" y="5334"/>
              <a:ext cx="2102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Bit Vector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>
              <a:off x="11326" y="5334"/>
              <a:ext cx="1560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Arrays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26"/>
              </p:custDataLst>
            </p:nvPr>
          </p:nvSpPr>
          <p:spPr>
            <a:xfrm>
              <a:off x="13159" y="5334"/>
              <a:ext cx="1589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SimHei" panose="02010609060101010101" pitchFamily="49" charset="-122"/>
                </a:rPr>
                <a:t>Pointer</a:t>
              </a:r>
              <a:endParaRPr kumimoji="1" lang="en-US" altLang="zh-CN" sz="20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27"/>
              </p:custDataLst>
            </p:nvPr>
          </p:nvSpPr>
          <p:spPr>
            <a:xfrm>
              <a:off x="14911" y="5334"/>
              <a:ext cx="2301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altLang="zh-CN" sz="1600" dirty="0">
                  <a:solidFill>
                    <a:schemeClr val="tx1"/>
                  </a:solidFill>
                </a:rPr>
                <a:t>Combination</a:t>
              </a:r>
              <a:endParaRPr kumimoji="1" lang="en-US" altLang="zh-CN" sz="1400" dirty="0">
                <a:solidFill>
                  <a:schemeClr val="tx1"/>
                </a:solidFill>
                <a:ea typeface="SimHei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accent1"/>
                </a:solidFill>
              </a:rPr>
              <a:t>谓词逻辑(语法、自然演绎系统、构造逻辑、语义系统、可靠性与完备性、可判断性)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/>
              <a:t>等式与未解释函数理论 (可满足性模理论、等式理论、并查集与等价类、未解释函数)</a:t>
            </a:r>
            <a:endParaRPr lang="zh-CN" altLang="en-US" sz="2200"/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47700" y="1377950"/>
                <a:ext cx="9345930" cy="132524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/>
                  <a:t>动机：</a:t>
                </a:r>
                <a:r>
                  <a:rPr kumimoji="1" lang="zh-CN" altLang="en-US" sz="2000" dirty="0">
                    <a:sym typeface="+mn-ea"/>
                  </a:rPr>
                  <a:t>命题逻辑中命题变量是最小单位，且没有内部结构，表达能力受限</a:t>
                </a:r>
                <a:endParaRPr kumimoji="1" lang="zh-CN" altLang="en-US" sz="2000" dirty="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⊥| ⊤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</m:oMath>
                  </m:oMathPara>
                </a14:m>
                <a:endParaRPr lang="en-US" altLang="zh-CN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0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377950"/>
                <a:ext cx="9345930" cy="1325245"/>
              </a:xfrm>
              <a:prstGeom prst="rect">
                <a:avLst/>
              </a:prstGeom>
              <a:blipFill rotWithShape="1">
                <a:blip r:embed="rId1"/>
                <a:stretch>
                  <a:fillRect b="-6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647700" y="3124200"/>
            <a:ext cx="11329035" cy="1451610"/>
            <a:chOff x="1020" y="4920"/>
            <a:chExt cx="17841" cy="2286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20" y="4920"/>
              <a:ext cx="8681" cy="228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045" y="6435"/>
              <a:ext cx="8816" cy="61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0520" y="4920"/>
                  <a:ext cx="7581" cy="1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pPr indent="0">
                    <a:buFont typeface="Wingdings" panose="05000000000000000000" pitchFamily="2" charset="2"/>
                    <a:buNone/>
                  </a:pPr>
                  <a:r>
                    <a:rPr kumimoji="1" lang="zh-CN" altLang="en-US" dirty="0">
                      <a:sym typeface="+mn-ea"/>
                    </a:rPr>
                    <a:t>令命题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kumimoji="1" lang="en-GB" altLang="zh-CN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 </a:t>
                  </a:r>
                  <a:r>
                    <a:rPr kumimoji="1" lang="zh-CN" altLang="en-US" dirty="0">
                      <a:sym typeface="+mn-ea"/>
                    </a:rPr>
                    <a:t>表示 </a:t>
                  </a:r>
                  <a14:m>
                    <m:oMath xmlns:m="http://schemas.openxmlformats.org/officeDocument/2006/math">
                      <m:r>
                        <a:rPr kumimoji="1" lang="en-US" altLang="en-GB" i="1" dirty="0">
                          <a:latin typeface="DejaVu Math TeX Gyre" panose="02000503000000000000" charset="0"/>
                          <a:ea typeface="Cambria Math" panose="02040503050406030204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</m:oMath>
                  </a14:m>
                  <a:r>
                    <a:rPr kumimoji="1" lang="zh-CN" altLang="en-US" dirty="0">
                      <a:sym typeface="+mn-ea"/>
                    </a:rPr>
                    <a:t> 是集合 </a:t>
                  </a:r>
                  <a14:m>
                    <m:oMath xmlns:m="http://schemas.openxmlformats.org/officeDocument/2006/math">
                      <m:r>
                        <a:rPr kumimoji="1" lang="en-US" altLang="en-GB" i="1" dirty="0">
                          <a:latin typeface="DejaVu Math TeX Gyre" panose="02000503000000000000" charset="0"/>
                          <a:ea typeface="Cambria Math" panose="02040503050406030204" charset="0"/>
                          <a:cs typeface="DejaVu Math TeX Gyre" panose="02000503000000000000" charset="0"/>
                          <a:sym typeface="+mn-ea"/>
                        </a:rPr>
                        <m:t>𝑆</m:t>
                      </m:r>
                    </m:oMath>
                  </a14:m>
                  <a:r>
                    <a:rPr kumimoji="1" lang="zh-CN" altLang="en-US" dirty="0">
                      <a:sym typeface="+mn-ea"/>
                    </a:rPr>
                    <a:t> 中的数，令命题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kumimoji="1" lang="zh-CN" altLang="en-US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 </a:t>
                  </a:r>
                  <a:r>
                    <a:rPr kumimoji="1" lang="zh-CN" altLang="en-US" dirty="0">
                      <a:sym typeface="+mn-ea"/>
                    </a:rPr>
                    <a:t>表示 </a:t>
                  </a:r>
                  <a14:m>
                    <m:oMath xmlns:m="http://schemas.openxmlformats.org/officeDocument/2006/math">
                      <m:r>
                        <a:rPr kumimoji="1" lang="en-US" altLang="en-GB" i="1" dirty="0">
                          <a:latin typeface="DejaVu Math TeX Gyre" panose="02000503000000000000" charset="0"/>
                          <a:ea typeface="Cambria Math" panose="02040503050406030204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</m:oMath>
                  </a14:m>
                  <a:r>
                    <a:rPr kumimoji="1" lang="zh-CN" altLang="en-US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 </a:t>
                  </a:r>
                  <a:r>
                    <a:rPr kumimoji="1" lang="zh-CN" altLang="en-US" dirty="0">
                      <a:sym typeface="+mn-ea"/>
                    </a:rPr>
                    <a:t>是 </a:t>
                  </a:r>
                  <a:r>
                    <a:rPr kumimoji="1" lang="en-US" altLang="zh-CN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5</a:t>
                  </a:r>
                  <a:r>
                    <a:rPr kumimoji="1" lang="zh-CN" altLang="en-US" dirty="0">
                      <a:sym typeface="+mn-ea"/>
                    </a:rPr>
                    <a:t> 的倍数</a:t>
                  </a:r>
                  <a:endParaRPr kumimoji="1" lang="en-US" altLang="zh-CN" dirty="0"/>
                </a:p>
                <a:p>
                  <a:endParaRPr lang="zh-CN" altLang="en-US"/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" y="4920"/>
                  <a:ext cx="7581" cy="1278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647700" y="5127625"/>
            <a:ext cx="8293100" cy="1459230"/>
            <a:chOff x="1020" y="8075"/>
            <a:chExt cx="13060" cy="22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1020" y="8075"/>
                  <a:ext cx="10828" cy="10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kumimoji="1" lang="zh-CN" altLang="en-US" dirty="0">
                      <a:sym typeface="+mn-ea"/>
                    </a:rPr>
                    <a:t>当问题的论域由有限推广到无限时，对命题的表述会更加困难，</a:t>
                  </a:r>
                  <a:endParaRPr kumimoji="1" lang="en-US" altLang="zh-CN" dirty="0"/>
                </a:p>
                <a:p>
                  <a:r>
                    <a:rPr kumimoji="1" lang="zh-CN" altLang="en-US" dirty="0">
                      <a:sym typeface="+mn-ea"/>
                    </a:rPr>
                    <a:t>如果我们把 集合 </a:t>
                  </a:r>
                  <a14:m>
                    <m:oMath xmlns:m="http://schemas.openxmlformats.org/officeDocument/2006/math">
                      <m:r>
                        <a:rPr kumimoji="1" lang="en-US" altLang="en-GB" i="1" dirty="0">
                          <a:latin typeface="DejaVu Math TeX Gyre" panose="02000503000000000000" charset="0"/>
                          <a:ea typeface="Cambria Math" panose="02040503050406030204" charset="0"/>
                          <a:cs typeface="DejaVu Math TeX Gyre" panose="02000503000000000000" charset="0"/>
                          <a:sym typeface="+mn-ea"/>
                        </a:rPr>
                        <m:t>𝑆</m:t>
                      </m:r>
                    </m:oMath>
                  </a14:m>
                  <a:r>
                    <a:rPr kumimoji="1" lang="zh-CN" altLang="en-US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 </a:t>
                  </a:r>
                  <a:r>
                    <a:rPr kumimoji="1" lang="zh-CN" altLang="en-US" dirty="0">
                      <a:sym typeface="+mn-ea"/>
                    </a:rPr>
                    <a:t>推广成无限集合 </a:t>
                  </a:r>
                  <a:endParaRPr kumimoji="1" lang="zh-CN" altLang="en-US" dirty="0">
                    <a:sym typeface="+mn-ea"/>
                  </a:endParaRPr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" y="8075"/>
                  <a:ext cx="10828" cy="1016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图片 1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42" y="8579"/>
              <a:ext cx="3249" cy="51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276" y="9535"/>
              <a:ext cx="9804" cy="8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47700" y="1817370"/>
                <a:ext cx="5895340" cy="216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kumimoji="1" lang="zh-CN" altLang="en-US" dirty="0"/>
                  <a:t>我们需要更加精细的对命题内部结构的描述，引入量词，来刻画“无限”：</a:t>
                </a:r>
                <a:endParaRPr kumimoji="1"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kumimoji="1" lang="zh-CN" altLang="en-US" dirty="0"/>
                  <a:t>用命题 </a:t>
                </a:r>
                <a14:m>
                  <m:oMath xmlns:m="http://schemas.openxmlformats.org/officeDocument/2006/math"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𝑃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(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𝑥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zh-CN" altLang="en-US" dirty="0"/>
                  <a:t>表示 </a:t>
                </a:r>
                <a:r>
                  <a:rPr kumimoji="1" lang="en-GB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/>
                  <a:t> 是集合 </a:t>
                </a:r>
                <a:r>
                  <a:rPr kumimoji="1" lang="en-GB" altLang="zh-CN" dirty="0">
                    <a:latin typeface="Cambria Math" panose="02040503050406030204" charset="0"/>
                    <a:ea typeface="Cambria Math" panose="02040503050406030204" charset="0"/>
                  </a:rPr>
                  <a:t>S</a:t>
                </a:r>
                <a:r>
                  <a:rPr kumimoji="1" lang="zh-CN" altLang="en-US" dirty="0"/>
                  <a:t> 中的数</a:t>
                </a:r>
                <a:endParaRPr kumimoji="1"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kumimoji="1" lang="zh-CN" altLang="en-US" dirty="0"/>
                  <a:t>命题 </a:t>
                </a:r>
                <a14:m>
                  <m:oMath xmlns:m="http://schemas.openxmlformats.org/officeDocument/2006/math"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𝑄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(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𝑥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zh-CN" altLang="en-US" dirty="0"/>
                  <a:t>表示 </a:t>
                </a:r>
                <a:r>
                  <a:rPr kumimoji="1" lang="en-GB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/>
                  <a:t> 是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5</a:t>
                </a:r>
                <a:r>
                  <a:rPr kumimoji="1" lang="zh-CN" altLang="en-US" dirty="0"/>
                  <a:t> 的倍数</a:t>
                </a:r>
                <a:endParaRPr kumimoji="1"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kumimoji="1" lang="zh-CN" altLang="en-US" dirty="0"/>
                  <a:t>我们用符号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∀</m:t>
                    </m:r>
                  </m:oMath>
                </a14:m>
                <a:r>
                  <a:rPr kumimoji="1" lang="zh-CN" altLang="en-US" dirty="0"/>
                  <a:t>表达“任意”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47700" y="1817370"/>
                <a:ext cx="5895340" cy="21685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776" y="4218694"/>
            <a:ext cx="4065346" cy="4375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75385" y="5257165"/>
            <a:ext cx="94608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+mj-ea"/>
                <a:ea typeface="+mj-ea"/>
                <a:cs typeface="+mj-ea"/>
              </a:rPr>
              <a:t>命题</a:t>
            </a:r>
            <a:r>
              <a:rPr kumimoji="1" lang="en-GB" altLang="zh-CN" sz="2000" dirty="0">
                <a:latin typeface="+mj-ea"/>
                <a:ea typeface="+mj-ea"/>
                <a:cs typeface="+mj-ea"/>
              </a:rPr>
              <a:t>P</a:t>
            </a:r>
            <a:r>
              <a:rPr kumimoji="1" lang="zh-CN" altLang="en-US" sz="2000" dirty="0">
                <a:latin typeface="+mj-ea"/>
                <a:ea typeface="+mj-ea"/>
                <a:cs typeface="+mj-ea"/>
              </a:rPr>
              <a:t>与</a:t>
            </a:r>
            <a:r>
              <a:rPr kumimoji="1" lang="en-GB" altLang="zh-CN" sz="2000" dirty="0">
                <a:latin typeface="+mj-ea"/>
                <a:ea typeface="+mj-ea"/>
                <a:cs typeface="+mj-ea"/>
              </a:rPr>
              <a:t>Q</a:t>
            </a:r>
            <a:r>
              <a:rPr kumimoji="1" lang="zh-CN" altLang="en-US" sz="2000" dirty="0">
                <a:latin typeface="+mj-ea"/>
                <a:ea typeface="+mj-ea"/>
                <a:cs typeface="+mj-ea"/>
              </a:rPr>
              <a:t>的接收变量</a:t>
            </a:r>
            <a:r>
              <a:rPr kumimoji="1" lang="en-GB" altLang="zh-CN" sz="2000" dirty="0">
                <a:latin typeface="+mj-ea"/>
                <a:ea typeface="+mj-ea"/>
                <a:cs typeface="+mj-ea"/>
              </a:rPr>
              <a:t>x</a:t>
            </a:r>
            <a:r>
              <a:rPr kumimoji="1" lang="zh-CN" altLang="en-US" sz="2000" dirty="0">
                <a:latin typeface="+mj-ea"/>
                <a:ea typeface="+mj-ea"/>
                <a:cs typeface="+mj-ea"/>
              </a:rPr>
              <a:t>做参数，因此可称为</a:t>
            </a:r>
            <a:r>
              <a:rPr kumimoji="1" lang="zh-CN" altLang="en-US" sz="2000" b="1" dirty="0">
                <a:latin typeface="+mj-ea"/>
                <a:ea typeface="+mj-ea"/>
                <a:cs typeface="+mj-ea"/>
              </a:rPr>
              <a:t>谓词（</a:t>
            </a:r>
            <a:r>
              <a:rPr kumimoji="1" lang="en-US" altLang="zh-CN" sz="2000" b="1" dirty="0">
                <a:latin typeface="+mj-ea"/>
                <a:ea typeface="+mj-ea"/>
                <a:cs typeface="+mj-ea"/>
              </a:rPr>
              <a:t>Predicate</a:t>
            </a:r>
            <a:r>
              <a:rPr kumimoji="1" lang="zh-CN" altLang="en-US" sz="2000" b="1" dirty="0">
                <a:latin typeface="+mj-ea"/>
                <a:ea typeface="+mj-ea"/>
                <a:cs typeface="+mj-ea"/>
              </a:rPr>
              <a:t>）</a:t>
            </a:r>
            <a:r>
              <a:rPr kumimoji="1" lang="zh-CN" altLang="en-US" sz="2000" dirty="0">
                <a:latin typeface="+mj-ea"/>
                <a:ea typeface="+mj-ea"/>
                <a:cs typeface="+mj-ea"/>
              </a:rPr>
              <a:t>，这种形式的逻辑系统也被称为</a:t>
            </a:r>
            <a:r>
              <a:rPr kumimoji="1" lang="zh-CN" altLang="en-US" sz="2000" b="1" dirty="0">
                <a:latin typeface="+mj-ea"/>
                <a:ea typeface="+mj-ea"/>
                <a:cs typeface="+mj-ea"/>
              </a:rPr>
              <a:t>谓词逻辑（</a:t>
            </a:r>
            <a:r>
              <a:rPr kumimoji="1" lang="en-US" altLang="zh-CN" sz="2000" b="1" dirty="0">
                <a:latin typeface="+mj-ea"/>
                <a:ea typeface="+mj-ea"/>
                <a:cs typeface="+mj-ea"/>
              </a:rPr>
              <a:t>Predicate Logic</a:t>
            </a:r>
            <a:r>
              <a:rPr kumimoji="1" lang="zh-CN" altLang="en-US" sz="2000" b="1" dirty="0">
                <a:latin typeface="+mj-ea"/>
                <a:ea typeface="+mj-ea"/>
                <a:cs typeface="+mj-ea"/>
              </a:rPr>
              <a:t>）</a:t>
            </a:r>
            <a:endParaRPr kumimoji="1" lang="zh-CN" altLang="en-US" sz="2000" b="1" dirty="0">
              <a:latin typeface="+mj-ea"/>
              <a:ea typeface="+mj-ea"/>
              <a:cs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25054" y="1931902"/>
            <a:ext cx="5685892" cy="1497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592455" y="1443990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b="1" dirty="0" err="1">
                    <a:latin typeface="+mj-ea"/>
                    <a:ea typeface="+mj-ea"/>
                    <a:cs typeface="+mj-ea"/>
                    <a:sym typeface="+mn-ea"/>
                  </a:rPr>
                  <a:t>谓词</a:t>
                </a:r>
                <a:r>
                  <a:rPr lang="en-US" altLang="en-US" b="1" dirty="0" err="1">
                    <a:latin typeface="+mj-ea"/>
                    <a:ea typeface="+mj-ea"/>
                    <a:cs typeface="+mj-ea"/>
                  </a:rPr>
                  <a:t>逻辑</a:t>
                </a:r>
                <a:r>
                  <a:rPr lang="en-US" altLang="en-US" b="1" dirty="0">
                    <a:latin typeface="+mj-ea"/>
                    <a:ea typeface="+mj-ea"/>
                    <a:cs typeface="+mj-ea"/>
                  </a:rPr>
                  <a:t> ( </a:t>
                </a:r>
                <a:r>
                  <a:rPr lang="en-US" altLang="en-US" b="1" dirty="0">
                    <a:latin typeface="+mj-ea"/>
                    <a:ea typeface="+mj-ea"/>
                    <a:cs typeface="+mj-ea"/>
                  </a:rPr>
                  <a:t>Predicate Logic) </a:t>
                </a:r>
                <a:r>
                  <a:rPr lang="en-US" altLang="en-US" b="1" dirty="0" err="1">
                    <a:latin typeface="+mj-ea"/>
                    <a:ea typeface="+mj-ea"/>
                    <a:cs typeface="+mj-ea"/>
                  </a:rPr>
                  <a:t>语法</a:t>
                </a:r>
                <a:endParaRPr lang="en-US" altLang="en-US" b="1" dirty="0">
                  <a:latin typeface="+mj-ea"/>
                  <a:ea typeface="+mj-ea"/>
                  <a:cs typeface="+mj-ea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rgbClr val="C0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rgbClr val="C00000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rgbClr val="C0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rgbClr val="C00000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/>
              </a:p>
              <a:p>
                <a:endParaRPr lang="en-US" alt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592455" y="1443990"/>
                <a:ext cx="4526280" cy="4874895"/>
              </a:xfrm>
              <a:prstGeom prst="rect">
                <a:avLst/>
              </a:prstGeom>
              <a:blipFill rotWithShape="1">
                <a:blip r:embed="rId3"/>
                <a:stretch>
                  <a:fillRect b="-11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/>
            </p:nvSpPr>
            <p:spPr>
              <a:xfrm>
                <a:off x="6527165" y="1684020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</a:rPr>
                  <a:t>E+E | E-E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</a:rPr>
                  <a:t>E = E | E &gt; E</a:t>
                </a:r>
                <a:r>
                  <a:rPr kumimoji="1" lang="zh-CN" altLang="en-US" dirty="0"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rgbClr val="C0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rgbClr val="C00000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rgbClr val="C0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rgbClr val="C00000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/>
              </a:p>
              <a:p>
                <a:endParaRPr lang="en-US" altLang="en-US" sz="2000" dirty="0"/>
              </a:p>
            </p:txBody>
          </p:sp>
        </mc:Choice>
        <mc:Fallback>
          <p:sp>
            <p:nvSpPr>
              <p:cNvPr id="7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165" y="1684020"/>
                <a:ext cx="4526280" cy="4874895"/>
              </a:xfrm>
              <a:prstGeom prst="rect">
                <a:avLst/>
              </a:prstGeom>
              <a:blipFill rotWithShape="1">
                <a:blip r:embed="rId4"/>
                <a:stretch>
                  <a:fillRect b="-33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47700" y="1418590"/>
                <a:ext cx="8495030" cy="194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绑定变量：命题</a:t>
                </a:r>
                <a:r>
                  <a:rPr lang="en-US" altLang="zh-CN" sz="2000">
                    <a:latin typeface="+mj-ea"/>
                    <a:ea typeface="+mj-ea"/>
                    <a:cs typeface="+mj-ea"/>
                  </a:rPr>
                  <a:t>P</a:t>
                </a: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中被量词约束的变量</a:t>
                </a:r>
                <a:r>
                  <a:rPr lang="en-US" altLang="zh-CN" sz="2000">
                    <a:latin typeface="+mj-ea"/>
                    <a:ea typeface="+mj-ea"/>
                    <a:cs typeface="+mj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DejaVu Math TeX Gyre" panose="02000503000000000000" charset="0"/>
                        <a:ea typeface="SimSun" panose="02010600030101010101" charset="-122"/>
                        <a:cs typeface="DejaVu Math TeX Gyre" panose="02000503000000000000" charset="0"/>
                      </a:rPr>
                      <m:t>∀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SimSun" panose="02010600030101010101" charset="-122"/>
                        <a:cs typeface="DejaVu Math TeX Gyre" panose="02000503000000000000" charset="0"/>
                      </a:rPr>
                      <m:t>𝑦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SimSun" panose="02010600030101010101" charset="-122"/>
                        <a:cs typeface="DejaVu Math TeX Gyre" panose="02000503000000000000" charset="0"/>
                      </a:rPr>
                      <m:t>.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+mj-ea"/>
                        <a:cs typeface="DejaVu Math TeX Gyre" panose="02000503000000000000" charset="0"/>
                      </a:rPr>
                      <m:t>𝑃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SimSun" panose="02010600030101010101" charset="-122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+mj-ea"/>
                        <a:cs typeface="DejaVu Math TeX Gyre" panose="02000503000000000000" charset="0"/>
                      </a:rPr>
                      <m:t>𝑥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SimSun" panose="02010600030101010101" charset="-122"/>
                        <a:cs typeface="DejaVu Math TeX Gyre" panose="02000503000000000000" charset="0"/>
                      </a:rPr>
                      <m:t>,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+mj-ea"/>
                        <a:cs typeface="DejaVu Math TeX Gyre" panose="02000503000000000000" charset="0"/>
                      </a:rPr>
                      <m:t>𝑦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SimSun" panose="02010600030101010101" charset="-122"/>
                        <a:cs typeface="DejaVu Math TeX Gyre" panose="02000503000000000000" charset="0"/>
                      </a:rPr>
                      <m:t>)</m:t>
                    </m:r>
                  </m:oMath>
                </a14:m>
                <a:endParaRPr lang="zh-CN" altLang="en-US" sz="2000">
                  <a:latin typeface="+mj-ea"/>
                  <a:ea typeface="+mj-ea"/>
                  <a:cs typeface="+mj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自由变量：命题</a:t>
                </a:r>
                <a:r>
                  <a:rPr lang="en-US" altLang="zh-CN" sz="2000">
                    <a:latin typeface="+mj-ea"/>
                    <a:ea typeface="+mj-ea"/>
                    <a:cs typeface="+mj-ea"/>
                  </a:rPr>
                  <a:t>P</a:t>
                </a: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中不受任何量词约束的变量</a:t>
                </a:r>
                <a:endParaRPr lang="zh-CN" altLang="en-US" sz="2000">
                  <a:latin typeface="+mj-ea"/>
                  <a:ea typeface="+mj-ea"/>
                  <a:cs typeface="+mj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替换：作用域内的变量被替换成表达式，只针对自由变量</a:t>
                </a:r>
                <a:endParaRPr lang="zh-CN" altLang="en-US" sz="2000">
                  <a:latin typeface="+mj-ea"/>
                  <a:ea typeface="+mj-ea"/>
                  <a:cs typeface="+mj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9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DejaVu Math TeX Gyre" panose="02000503000000000000" charset="0"/>
                        <a:ea typeface="SimSun" panose="02010600030101010101" charset="-122"/>
                        <a:cs typeface="DejaVu Math TeX Gyre" panose="02000503000000000000" charset="0"/>
                      </a:rPr>
                      <m:t>𝛼</m:t>
                    </m:r>
                  </m:oMath>
                </a14:m>
                <a:r>
                  <a:rPr lang="en-US" altLang="zh-CN" sz="2000">
                    <a:latin typeface="+mj-ea"/>
                    <a:ea typeface="+mj-ea"/>
                    <a:cs typeface="+mj-ea"/>
                  </a:rPr>
                  <a:t>-</a:t>
                </a: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重命名</a:t>
                </a:r>
                <a:endParaRPr lang="zh-CN" altLang="en-US" sz="2000">
                  <a:latin typeface="+mj-ea"/>
                  <a:ea typeface="+mj-ea"/>
                  <a:cs typeface="+mj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418590"/>
                <a:ext cx="8495030" cy="19437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048385" y="3522345"/>
                <a:ext cx="4474845" cy="11899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(∀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y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)[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y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]=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y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y</m:t>
                      </m:r>
                    </m:oMath>
                  </m:oMathPara>
                </a14:m>
                <a:endParaRPr lang="en-US" altLang="zh-CN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en-US" altLang="zh-CN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(∀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y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)[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y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]=(∀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z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)[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x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y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]=∀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z</m:t>
                      </m:r>
                      <m: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y</m:t>
                      </m:r>
                    </m:oMath>
                  </m:oMathPara>
                </a14:m>
                <a:endParaRPr lang="en-US" altLang="zh-CN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85" y="3522345"/>
                <a:ext cx="4474845" cy="1189990"/>
              </a:xfrm>
              <a:prstGeom prst="rect">
                <a:avLst/>
              </a:prstGeom>
              <a:blipFill rotWithShape="1">
                <a:blip r:embed="rId2"/>
                <a:stretch>
                  <a:fillRect b="-42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/Users/lml/Library/Containers/com.kingsoft.wpsoffice.mac/Data/tmp/photoeditapp/20250408153333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512" b="4251"/>
          <a:stretch>
            <a:fillRect/>
          </a:stretch>
        </p:blipFill>
        <p:spPr>
          <a:xfrm>
            <a:off x="823278" y="1824355"/>
            <a:ext cx="3798570" cy="49345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绑定变量计算规则</a:t>
            </a:r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>
                <a:spLocks noGrp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896100" y="1584325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9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>
                  <a:solidFill>
                    <a:schemeClr val="tx1"/>
                  </a:solidFill>
                </a:endParaRPr>
              </a:p>
              <a:p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896100" y="1584325"/>
                <a:ext cx="4526280" cy="4874895"/>
              </a:xfrm>
              <a:prstGeom prst="rect">
                <a:avLst/>
              </a:prstGeom>
              <a:blipFill rotWithShape="1">
                <a:blip r:embed="rId6"/>
                <a:stretch>
                  <a:fillRect b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3580</Words>
  <Application>WPS 文字</Application>
  <PresentationFormat>宽屏</PresentationFormat>
  <Paragraphs>360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黑体</vt:lpstr>
      <vt:lpstr>汉仪中黑KW</vt:lpstr>
      <vt:lpstr>SimHei</vt:lpstr>
      <vt:lpstr>DejaVu Math TeX Gyre</vt:lpstr>
      <vt:lpstr>Cambria Math</vt:lpstr>
      <vt:lpstr>SimSun</vt:lpstr>
      <vt:lpstr>Calibri</vt:lpstr>
      <vt:lpstr>Helvetica Neue</vt:lpstr>
      <vt:lpstr>微软雅黑</vt:lpstr>
      <vt:lpstr>汉仪旗黑</vt:lpstr>
      <vt:lpstr>Arial Unicode MS</vt:lpstr>
      <vt:lpstr>Kingsoft Math</vt:lpstr>
      <vt:lpstr>Courier New</vt:lpstr>
      <vt:lpstr>WPS</vt:lpstr>
      <vt:lpstr>形式化方法回顾课（二）</vt:lpstr>
      <vt:lpstr>回顾课课程内容</vt:lpstr>
      <vt:lpstr>课程结构</vt:lpstr>
      <vt:lpstr>课程大纲</vt:lpstr>
      <vt:lpstr>谓词逻辑</vt:lpstr>
      <vt:lpstr>谓词逻辑</vt:lpstr>
      <vt:lpstr>谓词逻辑</vt:lpstr>
      <vt:lpstr>谓词逻辑</vt:lpstr>
      <vt:lpstr>谓词逻辑</vt:lpstr>
      <vt:lpstr>谓词逻辑</vt:lpstr>
      <vt:lpstr>谓词逻辑</vt:lpstr>
      <vt:lpstr>谓词逻辑</vt:lpstr>
      <vt:lpstr>谓词逻辑</vt:lpstr>
      <vt:lpstr>谓词逻辑</vt:lpstr>
      <vt:lpstr>课程大纲</vt:lpstr>
      <vt:lpstr>等式与未解释函数</vt:lpstr>
      <vt:lpstr>等式与未解释函数</vt:lpstr>
      <vt:lpstr>等式与未解释函数</vt:lpstr>
      <vt:lpstr>等式与未解释函数</vt:lpstr>
      <vt:lpstr>等式与未解释函数</vt:lpstr>
      <vt:lpstr>等式与未解释函数</vt:lpstr>
      <vt:lpstr>等式与未解释函数</vt:lpstr>
      <vt:lpstr>等式与未解释函数</vt:lpstr>
      <vt:lpstr>回顾课内容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WPS_1651312193</cp:lastModifiedBy>
  <cp:revision>28</cp:revision>
  <dcterms:created xsi:type="dcterms:W3CDTF">2025-04-10T04:52:10Z</dcterms:created>
  <dcterms:modified xsi:type="dcterms:W3CDTF">2025-04-10T04:52:10Z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2052-6.8.2.8850</vt:lpwstr>
  </property>
  <property fmtid="{D5CDD505-2E9C-101B-9397-08002B2CF9AE}" pid="3" name="ICV">
    <vt:lpwstr>8DC7DA6565AAD4017725D967A31DF462_41</vt:lpwstr>
  </property>
</Properties>
</file>