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84"/>
  </p:handoutMasterIdLst>
  <p:sldIdLst>
    <p:sldId id="256" r:id="rId3"/>
    <p:sldId id="258" r:id="rId5"/>
    <p:sldId id="265" r:id="rId6"/>
    <p:sldId id="263" r:id="rId7"/>
    <p:sldId id="260" r:id="rId8"/>
    <p:sldId id="349" r:id="rId9"/>
    <p:sldId id="350" r:id="rId10"/>
    <p:sldId id="351" r:id="rId11"/>
    <p:sldId id="353" r:id="rId12"/>
    <p:sldId id="355" r:id="rId13"/>
    <p:sldId id="354" r:id="rId14"/>
    <p:sldId id="356" r:id="rId15"/>
    <p:sldId id="358" r:id="rId16"/>
    <p:sldId id="359" r:id="rId17"/>
    <p:sldId id="372" r:id="rId18"/>
    <p:sldId id="360" r:id="rId19"/>
    <p:sldId id="361" r:id="rId20"/>
    <p:sldId id="362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3" r:id="rId29"/>
    <p:sldId id="374" r:id="rId30"/>
    <p:sldId id="375" r:id="rId31"/>
    <p:sldId id="376" r:id="rId32"/>
    <p:sldId id="377" r:id="rId33"/>
    <p:sldId id="378" r:id="rId34"/>
    <p:sldId id="436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86" r:id="rId43"/>
    <p:sldId id="392" r:id="rId44"/>
    <p:sldId id="387" r:id="rId45"/>
    <p:sldId id="388" r:id="rId46"/>
    <p:sldId id="393" r:id="rId47"/>
    <p:sldId id="394" r:id="rId48"/>
    <p:sldId id="395" r:id="rId49"/>
    <p:sldId id="397" r:id="rId50"/>
    <p:sldId id="398" r:id="rId51"/>
    <p:sldId id="399" r:id="rId52"/>
    <p:sldId id="400" r:id="rId53"/>
    <p:sldId id="401" r:id="rId54"/>
    <p:sldId id="403" r:id="rId55"/>
    <p:sldId id="404" r:id="rId56"/>
    <p:sldId id="405" r:id="rId57"/>
    <p:sldId id="406" r:id="rId58"/>
    <p:sldId id="407" r:id="rId59"/>
    <p:sldId id="402" r:id="rId60"/>
    <p:sldId id="408" r:id="rId61"/>
    <p:sldId id="409" r:id="rId62"/>
    <p:sldId id="410" r:id="rId63"/>
    <p:sldId id="412" r:id="rId64"/>
    <p:sldId id="414" r:id="rId65"/>
    <p:sldId id="415" r:id="rId66"/>
    <p:sldId id="416" r:id="rId67"/>
    <p:sldId id="417" r:id="rId68"/>
    <p:sldId id="418" r:id="rId69"/>
    <p:sldId id="419" r:id="rId70"/>
    <p:sldId id="420" r:id="rId71"/>
    <p:sldId id="421" r:id="rId72"/>
    <p:sldId id="422" r:id="rId73"/>
    <p:sldId id="437" r:id="rId74"/>
    <p:sldId id="423" r:id="rId75"/>
    <p:sldId id="424" r:id="rId76"/>
    <p:sldId id="425" r:id="rId77"/>
    <p:sldId id="426" r:id="rId78"/>
    <p:sldId id="427" r:id="rId79"/>
    <p:sldId id="428" r:id="rId80"/>
    <p:sldId id="433" r:id="rId81"/>
    <p:sldId id="434" r:id="rId82"/>
    <p:sldId id="298" r:id="rId8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5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7" Type="http://schemas.openxmlformats.org/officeDocument/2006/relationships/tableStyles" Target="tableStyles.xml"/><Relationship Id="rId86" Type="http://schemas.openxmlformats.org/officeDocument/2006/relationships/viewProps" Target="viewProps.xml"/><Relationship Id="rId85" Type="http://schemas.openxmlformats.org/officeDocument/2006/relationships/presProps" Target="presProps.xml"/><Relationship Id="rId84" Type="http://schemas.openxmlformats.org/officeDocument/2006/relationships/handoutMaster" Target="handoutMasters/handoutMaster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7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55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tags" Target="../tags/tag57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tags" Target="../tags/tag56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9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5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Relationship Id="rId3" Type="http://schemas.openxmlformats.org/officeDocument/2006/relationships/image" Target="../media/image29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6.xml"/><Relationship Id="rId7" Type="http://schemas.openxmlformats.org/officeDocument/2006/relationships/image" Target="../media/image46.png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../media/image45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png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image" Target="../media/image2.png"/><Relationship Id="rId4" Type="http://schemas.openxmlformats.org/officeDocument/2006/relationships/tags" Target="../tags/tag30.xml"/><Relationship Id="rId3" Type="http://schemas.openxmlformats.org/officeDocument/2006/relationships/image" Target="../media/image1.png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1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1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image" Target="../media/image2.png"/><Relationship Id="rId1" Type="http://schemas.openxmlformats.org/officeDocument/2006/relationships/tags" Target="../tags/tag33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7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0.png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1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image" Target="../media/image86.png"/></Relationships>
</file>

<file path=ppt/slides/_rels/slide7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3.png"/><Relationship Id="rId8" Type="http://schemas.openxmlformats.org/officeDocument/2006/relationships/image" Target="../media/image92.png"/><Relationship Id="rId7" Type="http://schemas.openxmlformats.org/officeDocument/2006/relationships/image" Target="../media/image91.png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7.png"/></Relationships>
</file>

<file path=ppt/slides/_rels/slide79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image" Target="../media/image91.png"/><Relationship Id="rId7" Type="http://schemas.openxmlformats.org/officeDocument/2006/relationships/image" Target="../media/image89.png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image" Target="../media/image88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93.png"/><Relationship Id="rId10" Type="http://schemas.openxmlformats.org/officeDocument/2006/relationships/tags" Target="../tags/tag79.xml"/><Relationship Id="rId1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image" Target="../media/image6.png"/><Relationship Id="rId7" Type="http://schemas.openxmlformats.org/officeDocument/2006/relationships/tags" Target="../tags/tag42.xml"/><Relationship Id="rId6" Type="http://schemas.openxmlformats.org/officeDocument/2006/relationships/image" Target="../media/image5.png"/><Relationship Id="rId5" Type="http://schemas.openxmlformats.org/officeDocument/2006/relationships/tags" Target="../tags/tag41.xml"/><Relationship Id="rId4" Type="http://schemas.openxmlformats.org/officeDocument/2006/relationships/image" Target="../media/image4.pn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44.xml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形式化方法回顾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课（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三）</a:t>
            </a:r>
            <a:endParaRPr lang="zh-CN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2025</a:t>
            </a:r>
            <a:r>
              <a:rPr lang="zh-CN" altLang="en-US" dirty="0">
                <a:latin typeface="+mn-lt"/>
              </a:rPr>
              <a:t>年</a:t>
            </a:r>
            <a:r>
              <a:rPr lang="zh-CN" altLang="en-US" dirty="0">
                <a:latin typeface="+mn-lt"/>
              </a:rPr>
              <a:t>春</a:t>
            </a:r>
            <a:endParaRPr lang="zh-CN" altLang="en-US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4330" y="1332250"/>
            <a:ext cx="135255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kumimoji="1" lang="zh-CN" altLang="en-US" sz="2800" b="1" dirty="0"/>
              <a:t>消元</a:t>
            </a:r>
            <a:endParaRPr kumimoji="1" lang="en-US" altLang="zh-CN" sz="2800" b="1" dirty="0"/>
          </a:p>
          <a:p>
            <a:pPr marL="914400" lvl="1" indent="-457200">
              <a:buFontTx/>
              <a:buChar char="-"/>
            </a:pPr>
            <a:endParaRPr kumimoji="1" lang="en-US" altLang="zh-CN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217295" y="2017395"/>
            <a:ext cx="1162498" cy="494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340" indent="-20066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115272335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000" b="1" dirty="0"/>
              <a:t>正规化</a:t>
            </a:r>
            <a:endParaRPr lang="zh-CN" altLang="en-US" sz="20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4455" y="2285385"/>
            <a:ext cx="3276600" cy="3352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002758" y="3521973"/>
                <a:ext cx="1336071" cy="84856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limLoc m:val="undOvr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836967"/>
                                  </a:solidFill>
                                  <a:latin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836967"/>
                                  </a:solidFill>
                                  <a:latin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758" y="3521973"/>
                <a:ext cx="1336071" cy="848566"/>
              </a:xfrm>
              <a:prstGeom prst="rect">
                <a:avLst/>
              </a:prstGeom>
              <a:blipFill rotWithShape="1">
                <a:blip r:embed="rId2"/>
                <a:stretch>
                  <a:fillRect l="-36" t="-31" r="38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箭头 11"/>
          <p:cNvSpPr/>
          <p:nvPr/>
        </p:nvSpPr>
        <p:spPr>
          <a:xfrm>
            <a:off x="4538386" y="3459737"/>
            <a:ext cx="1336070" cy="942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：Fourier-Motzkin消元法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03365" y="1389252"/>
            <a:ext cx="305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0432FF"/>
                </a:solidFill>
              </a:rPr>
              <a:t>无界变量 </a:t>
            </a:r>
            <a:r>
              <a:rPr kumimoji="1" lang="en-US" altLang="zh-CN" sz="2400" b="1" dirty="0">
                <a:solidFill>
                  <a:srgbClr val="0432FF"/>
                </a:solidFill>
              </a:rPr>
              <a:t>&amp; </a:t>
            </a:r>
            <a:r>
              <a:rPr kumimoji="1" lang="zh-CN" altLang="en-US" sz="2400" b="1" dirty="0">
                <a:solidFill>
                  <a:srgbClr val="0432FF"/>
                </a:solidFill>
              </a:rPr>
              <a:t>有界变量</a:t>
            </a:r>
            <a:endParaRPr kumimoji="1" lang="zh-CN" altLang="en-US" sz="2400" b="1" dirty="0">
              <a:solidFill>
                <a:srgbClr val="0432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03365" y="3306316"/>
                <a:ext cx="10912411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当变量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</a:rPr>
                  <a:t>的系数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</a:rPr>
                  <a:t>在命题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</a:rPr>
                  <a:t>P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</a:rPr>
                  <a:t>中全部为正时（有上界），或者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全部为负时（有下界），我们称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为无界变量。</a:t>
                </a:r>
                <a:endParaRPr lang="zh-CN" altLang="en-US" dirty="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algn="l"/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</a:t>
                </a:r>
                <a:endParaRPr lang="zh-CN" altLang="en-US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:r>
                  <a:rPr lang="zh-CN" altLang="en-US" dirty="0">
                    <a:sym typeface="+mn-ea"/>
                  </a:rPr>
                  <a:t>当变量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在命题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P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中既有正数也有负数时，变量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</a:rPr>
                  <a:t>既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有上界也有下界。则称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为有界变量。</a:t>
                </a:r>
                <a:endParaRPr lang="en-US" altLang="zh-CN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65" y="3306316"/>
                <a:ext cx="10912411" cy="967957"/>
              </a:xfrm>
              <a:prstGeom prst="rect">
                <a:avLst/>
              </a:prstGeom>
              <a:blipFill rotWithShape="1">
                <a:blip r:embed="rId1"/>
                <a:stretch>
                  <a:fillRect l="-1" t="-52" b="-8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4013893" y="2481057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考虑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4920609" y="2222231"/>
                <a:ext cx="2153920" cy="8801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limLoc m:val="undOvr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609" y="2222231"/>
                <a:ext cx="2153920" cy="880110"/>
              </a:xfrm>
              <a:prstGeom prst="rect">
                <a:avLst/>
              </a:prstGeom>
              <a:blipFill rotWithShape="1">
                <a:blip r:embed="rId2"/>
                <a:stretch>
                  <a:fillRect l="-29" t="-42" r="29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1315365" y="4997276"/>
            <a:ext cx="9744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无界变量消去：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移除包含该变量的所有约束（可能会导致其他变量成为无界变量，这个步骤不断迭代，直到不包含无界变量）</a:t>
            </a:r>
            <a:endParaRPr lang="en-US" altLang="zh-CN" sz="2400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：Fourier-Motzkin消元法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4330" y="1332250"/>
            <a:ext cx="135255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kumimoji="1" lang="zh-CN" altLang="en-US" sz="2800" b="1" dirty="0"/>
              <a:t>消元</a:t>
            </a:r>
            <a:endParaRPr kumimoji="1" lang="en-US" altLang="zh-CN" sz="2800" b="1" dirty="0"/>
          </a:p>
          <a:p>
            <a:pPr marL="914400" lvl="1" indent="-457200">
              <a:buFontTx/>
              <a:buChar char="-"/>
            </a:pPr>
            <a:endParaRPr kumimoji="1" lang="en-US" altLang="zh-CN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217295" y="2017395"/>
            <a:ext cx="1420582" cy="494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340" indent="-20066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115272335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000" b="1" dirty="0"/>
              <a:t>消除变量</a:t>
            </a:r>
            <a:endParaRPr lang="zh-CN" altLang="en-US" sz="20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6677" y="2915626"/>
            <a:ext cx="2412554" cy="24686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406" y="2418054"/>
            <a:ext cx="2135061" cy="3112822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8290791" y="3586422"/>
            <a:ext cx="821055" cy="942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1292" y="3150432"/>
            <a:ext cx="5093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	</a:t>
            </a:r>
            <a:r>
              <a:rPr lang="zh-CN" altLang="en-US" sz="2400" dirty="0"/>
              <a:t>配对所有上下界（正系数和负系数的</a:t>
            </a:r>
            <a:r>
              <a:rPr lang="en-US" altLang="zh-CN" sz="2400" dirty="0"/>
              <a:t>x</a:t>
            </a:r>
            <a:r>
              <a:rPr lang="en-US" altLang="zh-CN" sz="2400" baseline="-25000" dirty="0"/>
              <a:t>i</a:t>
            </a:r>
            <a:r>
              <a:rPr lang="en-US" altLang="zh-CN" sz="2400" dirty="0"/>
              <a:t> </a:t>
            </a:r>
            <a:r>
              <a:rPr lang="zh-CN" altLang="en-US" sz="2400" dirty="0"/>
              <a:t>逐个配对进行消去）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b="0" i="0" dirty="0">
                <a:solidFill>
                  <a:srgbClr val="000000"/>
                </a:solidFill>
                <a:effectLst/>
                <a:latin typeface="Arial" panose="020B0604020202090204" pitchFamily="34" charset="0"/>
              </a:rPr>
              <a:t>          若算法发现一对相互冲突的约束，直接返回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90204" pitchFamily="34" charset="0"/>
              </a:rPr>
              <a:t>UNSA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90204" pitchFamily="34" charset="0"/>
              </a:rPr>
              <a:t>T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843712" y="6073298"/>
            <a:ext cx="1008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消去变量的顺序不固定，贪婪启发式算法优先考虑产生较少新约束的变量</a:t>
            </a:r>
            <a:endParaRPr lang="zh-CN" altLang="en-US" sz="2400" b="1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：Fourier-Motzkin消元法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箭头 5"/>
          <p:cNvSpPr/>
          <p:nvPr/>
        </p:nvSpPr>
        <p:spPr>
          <a:xfrm>
            <a:off x="2964007" y="2392459"/>
            <a:ext cx="1847561" cy="1196975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消除等式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7081520" y="2348226"/>
            <a:ext cx="2007062" cy="1196975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n</a:t>
            </a:r>
            <a:r>
              <a:rPr kumimoji="1" lang="zh-CN" altLang="en-US" dirty="0">
                <a:solidFill>
                  <a:schemeClr val="tx1"/>
                </a:solidFill>
              </a:rPr>
              <a:t>为无界变量</a:t>
            </a:r>
            <a:endParaRPr kumimoji="1" lang="en-US" altLang="zh-CN" dirty="0">
              <a:solidFill>
                <a:schemeClr val="tx1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909389" y="4638853"/>
            <a:ext cx="1501706" cy="1197204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正规化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5165" y="1407795"/>
            <a:ext cx="15265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503050405090304" charset="0"/>
                <a:cs typeface="Times New Roman" panose="02020503050405090304" charset="0"/>
              </a:rPr>
              <a:t>Example</a:t>
            </a:r>
            <a:endParaRPr lang="en-US" altLang="zh-CN" sz="2800" b="1">
              <a:latin typeface="Times New Roman" panose="02020503050405090304" charset="0"/>
              <a:cs typeface="Times New Roman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297814" y="2389307"/>
                <a:ext cx="2844801" cy="1340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18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𝑛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𝑛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𝑛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14" y="2389307"/>
                <a:ext cx="2844801" cy="1340880"/>
              </a:xfrm>
              <a:prstGeom prst="rect">
                <a:avLst/>
              </a:prstGeom>
              <a:blipFill rotWithShape="1">
                <a:blip r:embed="rId1"/>
                <a:stretch>
                  <a:fillRect l="-22" t="-33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3079081" y="234822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 = x+2n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4434349" y="2289003"/>
                <a:ext cx="2844801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18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5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𝑛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349" y="2289003"/>
                <a:ext cx="2844801" cy="976614"/>
              </a:xfrm>
              <a:prstGeom prst="rect">
                <a:avLst/>
              </a:prstGeom>
              <a:blipFill rotWithShape="1">
                <a:blip r:embed="rId2"/>
                <a:stretch>
                  <a:fillRect l="-5" t="-47" r="5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8890952" y="2452386"/>
                <a:ext cx="2844801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18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952" y="2452386"/>
                <a:ext cx="2844801" cy="710194"/>
              </a:xfrm>
              <a:prstGeom prst="rect">
                <a:avLst/>
              </a:prstGeom>
              <a:blipFill rotWithShape="1">
                <a:blip r:embed="rId3"/>
                <a:stretch>
                  <a:fillRect l="-11" t="-2" r="11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2478260" y="4882358"/>
                <a:ext cx="2844801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18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260" y="4882358"/>
                <a:ext cx="2844801" cy="710194"/>
              </a:xfrm>
              <a:prstGeom prst="rect">
                <a:avLst/>
              </a:prstGeom>
              <a:blipFill rotWithShape="1">
                <a:blip r:embed="rId4"/>
                <a:stretch>
                  <a:fillRect l="-17" t="-67" r="17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右箭头 13"/>
          <p:cNvSpPr/>
          <p:nvPr/>
        </p:nvSpPr>
        <p:spPr>
          <a:xfrm>
            <a:off x="5236625" y="4638853"/>
            <a:ext cx="1709120" cy="1197204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消去变量</a:t>
            </a:r>
            <a:r>
              <a:rPr kumimoji="1" lang="en-US" altLang="zh-CN" dirty="0">
                <a:solidFill>
                  <a:schemeClr val="tx1"/>
                </a:solidFill>
              </a:rPr>
              <a:t>x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/>
              <p:cNvSpPr txBox="1"/>
              <p:nvPr/>
            </p:nvSpPr>
            <p:spPr>
              <a:xfrm>
                <a:off x="6945745" y="5052789"/>
                <a:ext cx="20070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y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≥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zh-CN" altLang="en-US" dirty="0">
                          <a:latin typeface="DejaVu Math TeX Gyre" panose="02000503000000000000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745" y="5052789"/>
                <a:ext cx="200706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" t="-25" r="29" b="1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：Fourier-Motzkin消元法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4" grpId="0" bldLvl="0" animBg="1"/>
      <p:bldP spid="12" grpId="0"/>
      <p:bldP spid="16" grpId="0"/>
      <p:bldP spid="25" grpId="0"/>
      <p:bldP spid="30" grpId="0"/>
      <p:bldP spid="31" grpId="0" bldLvl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箭头 5"/>
          <p:cNvSpPr/>
          <p:nvPr/>
        </p:nvSpPr>
        <p:spPr>
          <a:xfrm>
            <a:off x="2964007" y="2392459"/>
            <a:ext cx="1847561" cy="1196975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消除等式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7081520" y="2348226"/>
            <a:ext cx="2007062" cy="1196975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n</a:t>
            </a:r>
            <a:r>
              <a:rPr kumimoji="1" lang="zh-CN" altLang="en-US" dirty="0">
                <a:solidFill>
                  <a:schemeClr val="tx1"/>
                </a:solidFill>
              </a:rPr>
              <a:t>为无界变量</a:t>
            </a:r>
            <a:endParaRPr kumimoji="1" lang="en-US" altLang="zh-CN" dirty="0">
              <a:solidFill>
                <a:schemeClr val="tx1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896515" y="4970223"/>
            <a:ext cx="1501706" cy="1197204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正规化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5165" y="1407795"/>
            <a:ext cx="15265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503050405090304" charset="0"/>
                <a:cs typeface="Times New Roman" panose="02020503050405090304" charset="0"/>
              </a:rPr>
              <a:t>Example</a:t>
            </a:r>
            <a:endParaRPr lang="en-US" altLang="zh-CN" sz="2800" b="1">
              <a:latin typeface="Times New Roman" panose="02020503050405090304" charset="0"/>
              <a:cs typeface="Times New Roman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297814" y="2389307"/>
                <a:ext cx="2844801" cy="1340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18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𝑛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𝑛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𝑛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14" y="2389307"/>
                <a:ext cx="2844801" cy="1340880"/>
              </a:xfrm>
              <a:prstGeom prst="rect">
                <a:avLst/>
              </a:prstGeom>
              <a:blipFill rotWithShape="1">
                <a:blip r:embed="rId1"/>
                <a:stretch>
                  <a:fillRect l="-22" t="-33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3079081" y="234822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 = x+2n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4434349" y="2289003"/>
                <a:ext cx="2844801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18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5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𝑛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349" y="2289003"/>
                <a:ext cx="2844801" cy="976614"/>
              </a:xfrm>
              <a:prstGeom prst="rect">
                <a:avLst/>
              </a:prstGeom>
              <a:blipFill rotWithShape="1">
                <a:blip r:embed="rId2"/>
                <a:stretch>
                  <a:fillRect l="-5" t="-47" r="5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8890952" y="2452386"/>
                <a:ext cx="2844801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18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952" y="2452386"/>
                <a:ext cx="2844801" cy="710194"/>
              </a:xfrm>
              <a:prstGeom prst="rect">
                <a:avLst/>
              </a:prstGeom>
              <a:blipFill rotWithShape="1">
                <a:blip r:embed="rId3"/>
                <a:stretch>
                  <a:fillRect l="-11" t="-2" r="11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2465386" y="5213728"/>
                <a:ext cx="2844801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18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386" y="5213728"/>
                <a:ext cx="2844801" cy="710194"/>
              </a:xfrm>
              <a:prstGeom prst="rect">
                <a:avLst/>
              </a:prstGeom>
              <a:blipFill rotWithShape="1">
                <a:blip r:embed="rId4"/>
                <a:stretch>
                  <a:fillRect l="-11" t="-53" r="11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右箭头 13"/>
          <p:cNvSpPr/>
          <p:nvPr/>
        </p:nvSpPr>
        <p:spPr>
          <a:xfrm>
            <a:off x="5223751" y="4970223"/>
            <a:ext cx="1709120" cy="1197204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消去变量</a:t>
            </a:r>
            <a:r>
              <a:rPr kumimoji="1" lang="en-US" altLang="zh-CN" dirty="0">
                <a:solidFill>
                  <a:schemeClr val="tx1"/>
                </a:solidFill>
              </a:rPr>
              <a:t>x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/>
              <p:cNvSpPr txBox="1"/>
              <p:nvPr/>
            </p:nvSpPr>
            <p:spPr>
              <a:xfrm>
                <a:off x="6932871" y="5384159"/>
                <a:ext cx="20070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y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≥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zh-CN" altLang="en-US" dirty="0">
                          <a:latin typeface="DejaVu Math TeX Gyre" panose="02000503000000000000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871" y="5384159"/>
                <a:ext cx="200706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9" t="-170" r="20" b="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7622854" y="616742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y= 0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353754" y="3726765"/>
            <a:ext cx="10059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y= 0</a:t>
            </a:r>
            <a:endParaRPr lang="en-US" altLang="zh-CN" dirty="0"/>
          </a:p>
          <a:p>
            <a:r>
              <a:rPr lang="en-US" altLang="zh-CN" dirty="0"/>
              <a:t>x= 1</a:t>
            </a:r>
            <a:endParaRPr lang="en-US" altLang="zh-CN" dirty="0"/>
          </a:p>
          <a:p>
            <a:r>
              <a:rPr lang="en-US" altLang="zh-CN" dirty="0"/>
              <a:t>n = -1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3501553" y="6028927"/>
            <a:ext cx="1005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y= 0</a:t>
            </a:r>
            <a:endParaRPr lang="en-US" altLang="zh-CN" dirty="0"/>
          </a:p>
          <a:p>
            <a:r>
              <a:rPr lang="en-US" altLang="zh-CN" dirty="0"/>
              <a:t>x= 1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1097065" y="3726765"/>
            <a:ext cx="11006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y= 0</a:t>
            </a:r>
            <a:endParaRPr lang="en-US" altLang="zh-CN" dirty="0"/>
          </a:p>
          <a:p>
            <a:r>
              <a:rPr lang="en-US" altLang="zh-CN" dirty="0"/>
              <a:t>x= 1</a:t>
            </a:r>
            <a:endParaRPr lang="en-US" altLang="zh-CN" dirty="0"/>
          </a:p>
          <a:p>
            <a:r>
              <a:rPr lang="en-US" altLang="zh-CN" dirty="0"/>
              <a:t>n = -1</a:t>
            </a:r>
            <a:endParaRPr lang="en-US" altLang="zh-CN" dirty="0"/>
          </a:p>
          <a:p>
            <a:r>
              <a:rPr lang="en-US" altLang="zh-CN" dirty="0"/>
              <a:t>z = -1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：Fourier-Motzkin消元法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143885" y="2214245"/>
            <a:ext cx="59035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/>
              <a:t> </a:t>
            </a:r>
            <a:r>
              <a:rPr lang="zh-CN" altLang="en-US" sz="2800" dirty="0"/>
              <a:t>高斯消元</a:t>
            </a:r>
            <a:r>
              <a:rPr lang="en-US" altLang="zh-CN" sz="2800" dirty="0"/>
              <a:t> </a:t>
            </a:r>
            <a:endParaRPr lang="en-US" altLang="zh-CN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Fourier-</a:t>
            </a:r>
            <a:r>
              <a:rPr lang="en-US" altLang="zh-CN" sz="2800" dirty="0" err="1">
                <a:solidFill>
                  <a:schemeClr val="tx1"/>
                </a:solidFill>
              </a:rPr>
              <a:t>Motzkin</a:t>
            </a:r>
            <a:r>
              <a:rPr lang="zh-CN" altLang="en-US" sz="2800" dirty="0">
                <a:solidFill>
                  <a:schemeClr val="tx1"/>
                </a:solidFill>
              </a:rPr>
              <a:t>消元法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rgbClr val="FF0000"/>
                </a:solidFill>
              </a:rPr>
              <a:t>单纯形法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分支定界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160145" y="1998345"/>
            <a:ext cx="915733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2400" dirty="0">
                <a:sym typeface="+mn-ea"/>
              </a:rPr>
              <a:t>单纯形法（Simplex Algorithm）于1947年由George Dantzig发明</a:t>
            </a:r>
            <a:endParaRPr kumimoji="1" lang="zh-CN" altLang="en-US" sz="2400" dirty="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2400" dirty="0">
                <a:sym typeface="+mn-ea"/>
              </a:rPr>
              <a:t>最初用于解决线性规划问题</a:t>
            </a:r>
            <a:endParaRPr kumimoji="1" lang="zh-CN" altLang="en-US" sz="2400" dirty="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2400" dirty="0">
                <a:sym typeface="+mn-ea"/>
              </a:rPr>
              <a:t>线性算数的可满足性问题是线性规划的一个</a:t>
            </a:r>
            <a:r>
              <a:rPr kumimoji="1" lang="zh-CN" altLang="en-US" sz="2400" dirty="0">
                <a:solidFill>
                  <a:srgbClr val="FF0000"/>
                </a:solidFill>
                <a:sym typeface="+mn-ea"/>
              </a:rPr>
              <a:t>子问题</a:t>
            </a:r>
            <a:endParaRPr kumimoji="1" lang="zh-CN" altLang="en-US" sz="2400" dirty="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2400" dirty="0">
                <a:sym typeface="+mn-ea"/>
              </a:rPr>
              <a:t>最坏情况下的时间复杂度是指数级的</a:t>
            </a:r>
            <a:endParaRPr kumimoji="1" lang="zh-CN" altLang="en-US" sz="2400" dirty="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2400" dirty="0">
                <a:sym typeface="+mn-ea"/>
              </a:rPr>
              <a:t>可以有效解决含有大量线性约束的线性算数问题</a:t>
            </a:r>
            <a:endParaRPr kumimoji="1" lang="zh-CN" altLang="en-US" sz="2400" dirty="0"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线性算数理论</a:t>
            </a:r>
            <a:r>
              <a:rPr lang="zh-CN" altLang="en-US" sz="4400" dirty="0"/>
              <a:t>：几何意义</a:t>
            </a:r>
            <a:endParaRPr lang="en-US" altLang="zh-CN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480722" y="1480641"/>
            <a:ext cx="7859844" cy="3344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2400" dirty="0"/>
              <a:t>线性约束可满足性问题可以转换为几何问题</a:t>
            </a:r>
            <a:endParaRPr kumimoji="1" lang="en-US" altLang="zh-CN" sz="2400" dirty="0"/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2400" dirty="0"/>
              <a:t>每个变量代表一个维度</a:t>
            </a:r>
            <a:endParaRPr kumimoji="1" lang="en-US" altLang="zh-CN" sz="2400" dirty="0"/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2400" dirty="0"/>
              <a:t>每个约束定义一个凸子空间</a:t>
            </a:r>
            <a:endParaRPr kumimoji="1" lang="en-US" altLang="zh-CN" sz="2400" dirty="0"/>
          </a:p>
          <a:p>
            <a:pPr marL="742950" lvl="1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2400" dirty="0"/>
              <a:t>不等式定义一个半空间</a:t>
            </a:r>
            <a:endParaRPr kumimoji="1" lang="en-US" altLang="zh-CN" sz="2400" dirty="0"/>
          </a:p>
          <a:p>
            <a:pPr marL="742950" lvl="1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2400" dirty="0"/>
              <a:t>等式定义一个超平面</a:t>
            </a:r>
            <a:endParaRPr kumimoji="1" lang="en-US" altLang="zh-CN" sz="2400" dirty="0"/>
          </a:p>
          <a:p>
            <a:pPr marL="285750" lvl="1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2400" dirty="0"/>
              <a:t>解空间由半空间和超平面交集定义，形成一个凸多面体</a:t>
            </a:r>
            <a:endParaRPr kumimoji="1" lang="en-US" altLang="zh-CN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40566" y="1881763"/>
            <a:ext cx="3787775" cy="3290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62449" y="5682159"/>
            <a:ext cx="71462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0" i="0" dirty="0">
                <a:solidFill>
                  <a:srgbClr val="1D1007"/>
                </a:solidFill>
                <a:effectLst/>
                <a:latin typeface="Verdana" panose="020B0804030504040204" pitchFamily="34" charset="0"/>
              </a:rPr>
              <a:t>凸集可以这样描述</a:t>
            </a:r>
            <a:r>
              <a:rPr lang="en-US" altLang="zh-CN" sz="2000" b="0" i="0" dirty="0">
                <a:solidFill>
                  <a:srgbClr val="1D1007"/>
                </a:solidFill>
                <a:effectLst/>
                <a:latin typeface="Verdana" panose="020B0804030504040204" pitchFamily="34" charset="0"/>
              </a:rPr>
              <a:t>:</a:t>
            </a:r>
            <a:r>
              <a:rPr lang="zh-CN" altLang="en-US" sz="2000" b="0" i="0" dirty="0">
                <a:solidFill>
                  <a:srgbClr val="1D1007"/>
                </a:solidFill>
                <a:effectLst/>
                <a:latin typeface="Verdana" panose="020B0804030504040204" pitchFamily="34" charset="0"/>
              </a:rPr>
              <a:t>用一条直线连接集合里两个元素，这条连线上的所有元素都在这个集合里，这个集合称为凸集；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189355" y="1731645"/>
                <a:ext cx="9806940" cy="35858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:r>
                  <a:rPr kumimoji="1" lang="en-US" altLang="zh-CN" sz="2800" b="1" dirty="0">
                    <a:latin typeface="Times New Roman" panose="02020503050405090304" charset="0"/>
                    <a:cs typeface="Times New Roman" panose="02020503050405090304" charset="0"/>
                    <a:sym typeface="+mn-ea"/>
                  </a:rPr>
                  <a:t>Normal forms</a:t>
                </a:r>
                <a:r>
                  <a:rPr kumimoji="1" lang="zh-CN" altLang="en-US" sz="2800" b="1" dirty="0">
                    <a:latin typeface="Times New Roman" panose="02020503050405090304" charset="0"/>
                    <a:cs typeface="Times New Roman" panose="02020503050405090304" charset="0"/>
                    <a:sym typeface="+mn-ea"/>
                  </a:rPr>
                  <a:t>：</a:t>
                </a:r>
                <a:endParaRPr kumimoji="1" lang="zh-CN" altLang="en-US" sz="2800" b="1" dirty="0">
                  <a:latin typeface="Times New Roman" panose="02020503050405090304" charset="0"/>
                  <a:cs typeface="Times New Roman" panose="02020503050405090304" charset="0"/>
                  <a:sym typeface="+mn-ea"/>
                </a:endParaRPr>
              </a:p>
              <a:p>
                <a:pPr algn="l"/>
                <a:endParaRPr kumimoji="1" lang="zh-CN" altLang="en-US" sz="2000" b="1" dirty="0">
                  <a:sym typeface="+mn-ea"/>
                </a:endParaRPr>
              </a:p>
              <a:p>
                <a:pPr algn="l"/>
                <a:r>
                  <a:rPr kumimoji="1" lang="zh-CN" altLang="en-US" sz="2000" b="1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Two types of constraints as input.</a:t>
                </a:r>
                <a:endParaRPr kumimoji="1" lang="zh-CN" altLang="en-US" sz="2000" b="1" dirty="0">
                  <a:sym typeface="+mn-ea"/>
                </a:endParaRPr>
              </a:p>
              <a:p>
                <a:pPr algn="l"/>
                <a:r>
                  <a:rPr kumimoji="1" lang="en-US" altLang="zh-CN" sz="2000" dirty="0">
                    <a:sym typeface="+mn-ea"/>
                  </a:rPr>
                  <a:t>We normalize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inequalities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into the following normal form: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zh-CN" sz="200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zh-CN" sz="20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CN" sz="20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=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zh-CN" sz="200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zh-CN" sz="20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CN" sz="20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=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0</m:t>
                            </m:r>
                          </m:e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kumimoji="1" lang="en-US" altLang="zh-CN" sz="200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kumimoji="1" lang="en-US" altLang="zh-CN" sz="200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kumimoji="1" lang="en-US" altLang="zh-CN" sz="2000" b="0" i="1">
                    <a:solidFill>
                      <a:srgbClr val="0432FF"/>
                    </a:solidFill>
                    <a:latin typeface="Cambria Math" panose="02040503050406030204" charset="0"/>
                  </a:rPr>
                  <a:t>       </a:t>
                </a:r>
                <a:endParaRPr kumimoji="1" lang="en-US" altLang="zh-CN" sz="2000" b="0" i="1">
                  <a:solidFill>
                    <a:srgbClr val="0432FF"/>
                  </a:solidFill>
                  <a:latin typeface="Cambria Math" panose="02040503050406030204" charset="0"/>
                </a:endParaRPr>
              </a:p>
              <a:p>
                <a:pPr algn="l"/>
                <a:r>
                  <a:rPr kumimoji="1" lang="en-US" altLang="zh-CN" sz="2000" b="0" i="1">
                    <a:solidFill>
                      <a:srgbClr val="0432FF"/>
                    </a:solidFill>
                    <a:latin typeface="Cambria Math" panose="02040503050406030204" charset="0"/>
                  </a:rPr>
                  <a:t> 	</a:t>
                </a:r>
                <a:endParaRPr kumimoji="1" lang="en-US" altLang="zh-CN" sz="2000" b="0" i="1">
                  <a:solidFill>
                    <a:srgbClr val="0432FF"/>
                  </a:solidFill>
                  <a:latin typeface="Cambria Math" panose="02040503050406030204" charset="0"/>
                </a:endParaRPr>
              </a:p>
              <a:p>
                <a:pPr algn="l"/>
                <a:r>
                  <a:rPr kumimoji="1" lang="en-US" altLang="zh-CN" sz="2000" dirty="0">
                    <a:sym typeface="+mn-ea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acc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𝑥</m:t>
                        </m:r>
                      </m:e>
                    </m:acc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are called 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problem variables</a:t>
                </a:r>
                <a:r>
                  <a:rPr kumimoji="1" lang="en-US" altLang="zh-CN" sz="2000" dirty="0">
                    <a:sym typeface="+mn-ea"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accPr>
                      <m:e>
                        <m:r>
                          <a:rPr kumimoji="1" lang="en-US" altLang="zh-CN" sz="20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𝑠</m:t>
                        </m:r>
                      </m:e>
                    </m:acc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are called 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additional variables</a:t>
                </a:r>
                <a:r>
                  <a:rPr kumimoji="1" lang="en-US" altLang="zh-CN" sz="2000" dirty="0">
                    <a:sym typeface="+mn-ea"/>
                  </a:rPr>
                  <a:t>.</a:t>
                </a:r>
                <a:endParaRPr kumimoji="1" lang="zh-CN" altLang="en-US" dirty="0"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189355" y="1731645"/>
                <a:ext cx="9806940" cy="35858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207770" y="1837055"/>
                <a:ext cx="9788525" cy="19881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2400" b="1">
                    <a:latin typeface="Times New Roman" panose="02020503050405090304" charset="0"/>
                    <a:cs typeface="Times New Roman" panose="02020503050405090304" charset="0"/>
                  </a:rPr>
                  <a:t>Example</a:t>
                </a:r>
                <a:endParaRPr lang="en-US" sz="2400" b="1">
                  <a:latin typeface="Times New Roman" panose="02020503050405090304" charset="0"/>
                  <a:cs typeface="Times New Roman" panose="02020503050405090304" charset="0"/>
                </a:endParaRPr>
              </a:p>
              <a:p>
                <a:endParaRPr lang="en-US" sz="2400" b="1"/>
              </a:p>
              <a:p>
                <a:endParaRPr lang="en-US" sz="2400" b="1"/>
              </a:p>
              <a:p>
                <a:r>
                  <a:rPr kumimoji="1" lang="en-US" altLang="zh-CN">
                    <a:solidFill>
                      <a:srgbClr val="0432FF"/>
                    </a:solidFill>
                    <a:latin typeface="Cambria Math" panose="0204050305040603020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b="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</m:ctrlPr>
                          </m:eqArrPr>
                          <m:e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+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𝑦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≥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2</m:t>
                            </m:r>
                          </m:e>
                          <m:e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2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−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𝑦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≥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−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+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2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𝑦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≥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altLang="zh-CN" baseline="-2500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770" y="1837055"/>
                <a:ext cx="9788525" cy="198818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/>
          <p:cNvCxnSpPr/>
          <p:nvPr/>
        </p:nvCxnSpPr>
        <p:spPr>
          <a:xfrm>
            <a:off x="5210810" y="3460115"/>
            <a:ext cx="1417320" cy="6985"/>
          </a:xfrm>
          <a:prstGeom prst="straightConnector1">
            <a:avLst/>
          </a:prstGeom>
          <a:ln w="66675" cmpd="sng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210810" y="3098800"/>
            <a:ext cx="1236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normalize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endParaRPr kumimoji="1" lang="zh-CN" altLang="en-US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7552055" y="2596515"/>
                <a:ext cx="2314575" cy="1664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055" y="2596515"/>
                <a:ext cx="2314575" cy="16649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回顾课课程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内容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201422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b="1"/>
              <a:t>课程内容回顾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/>
              <a:t>实验讲解</a:t>
            </a:r>
            <a:endParaRPr lang="zh-CN" altLang="en-US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2893060" y="2233295"/>
            <a:ext cx="5690235" cy="3744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simplex(){</a:t>
            </a:r>
            <a:endParaRPr kumimoji="1" lang="en-US" altLang="zh-CN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tab =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constructTableau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();</a:t>
            </a:r>
            <a:endParaRPr kumimoji="1" lang="en-US" altLang="zh-CN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for(each additional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var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si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){</a:t>
            </a:r>
            <a:endParaRPr kumimoji="1" lang="en-US" altLang="zh-CN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  if(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si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violates its constraint){</a:t>
            </a:r>
            <a:endParaRPr kumimoji="1" lang="en-US" altLang="zh-CN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    if(there is a suitable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xj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)</a:t>
            </a:r>
            <a:endParaRPr kumimoji="1" lang="en-US" altLang="zh-CN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      pivot(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si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,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xj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);</a:t>
            </a:r>
            <a:endParaRPr kumimoji="1" lang="en-US" altLang="zh-CN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    else return UNSAT;</a:t>
            </a:r>
            <a:endParaRPr kumimoji="1" lang="en-US" altLang="zh-CN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  }</a:t>
            </a:r>
            <a:endParaRPr kumimoji="1" lang="en-US" altLang="zh-CN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}</a:t>
            </a:r>
            <a:endParaRPr kumimoji="1" lang="en-US" altLang="zh-CN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return SAT;</a:t>
            </a:r>
            <a:endParaRPr kumimoji="1" lang="en-US" altLang="zh-CN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}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553845" y="1491615"/>
            <a:ext cx="29978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Simplex algorithm</a:t>
            </a:r>
            <a:endParaRPr lang="zh-CN" altLang="en-US" sz="2800" b="1">
              <a:latin typeface="Times New Roman" panose="02020503050405090304" charset="0"/>
              <a:cs typeface="Times New Roman" panose="020205030504050903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3503930" y="2448560"/>
            <a:ext cx="1404000" cy="6985"/>
          </a:xfrm>
          <a:prstGeom prst="straightConnector1">
            <a:avLst/>
          </a:prstGeom>
          <a:ln w="66675" cmpd="sng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503930" y="2087245"/>
            <a:ext cx="1236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normalize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endParaRPr kumimoji="1" lang="zh-CN" altLang="en-US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921250" y="1602740"/>
                <a:ext cx="2314575" cy="1664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250" y="1602740"/>
                <a:ext cx="2314575" cy="16649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2458085" y="3564255"/>
            <a:ext cx="15271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4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Tableau</a:t>
            </a:r>
            <a:r>
              <a:rPr kumimoji="1" lang="zh-CN" altLang="en-US" sz="24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：</a:t>
            </a:r>
            <a:endParaRPr kumimoji="1" lang="zh-CN" altLang="en-US" sz="2400" b="1" dirty="0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86300" y="4215130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7851775" y="4542155"/>
                <a:ext cx="1734820" cy="8299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775" y="4542155"/>
                <a:ext cx="1734820" cy="8299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/>
          <p:nvPr/>
        </p:nvCxnSpPr>
        <p:spPr>
          <a:xfrm>
            <a:off x="7416165" y="2455545"/>
            <a:ext cx="1404000" cy="6985"/>
          </a:xfrm>
          <a:prstGeom prst="straightConnector1">
            <a:avLst/>
          </a:prstGeom>
          <a:ln w="66675" cmpd="dbl">
            <a:solidFill>
              <a:schemeClr val="accent1">
                <a:shade val="50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9027160" y="1626870"/>
                <a:ext cx="1677035" cy="1664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rgbClr val="0432FF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160" y="1626870"/>
                <a:ext cx="1677035" cy="16649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805241" y="1994789"/>
                <a:ext cx="1518285" cy="8807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rgbClr val="0432FF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41" y="1994789"/>
                <a:ext cx="1518285" cy="880745"/>
              </a:xfrm>
              <a:prstGeom prst="rect">
                <a:avLst/>
              </a:prstGeom>
              <a:blipFill rotWithShape="1">
                <a:blip r:embed="rId5"/>
                <a:stretch>
                  <a:fillRect l="-38" t="-29" r="38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213985" y="1308100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8033385" y="1634490"/>
                <a:ext cx="1734820" cy="8299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385" y="1634490"/>
                <a:ext cx="1734820" cy="8299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455991" y="1609979"/>
                <a:ext cx="1518285" cy="8807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rgbClr val="0432FF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991" y="1609979"/>
                <a:ext cx="1518285" cy="880745"/>
              </a:xfrm>
              <a:prstGeom prst="rect">
                <a:avLst/>
              </a:prstGeom>
              <a:blipFill rotWithShape="1">
                <a:blip r:embed="rId3"/>
                <a:stretch>
                  <a:fillRect l="-38" t="-29" r="38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/>
          <p:cNvCxnSpPr/>
          <p:nvPr/>
        </p:nvCxnSpPr>
        <p:spPr>
          <a:xfrm>
            <a:off x="3392170" y="2046605"/>
            <a:ext cx="1404000" cy="6985"/>
          </a:xfrm>
          <a:prstGeom prst="straightConnector1">
            <a:avLst/>
          </a:prstGeom>
          <a:ln w="66675" cmpd="sng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362075" y="2791460"/>
                <a:ext cx="8550910" cy="35534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sz="2400" b="1" dirty="0">
                    <a:latin typeface="Times New Roman" panose="02020503050405090304" charset="0"/>
                    <a:cs typeface="Times New Roman" panose="02020503050405090304" charset="0"/>
                    <a:sym typeface="+mn-ea"/>
                  </a:rPr>
                  <a:t>Trial and fix</a:t>
                </a:r>
                <a:endParaRPr lang="en-US" altLang="zh-CN" sz="2400" b="1" dirty="0">
                  <a:latin typeface="Times New Roman" panose="02020503050405090304" charset="0"/>
                  <a:cs typeface="Times New Roman" panose="02020503050405090304" charset="0"/>
                  <a:sym typeface="+mn-ea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ym typeface="+mn-ea"/>
                  </a:rPr>
                  <a:t>We do the 1</a:t>
                </a:r>
                <a:r>
                  <a:rPr lang="en-US" altLang="zh-CN" baseline="30000" dirty="0">
                    <a:sym typeface="+mn-ea"/>
                  </a:rPr>
                  <a:t>st</a:t>
                </a:r>
                <a:r>
                  <a:rPr lang="en-US" altLang="zh-CN" dirty="0">
                    <a:sym typeface="+mn-ea"/>
                  </a:rPr>
                  <a:t> trial by setting initially </a:t>
                </a:r>
                <a:r>
                  <a:rPr lang="en-US" altLang="zh-CN" dirty="0">
                    <a:solidFill>
                      <a:srgbClr val="0432FF"/>
                    </a:solidFill>
                    <a:sym typeface="+mn-ea"/>
                  </a:rPr>
                  <a:t>x=y=0</a:t>
                </a:r>
                <a:r>
                  <a:rPr lang="en-US" altLang="zh-CN" dirty="0">
                    <a:sym typeface="+mn-ea"/>
                  </a:rPr>
                  <a:t>, and get:</a:t>
                </a:r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0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, 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𝑦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0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−−&gt;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0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, 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2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0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, 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3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ym typeface="+mn-ea"/>
                  </a:rPr>
                  <a:t>And have two violations. We first fix </a:t>
                </a:r>
                <a:r>
                  <a:rPr lang="en-US" altLang="zh-CN" dirty="0">
                    <a:solidFill>
                      <a:srgbClr val="FF0000"/>
                    </a:solidFill>
                    <a:sym typeface="+mn-ea"/>
                  </a:rPr>
                  <a:t>s1</a:t>
                </a:r>
                <a:r>
                  <a:rPr lang="en-US" altLang="zh-CN" dirty="0">
                    <a:sym typeface="+mn-ea"/>
                  </a:rPr>
                  <a:t>. Perform the pivoting operation:</a:t>
                </a:r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sym typeface="+mn-ea"/>
                  </a:rPr>
                  <a:t>s1 = </a:t>
                </a:r>
                <a:r>
                  <a:rPr lang="en-US" altLang="zh-CN" dirty="0" err="1">
                    <a:solidFill>
                      <a:srgbClr val="0432FF"/>
                    </a:solidFill>
                    <a:sym typeface="+mn-ea"/>
                  </a:rPr>
                  <a:t>x+y</a:t>
                </a:r>
                <a:r>
                  <a:rPr lang="en-US" altLang="zh-CN" dirty="0">
                    <a:solidFill>
                      <a:srgbClr val="0432FF"/>
                    </a:solidFill>
                    <a:sym typeface="+mn-ea"/>
                  </a:rPr>
                  <a:t>;  </a:t>
                </a:r>
                <a:r>
                  <a:rPr lang="en-US" altLang="zh-CN" dirty="0">
                    <a:sym typeface="Wingdings" panose="05000000000000000000" pitchFamily="2" charset="2"/>
                  </a:rPr>
                  <a:t>--&gt; </a:t>
                </a: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x = s1-y;</a:t>
                </a:r>
                <a:endParaRPr lang="en-US" altLang="zh-CN" dirty="0">
                  <a:solidFill>
                    <a:srgbClr val="0432FF"/>
                  </a:solidFill>
                  <a:sym typeface="Wingdings" panose="05000000000000000000" pitchFamily="2" charset="2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ym typeface="Wingdings" panose="05000000000000000000" pitchFamily="2" charset="2"/>
                  </a:rPr>
                  <a:t>And substitute </a:t>
                </a: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altLang="zh-CN" dirty="0">
                    <a:sym typeface="Wingdings" panose="05000000000000000000" pitchFamily="2" charset="2"/>
                  </a:rPr>
                  <a:t> into </a:t>
                </a: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s2</a:t>
                </a:r>
                <a:r>
                  <a:rPr lang="en-US" altLang="zh-CN" dirty="0">
                    <a:sym typeface="Wingdings" panose="05000000000000000000" pitchFamily="2" charset="2"/>
                  </a:rPr>
                  <a:t> and </a:t>
                </a: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s3</a:t>
                </a:r>
                <a:r>
                  <a:rPr lang="en-US" altLang="zh-CN" dirty="0">
                    <a:sym typeface="Wingdings" panose="05000000000000000000" pitchFamily="2" charset="2"/>
                  </a:rPr>
                  <a:t>, we get:</a:t>
                </a:r>
                <a:endParaRPr lang="en-US" altLang="zh-CN" dirty="0">
                  <a:sym typeface="Wingdings" panose="05000000000000000000" pitchFamily="2" charset="2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s2 = 2x-y = 2(s1-y)-y = 2s1 – 3y</a:t>
                </a:r>
                <a:endParaRPr lang="en-US" altLang="zh-CN" dirty="0">
                  <a:solidFill>
                    <a:srgbClr val="0432FF"/>
                  </a:solidFill>
                  <a:sym typeface="Wingdings" panose="05000000000000000000" pitchFamily="2" charset="2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s3 = -x+2y = -(s1-y)+2y = -s1+3y</a:t>
                </a:r>
                <a:endParaRPr lang="zh-CN" altLang="en-US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75" y="2791460"/>
                <a:ext cx="8550910" cy="35534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7290435" y="4852670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直接箭头连接符 16"/>
          <p:cNvCxnSpPr/>
          <p:nvPr/>
        </p:nvCxnSpPr>
        <p:spPr>
          <a:xfrm flipH="1">
            <a:off x="7721600" y="5139690"/>
            <a:ext cx="555625" cy="264160"/>
          </a:xfrm>
          <a:prstGeom prst="straightConnector1">
            <a:avLst/>
          </a:prstGeom>
          <a:ln w="317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10292080" y="5304155"/>
                <a:ext cx="1016000" cy="8299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080" y="5304155"/>
                <a:ext cx="1016000" cy="8299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063105" y="1399540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altLang="zh-CN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0073640" y="1726565"/>
                <a:ext cx="1198880" cy="8299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640" y="1726565"/>
                <a:ext cx="1198880" cy="8299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809301" y="1308989"/>
                <a:ext cx="1786890" cy="1664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rgbClr val="0432FF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301" y="1308989"/>
                <a:ext cx="1786890" cy="1664970"/>
              </a:xfrm>
              <a:prstGeom prst="rect">
                <a:avLst/>
              </a:prstGeom>
              <a:blipFill rotWithShape="1">
                <a:blip r:embed="rId3"/>
                <a:stretch>
                  <a:fillRect l="-32" t="-15" r="32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/>
          <p:cNvCxnSpPr/>
          <p:nvPr/>
        </p:nvCxnSpPr>
        <p:spPr>
          <a:xfrm flipV="1">
            <a:off x="5799455" y="2134235"/>
            <a:ext cx="1096645" cy="3810"/>
          </a:xfrm>
          <a:prstGeom prst="straightConnector1">
            <a:avLst/>
          </a:prstGeom>
          <a:ln w="66675" cmpd="sng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362075" y="2791460"/>
                <a:ext cx="8550910" cy="35534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sz="2400" b="1" dirty="0">
                    <a:latin typeface="Times New Roman" panose="02020503050405090304" charset="0"/>
                    <a:cs typeface="Times New Roman" panose="02020503050405090304" charset="0"/>
                    <a:sym typeface="+mn-ea"/>
                  </a:rPr>
                  <a:t>Trial and fix</a:t>
                </a:r>
                <a:endParaRPr lang="en-US" altLang="zh-CN" sz="2400" b="1" dirty="0">
                  <a:latin typeface="Times New Roman" panose="02020503050405090304" charset="0"/>
                  <a:cs typeface="Times New Roman" panose="02020503050405090304" charset="0"/>
                  <a:sym typeface="+mn-ea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ym typeface="+mn-ea"/>
                  </a:rPr>
                  <a:t>By setting up explicitly the value of </a:t>
                </a:r>
                <a:r>
                  <a:rPr lang="en-US" altLang="zh-CN" dirty="0">
                    <a:solidFill>
                      <a:srgbClr val="0432FF"/>
                    </a:solidFill>
                    <a:sym typeface="+mn-ea"/>
                  </a:rPr>
                  <a:t>s1</a:t>
                </a:r>
                <a:r>
                  <a:rPr lang="en-US" altLang="zh-CN" dirty="0">
                    <a:sym typeface="+mn-ea"/>
                  </a:rPr>
                  <a:t>, and get:</a:t>
                </a:r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2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,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𝑦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0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−−&gt;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2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, 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2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4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, 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3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=−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2</m:t>
                      </m:r>
                    </m:oMath>
                  </m:oMathPara>
                </a14:m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ym typeface="+mn-ea"/>
                  </a:rPr>
                  <a:t>And still one violation left. We want to fix </a:t>
                </a:r>
                <a:r>
                  <a:rPr lang="en-US" altLang="zh-CN" dirty="0">
                    <a:solidFill>
                      <a:srgbClr val="FF0000"/>
                    </a:solidFill>
                    <a:sym typeface="+mn-ea"/>
                  </a:rPr>
                  <a:t>s3</a:t>
                </a:r>
                <a:r>
                  <a:rPr lang="en-US" altLang="zh-CN" dirty="0">
                    <a:sym typeface="+mn-ea"/>
                  </a:rPr>
                  <a:t>. Perform the pivoting operation:</a:t>
                </a:r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sym typeface="+mn-ea"/>
                  </a:rPr>
                  <a:t>s3 = -s1+3y;  </a:t>
                </a:r>
                <a:r>
                  <a:rPr lang="en-US" altLang="zh-CN" dirty="0">
                    <a:sym typeface="Wingdings" panose="05000000000000000000" pitchFamily="2" charset="2"/>
                  </a:rPr>
                  <a:t>--&gt; </a:t>
                </a: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y = s1/3+s3/3;</a:t>
                </a:r>
                <a:endParaRPr lang="en-US" altLang="zh-CN" dirty="0">
                  <a:solidFill>
                    <a:srgbClr val="0432FF"/>
                  </a:solidFill>
                  <a:sym typeface="Wingdings" panose="05000000000000000000" pitchFamily="2" charset="2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ym typeface="Wingdings" panose="05000000000000000000" pitchFamily="2" charset="2"/>
                  </a:rPr>
                  <a:t>And substitute </a:t>
                </a: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altLang="zh-CN" dirty="0">
                    <a:sym typeface="Wingdings" panose="05000000000000000000" pitchFamily="2" charset="2"/>
                  </a:rPr>
                  <a:t> into </a:t>
                </a: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altLang="zh-CN" dirty="0">
                    <a:sym typeface="Wingdings" panose="05000000000000000000" pitchFamily="2" charset="2"/>
                  </a:rPr>
                  <a:t> and </a:t>
                </a: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s2</a:t>
                </a:r>
                <a:r>
                  <a:rPr lang="en-US" altLang="zh-CN" dirty="0">
                    <a:sym typeface="Wingdings" panose="05000000000000000000" pitchFamily="2" charset="2"/>
                  </a:rPr>
                  <a:t>, we get:</a:t>
                </a:r>
                <a:endParaRPr lang="en-US" altLang="zh-CN" dirty="0">
                  <a:sym typeface="Wingdings" panose="05000000000000000000" pitchFamily="2" charset="2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x = s1-y = s1-(s1/3+s3/3) = 2/3*s1 -1/3*s3</a:t>
                </a:r>
                <a:endParaRPr lang="en-US" altLang="zh-CN" dirty="0">
                  <a:solidFill>
                    <a:srgbClr val="0432FF"/>
                  </a:solidFill>
                  <a:sym typeface="Wingdings" panose="05000000000000000000" pitchFamily="2" charset="2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s2 = 2s1-3y = 2s1-3(s1/3+s3/3) = s1-s3</a:t>
                </a:r>
                <a:endParaRPr lang="zh-CN" altLang="en-US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75" y="2791460"/>
                <a:ext cx="8550910" cy="35534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796861" y="1696339"/>
                <a:ext cx="1518285" cy="8807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rgbClr val="0432FF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61" y="1696339"/>
                <a:ext cx="1518285" cy="880745"/>
              </a:xfrm>
              <a:prstGeom prst="rect">
                <a:avLst/>
              </a:prstGeom>
              <a:blipFill rotWithShape="1">
                <a:blip r:embed="rId5"/>
                <a:stretch>
                  <a:fillRect l="-38" t="-29" r="38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/>
          <p:cNvCxnSpPr/>
          <p:nvPr/>
        </p:nvCxnSpPr>
        <p:spPr>
          <a:xfrm>
            <a:off x="2518410" y="2132330"/>
            <a:ext cx="1087755" cy="7620"/>
          </a:xfrm>
          <a:prstGeom prst="straightConnector1">
            <a:avLst/>
          </a:prstGeom>
          <a:ln w="66675" cmpd="sng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7063105" y="4861560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altLang="zh-CN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直接箭头连接符 6"/>
          <p:cNvCxnSpPr/>
          <p:nvPr/>
        </p:nvCxnSpPr>
        <p:spPr>
          <a:xfrm flipV="1">
            <a:off x="7588885" y="5099685"/>
            <a:ext cx="1384300" cy="10109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10182225" y="5187950"/>
                <a:ext cx="1198880" cy="8299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225" y="5187950"/>
                <a:ext cx="1198880" cy="8299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063105" y="1399540"/>
              <a:ext cx="2819400" cy="1955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9800"/>
                    <a:gridCol w="939800"/>
                    <a:gridCol w="9398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s1</a:t>
                          </a:r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s3</a:t>
                          </a:r>
                          <a:endParaRPr lang="en-US" altLang="zh-C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x</a:t>
                          </a:r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-1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y</a:t>
                          </a:r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>
                <p:custDataLst>
                  <p:tags r:id="rId2"/>
                </p:custDataLst>
              </p:nvPr>
            </p:nvGraphicFramePr>
            <p:xfrm>
              <a:off x="7063105" y="1399540"/>
              <a:ext cx="2819400" cy="1955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9800"/>
                    <a:gridCol w="939800"/>
                    <a:gridCol w="9398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s1</a:t>
                          </a:r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s3</a:t>
                          </a:r>
                          <a:endParaRPr lang="en-US" altLang="zh-CN" dirty="0"/>
                        </a:p>
                      </a:txBody>
                      <a:tcPr/>
                    </a:tc>
                  </a:tr>
                  <a:tr h="601345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x</a:t>
                          </a:r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-1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601345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y</a:t>
                          </a:r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0073640" y="1726565"/>
                <a:ext cx="1198880" cy="8299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640" y="1726565"/>
                <a:ext cx="1198880" cy="8299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809301" y="1308989"/>
                <a:ext cx="1831340" cy="217868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rgbClr val="0432FF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301" y="1308989"/>
                <a:ext cx="1831340" cy="2178685"/>
              </a:xfrm>
              <a:prstGeom prst="rect">
                <a:avLst/>
              </a:prstGeom>
              <a:blipFill rotWithShape="1">
                <a:blip r:embed="rId5"/>
                <a:stretch>
                  <a:fillRect l="-31" t="-12" r="31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/>
          <p:cNvCxnSpPr/>
          <p:nvPr/>
        </p:nvCxnSpPr>
        <p:spPr>
          <a:xfrm flipV="1">
            <a:off x="5799455" y="2134235"/>
            <a:ext cx="1096645" cy="3810"/>
          </a:xfrm>
          <a:prstGeom prst="straightConnector1">
            <a:avLst/>
          </a:prstGeom>
          <a:ln w="66675" cmpd="sng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331595" y="3629660"/>
                <a:ext cx="8550910" cy="23069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sz="2400" b="1" dirty="0">
                    <a:latin typeface="Times New Roman" panose="02020503050405090304" charset="0"/>
                    <a:cs typeface="Times New Roman" panose="02020503050405090304" charset="0"/>
                    <a:sym typeface="+mn-ea"/>
                  </a:rPr>
                  <a:t>Trial and fix</a:t>
                </a:r>
                <a:endParaRPr lang="en-US" altLang="zh-CN" sz="2400" b="1" dirty="0">
                  <a:latin typeface="Times New Roman" panose="02020503050405090304" charset="0"/>
                  <a:cs typeface="Times New Roman" panose="02020503050405090304" charset="0"/>
                  <a:sym typeface="+mn-ea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ym typeface="+mn-ea"/>
                  </a:rPr>
                  <a:t>We have fixed </a:t>
                </a:r>
                <a:r>
                  <a:rPr lang="en-US" altLang="zh-CN" dirty="0">
                    <a:solidFill>
                      <a:srgbClr val="0432FF"/>
                    </a:solidFill>
                    <a:sym typeface="+mn-ea"/>
                  </a:rPr>
                  <a:t>s3</a:t>
                </a:r>
                <a:r>
                  <a:rPr lang="en-US" altLang="zh-CN" dirty="0">
                    <a:sym typeface="+mn-ea"/>
                  </a:rPr>
                  <a:t>, and get:</a:t>
                </a:r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2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,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3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−−&gt;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, 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2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, 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𝑦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1</m:t>
                      </m:r>
                    </m:oMath>
                  </m:oMathPara>
                </a14:m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ym typeface="+mn-ea"/>
                  </a:rPr>
                  <a:t>All constraints are satisfied, hence, we have this model:</a:t>
                </a:r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sym typeface="+mn-ea"/>
                  </a:rPr>
                  <a:t>[x=1, y=1]</a:t>
                </a:r>
                <a:endParaRPr lang="zh-CN" altLang="en-US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595" y="3629660"/>
                <a:ext cx="8550910" cy="2306955"/>
              </a:xfrm>
              <a:prstGeom prst="rect">
                <a:avLst/>
              </a:prstGeom>
              <a:blipFill rotWithShape="1">
                <a:blip r:embed="rId6"/>
                <a:stretch>
                  <a:fillRect b="-1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796861" y="1696339"/>
                <a:ext cx="1518285" cy="8807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rgbClr val="0432FF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61" y="1696339"/>
                <a:ext cx="1518285" cy="880745"/>
              </a:xfrm>
              <a:prstGeom prst="rect">
                <a:avLst/>
              </a:prstGeom>
              <a:blipFill rotWithShape="1">
                <a:blip r:embed="rId7"/>
                <a:stretch>
                  <a:fillRect l="-38" t="-29" r="38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/>
          <p:cNvCxnSpPr/>
          <p:nvPr/>
        </p:nvCxnSpPr>
        <p:spPr>
          <a:xfrm>
            <a:off x="2518410" y="2132330"/>
            <a:ext cx="1087755" cy="7620"/>
          </a:xfrm>
          <a:prstGeom prst="straightConnector1">
            <a:avLst/>
          </a:prstGeom>
          <a:ln w="66675" cmpd="sng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5655" y="2118360"/>
            <a:ext cx="3787775" cy="32905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985010" y="2988310"/>
                <a:ext cx="2028825" cy="8807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b="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010" y="2988310"/>
                <a:ext cx="2028825" cy="8807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1617980" y="1873250"/>
            <a:ext cx="21837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几何学意义</a:t>
            </a:r>
            <a:endParaRPr lang="en-US" altLang="zh-CN" baseline="-25000"/>
          </a:p>
        </p:txBody>
      </p:sp>
      <p:sp>
        <p:nvSpPr>
          <p:cNvPr id="3" name="文本框 2"/>
          <p:cNvSpPr txBox="1"/>
          <p:nvPr/>
        </p:nvSpPr>
        <p:spPr>
          <a:xfrm>
            <a:off x="6691630" y="3531870"/>
            <a:ext cx="4279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</a:rPr>
              <a:t>(D)</a:t>
            </a:r>
            <a:endParaRPr lang="en-US" altLang="zh-CN" sz="1600">
              <a:solidFill>
                <a:srgbClr val="FF0000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6851015" y="3888105"/>
            <a:ext cx="109220" cy="1092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endParaRPr lang="zh-CN" altLang="en-US" sz="4400" dirty="0"/>
          </a:p>
        </p:txBody>
      </p:sp>
      <p:sp>
        <p:nvSpPr>
          <p:cNvPr id="7" name="文本框 6"/>
          <p:cNvSpPr txBox="1"/>
          <p:nvPr/>
        </p:nvSpPr>
        <p:spPr>
          <a:xfrm>
            <a:off x="4125595" y="2414270"/>
            <a:ext cx="59035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/>
              <a:t> </a:t>
            </a:r>
            <a:r>
              <a:rPr lang="zh-CN" altLang="en-US" sz="2800" dirty="0"/>
              <a:t>高斯消元</a:t>
            </a:r>
            <a:r>
              <a:rPr lang="en-US" altLang="zh-CN" sz="2800" dirty="0"/>
              <a:t> </a:t>
            </a:r>
            <a:endParaRPr lang="en-US" altLang="zh-CN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>
                <a:solidFill>
                  <a:schemeClr val="tx1"/>
                </a:solidFill>
              </a:rPr>
              <a:t> Fourier-</a:t>
            </a:r>
            <a:r>
              <a:rPr lang="en-US" altLang="zh-CN" sz="2800" dirty="0" err="1">
                <a:solidFill>
                  <a:schemeClr val="tx1"/>
                </a:solidFill>
              </a:rPr>
              <a:t>Motzkin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单纯形法</a:t>
            </a:r>
            <a:endParaRPr lang="zh-CN" altLang="en-US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rgbClr val="FF0000"/>
                </a:solidFill>
              </a:rPr>
              <a:t>分支定界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线性算数理论</a:t>
            </a:r>
            <a:r>
              <a:rPr lang="zh-CN" altLang="en-US" sz="4400" dirty="0"/>
              <a:t>：分支定界</a:t>
            </a:r>
            <a:endParaRPr lang="zh-CN" alt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725930" y="1623695"/>
                <a:ext cx="8739505" cy="48463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lvl="0" indent="0" algn="l" fontAlgn="auto">
                  <a:lnSpc>
                    <a:spcPct val="150000"/>
                  </a:lnSpc>
                  <a:buNone/>
                </a:pPr>
                <a:r>
                  <a:rPr kumimoji="1" lang="en-US" altLang="zh-CN" sz="2000" dirty="0">
                    <a:solidFill>
                      <a:schemeClr val="tx1"/>
                    </a:solidFill>
                    <a:sym typeface="+mn-ea"/>
                  </a:rPr>
                  <a:t>When the domain is integer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charset="0"/>
                        <a:ea typeface="Cambria Math" panose="02040503050406030204" charset="0"/>
                      </a:rPr>
                      <m:t>ℤ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, this is called 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integer</a:t>
                </a:r>
                <a:r>
                  <a:rPr kumimoji="1" lang="zh-CN" altLang="en-US" sz="2000" dirty="0">
                    <a:solidFill>
                      <a:srgbClr val="0432FF"/>
                    </a:solidFill>
                    <a:sym typeface="+mn-ea"/>
                  </a:rPr>
                  <a:t> 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linear</a:t>
                </a:r>
                <a:r>
                  <a:rPr kumimoji="1" lang="zh-CN" altLang="en-US" sz="2000" dirty="0">
                    <a:solidFill>
                      <a:srgbClr val="0432FF"/>
                    </a:solidFill>
                    <a:sym typeface="+mn-ea"/>
                  </a:rPr>
                  <a:t> 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programming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(ILP)</a:t>
                </a:r>
                <a:endParaRPr kumimoji="1" lang="en-US" altLang="zh-CN" sz="2000" dirty="0">
                  <a:sym typeface="+mn-ea"/>
                </a:endParaRPr>
              </a:p>
              <a:p>
                <a:pPr marL="0" lvl="1" indent="0" algn="l" fontAlgn="auto">
                  <a:lnSpc>
                    <a:spcPct val="150000"/>
                  </a:lnSpc>
                  <a:buNone/>
                </a:pPr>
                <a:r>
                  <a:rPr kumimoji="1" lang="en-US" altLang="zh-CN" sz="2000" dirty="0">
                    <a:sym typeface="+mn-ea"/>
                  </a:rPr>
                  <a:t>This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problem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is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NPC, but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can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be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solved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in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divide-conquer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manner</a:t>
                </a:r>
                <a:endParaRPr kumimoji="1" lang="en-US" altLang="zh-CN" sz="2000" dirty="0">
                  <a:sym typeface="+mn-ea"/>
                </a:endParaRPr>
              </a:p>
              <a:p>
                <a:pPr marL="0" lvl="0" indent="0" algn="l" fontAlgn="auto">
                  <a:lnSpc>
                    <a:spcPct val="100000"/>
                  </a:lnSpc>
                  <a:buNone/>
                </a:pPr>
                <a:r>
                  <a:rPr kumimoji="1" lang="en-US" altLang="zh-CN" sz="2000" dirty="0">
                    <a:sym typeface="+mn-ea"/>
                  </a:rPr>
                  <a:t>E.g.,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+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2</m:t>
                            </m:r>
                          </m:e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2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−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−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+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2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zh-CN" altLang="en-US" sz="2000" dirty="0">
                    <a:sym typeface="+mn-ea"/>
                  </a:rPr>
                  <a:t>    </a:t>
                </a:r>
                <a:r>
                  <a:rPr kumimoji="1" lang="en-US" altLang="zh-CN" sz="2000" dirty="0">
                    <a:sym typeface="+mn-ea"/>
                  </a:rPr>
                  <a:t>where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x,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y</a:t>
                </a:r>
                <a:r>
                  <a:rPr kumimoji="1" lang="en-US" altLang="zh-CN" sz="2000" dirty="0"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charset="0"/>
                        <a:ea typeface="Cambria Math" panose="02040503050406030204" charset="0"/>
                      </a:rPr>
                      <m:t>∈</m:t>
                    </m:r>
                    <m:r>
                      <a:rPr kumimoji="1" lang="en-US" altLang="zh-CN" sz="2000" i="1">
                        <a:latin typeface="Cambria Math" panose="02040503050406030204" charset="0"/>
                        <a:ea typeface="Cambria Math" panose="02040503050406030204" charset="0"/>
                      </a:rPr>
                      <m:t>ℤ</m:t>
                    </m:r>
                  </m:oMath>
                </a14:m>
                <a:endParaRPr kumimoji="1" lang="en-US" altLang="zh-CN" sz="2000" i="1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lvl="0" indent="0" algn="l" fontAlgn="auto">
                  <a:lnSpc>
                    <a:spcPct val="120000"/>
                  </a:lnSpc>
                  <a:buNone/>
                </a:pPr>
                <a:r>
                  <a:rPr kumimoji="1" lang="en-US" altLang="zh-CN" sz="2000" dirty="0">
                    <a:sym typeface="+mn-ea"/>
                  </a:rPr>
                  <a:t>Key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idea:</a:t>
                </a:r>
                <a:endParaRPr kumimoji="1" lang="en-US" altLang="zh-CN" sz="2000" dirty="0"/>
              </a:p>
              <a:p>
                <a:pPr lvl="1" algn="l" fontAlgn="auto">
                  <a:lnSpc>
                    <a:spcPct val="120000"/>
                  </a:lnSpc>
                </a:pPr>
                <a:r>
                  <a:rPr kumimoji="1" lang="en-US" altLang="zh-CN" sz="2000" dirty="0">
                    <a:sym typeface="+mn-ea"/>
                  </a:rPr>
                  <a:t>Solve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the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problem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for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x,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y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charset="0"/>
                        <a:ea typeface="Cambria Math" panose="02040503050406030204" charset="0"/>
                      </a:rPr>
                      <m:t>∈</m:t>
                    </m:r>
                    <m:r>
                      <a:rPr kumimoji="1" lang="en-US" altLang="zh-CN" sz="2000" i="1" smtClean="0">
                        <a:solidFill>
                          <a:srgbClr val="FF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ℝ</m:t>
                    </m:r>
                  </m:oMath>
                </a14:m>
                <a:endParaRPr kumimoji="1" lang="en-US" altLang="zh-CN" sz="2000" dirty="0"/>
              </a:p>
              <a:p>
                <a:pPr lvl="2" algn="l" fontAlgn="auto">
                  <a:lnSpc>
                    <a:spcPct val="120000"/>
                  </a:lnSpc>
                </a:pPr>
                <a:r>
                  <a:rPr kumimoji="1" lang="en-US" altLang="zh-CN" sz="2000" dirty="0">
                    <a:sym typeface="+mn-ea"/>
                  </a:rPr>
                  <a:t>No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solution,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then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UNSAT</a:t>
                </a:r>
                <a:endParaRPr kumimoji="1" lang="en-US" altLang="zh-CN" sz="2000" dirty="0"/>
              </a:p>
              <a:p>
                <a:pPr lvl="2" algn="l" fontAlgn="auto">
                  <a:lnSpc>
                    <a:spcPct val="120000"/>
                  </a:lnSpc>
                </a:pPr>
                <a:r>
                  <a:rPr kumimoji="1" lang="en-US" altLang="zh-CN" sz="2000" dirty="0">
                    <a:sym typeface="+mn-ea"/>
                  </a:rPr>
                  <a:t>Find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solution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[x=r0,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y=r1]</a:t>
                </a:r>
                <a:endParaRPr kumimoji="1" lang="en-US" altLang="zh-CN" sz="2000" dirty="0"/>
              </a:p>
              <a:p>
                <a:pPr lvl="3" algn="l" fontAlgn="auto">
                  <a:lnSpc>
                    <a:spcPct val="120000"/>
                  </a:lnSpc>
                </a:pPr>
                <a:r>
                  <a:rPr kumimoji="1" lang="en-US" altLang="zh-CN" sz="2000" dirty="0">
                    <a:sym typeface="+mn-ea"/>
                  </a:rPr>
                  <a:t>if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r0,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r1</a:t>
                </a:r>
                <a:r>
                  <a:rPr kumimoji="1" lang="en-US" altLang="zh-CN" sz="2000" dirty="0"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charset="0"/>
                        <a:ea typeface="Cambria Math" panose="02040503050406030204" charset="0"/>
                      </a:rPr>
                      <m:t>∈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ℤ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SAT!</a:t>
                </a:r>
                <a:endParaRPr kumimoji="1" lang="en-US" altLang="zh-CN" sz="2000" dirty="0"/>
              </a:p>
              <a:p>
                <a:pPr lvl="3" algn="l" fontAlgn="auto">
                  <a:lnSpc>
                    <a:spcPct val="120000"/>
                  </a:lnSpc>
                </a:pPr>
                <a:r>
                  <a:rPr kumimoji="1" lang="en-US" altLang="zh-CN" sz="2000" dirty="0">
                    <a:sym typeface="+mn-ea"/>
                  </a:rPr>
                  <a:t>Else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suppose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c0</a:t>
                </a:r>
                <a:r>
                  <a:rPr kumimoji="1" lang="en-US" altLang="zh-CN" sz="2000" dirty="0"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charset="0"/>
                        <a:ea typeface="Cambria Math" panose="02040503050406030204" charset="0"/>
                      </a:rPr>
                      <m:t>∈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ℝ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then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we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add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two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branches:</a:t>
                </a:r>
                <a:endParaRPr kumimoji="1" lang="en-US" altLang="zh-CN" sz="2000" dirty="0"/>
              </a:p>
              <a:p>
                <a:pPr lvl="3" algn="l" fontAlgn="auto">
                  <a:lnSpc>
                    <a:spcPct val="120000"/>
                  </a:lnSpc>
                </a:pP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S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∪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[x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≥ </m:t>
                    </m:r>
                    <m:d>
                      <m:dPr>
                        <m:begChr m:val="⌈"/>
                        <m:endChr m:val="⌉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𝑐</m:t>
                        </m:r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]</a:t>
                </a:r>
                <a:endParaRPr kumimoji="1" lang="en-US" altLang="zh-CN" sz="2000" dirty="0">
                  <a:solidFill>
                    <a:srgbClr val="0432FF"/>
                  </a:solidFill>
                </a:endParaRPr>
              </a:p>
              <a:p>
                <a:pPr lvl="3" algn="l" fontAlgn="auto">
                  <a:lnSpc>
                    <a:spcPct val="120000"/>
                  </a:lnSpc>
                </a:pP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S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∪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[x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≤ </m:t>
                    </m:r>
                    <m:d>
                      <m:dPr>
                        <m:begChr m:val="⌊"/>
                        <m:endChr m:val="⌋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𝑐</m:t>
                        </m:r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]</a:t>
                </a:r>
                <a:endParaRPr lang="zh-CN" altLang="en-US" sz="200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930" y="1623695"/>
                <a:ext cx="8739505" cy="4846320"/>
              </a:xfrm>
              <a:prstGeom prst="rect">
                <a:avLst/>
              </a:prstGeom>
              <a:blipFill rotWithShape="1">
                <a:blip r:embed="rId1"/>
                <a:stretch>
                  <a:fillRect b="-6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1506855" y="1183005"/>
            <a:ext cx="7759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503050405090304" charset="0"/>
                <a:cs typeface="Times New Roman" panose="02020503050405090304" charset="0"/>
              </a:rPr>
              <a:t>ILP</a:t>
            </a:r>
            <a:endParaRPr lang="en-US" altLang="zh-CN" sz="2800" b="1">
              <a:latin typeface="Times New Roman" panose="02020503050405090304" charset="0"/>
              <a:cs typeface="Times New Roman" panose="0202050305040509030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线性算数理论</a:t>
            </a:r>
            <a:r>
              <a:rPr lang="zh-CN" altLang="en-US" sz="4400" dirty="0"/>
              <a:t>：分支定界</a:t>
            </a:r>
            <a:endParaRPr lang="zh-CN" altLang="en-US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1506855" y="1183005"/>
            <a:ext cx="7759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503050405090304" charset="0"/>
                <a:cs typeface="Times New Roman" panose="02020503050405090304" charset="0"/>
              </a:rPr>
              <a:t>ILP</a:t>
            </a:r>
            <a:endParaRPr lang="en-US" altLang="zh-CN" sz="2800" b="1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39820" y="3023870"/>
            <a:ext cx="23622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000" dirty="0"/>
              <a:t>Suppose:</a:t>
            </a:r>
            <a:endParaRPr kumimoji="1" lang="en-US" altLang="zh-CN" sz="2000" dirty="0"/>
          </a:p>
          <a:p>
            <a:pPr fontAlgn="auto">
              <a:lnSpc>
                <a:spcPct val="150000"/>
              </a:lnSpc>
            </a:pPr>
            <a:r>
              <a:rPr kumimoji="1" lang="en-US" altLang="zh-CN" sz="2000" dirty="0"/>
              <a:t>[</a:t>
            </a:r>
            <a:r>
              <a:rPr kumimoji="1" lang="en-US" altLang="zh-CN" sz="2000" dirty="0">
                <a:solidFill>
                  <a:srgbClr val="FF0000"/>
                </a:solidFill>
              </a:rPr>
              <a:t>x=1.7</a:t>
            </a:r>
            <a:r>
              <a:rPr kumimoji="1" lang="en-US" altLang="zh-CN" sz="2000" dirty="0"/>
              <a:t>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y=3.5]</a:t>
            </a:r>
            <a:endParaRPr kumimoji="1"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3639820" y="4139170"/>
                <a:ext cx="1731645" cy="1236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0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20" y="4139170"/>
                <a:ext cx="1731645" cy="1236345"/>
              </a:xfrm>
              <a:prstGeom prst="rect">
                <a:avLst/>
              </a:prstGeom>
              <a:blipFill rotWithShape="1">
                <a:blip r:embed="rId1"/>
                <a:stretch>
                  <a:fillRect t="-19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6280150" y="4139170"/>
                <a:ext cx="1731645" cy="1236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0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ea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150" y="4139170"/>
                <a:ext cx="1731645" cy="1236345"/>
              </a:xfrm>
              <a:prstGeom prst="rect">
                <a:avLst/>
              </a:prstGeom>
              <a:blipFill rotWithShape="1">
                <a:blip r:embed="rId2"/>
                <a:stretch>
                  <a:fillRect t="-19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4251960" y="1886585"/>
                <a:ext cx="1758315" cy="968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960" y="1886585"/>
                <a:ext cx="1758315" cy="968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055360" y="2143125"/>
                <a:ext cx="1864995" cy="3987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kumimoji="1" lang="en-US" altLang="zh-CN" sz="2000" dirty="0">
                    <a:sym typeface="+mn-ea"/>
                  </a:rPr>
                  <a:t>where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x,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y</a:t>
                </a:r>
                <a:r>
                  <a:rPr kumimoji="1" lang="en-US" altLang="zh-CN" sz="2000" dirty="0"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charset="0"/>
                        <a:ea typeface="Cambria Math" panose="02040503050406030204" charset="0"/>
                      </a:rPr>
                      <m:t>∈</m:t>
                    </m:r>
                    <m:r>
                      <a:rPr kumimoji="1" lang="en-US" altLang="zh-CN" sz="2000" i="1">
                        <a:latin typeface="Cambria Math" panose="02040503050406030204" charset="0"/>
                        <a:ea typeface="Cambria Math" panose="02040503050406030204" charset="0"/>
                      </a:rPr>
                      <m:t>ℤ</m:t>
                    </m:r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360" y="2143125"/>
                <a:ext cx="1864995" cy="398780"/>
              </a:xfrm>
              <a:prstGeom prst="rect">
                <a:avLst/>
              </a:prstGeom>
              <a:blipFill rotWithShape="1">
                <a:blip r:embed="rId4"/>
                <a:stretch>
                  <a:fillRect b="-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线性算数理论</a:t>
            </a:r>
            <a:r>
              <a:rPr lang="zh-CN" altLang="en-US" sz="4400" dirty="0"/>
              <a:t>：分支定界</a:t>
            </a:r>
            <a:endParaRPr lang="zh-CN" altLang="en-US" sz="4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015" y="1726565"/>
            <a:ext cx="7633970" cy="43326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结构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8685" y="5410835"/>
            <a:ext cx="10384790" cy="1041400"/>
            <a:chOff x="1431" y="8521"/>
            <a:chExt cx="16354" cy="1640"/>
          </a:xfrm>
        </p:grpSpPr>
        <p:sp>
          <p:nvSpPr>
            <p:cNvPr id="7" name="矩形 6"/>
            <p:cNvSpPr/>
            <p:nvPr>
              <p:custDataLst>
                <p:tags r:id="rId1"/>
              </p:custDataLst>
            </p:nvPr>
          </p:nvSpPr>
          <p:spPr>
            <a:xfrm>
              <a:off x="1431" y="8521"/>
              <a:ext cx="16354" cy="16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902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集合论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584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计算复杂性理论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978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形式文法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1372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结构化归纳法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9171" y="8521"/>
              <a:ext cx="1854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数学基础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08685" y="4224020"/>
            <a:ext cx="10384790" cy="1041400"/>
            <a:chOff x="1431" y="6652"/>
            <a:chExt cx="16354" cy="1640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431" y="6652"/>
              <a:ext cx="16354" cy="16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1902" y="7244"/>
              <a:ext cx="9071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命题逻辑（符号系统、证明系统、推导规则）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11156" y="7244"/>
              <a:ext cx="2984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构造逻辑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0"/>
              </p:custDataLst>
            </p:nvPr>
          </p:nvSpPr>
          <p:spPr>
            <a:xfrm>
              <a:off x="14324" y="7244"/>
              <a:ext cx="2984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谓词逻辑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1"/>
              </p:custDataLst>
            </p:nvPr>
          </p:nvSpPr>
          <p:spPr>
            <a:xfrm>
              <a:off x="9463" y="6659"/>
              <a:ext cx="108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逻辑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7255" y="1393190"/>
            <a:ext cx="10384790" cy="1058545"/>
            <a:chOff x="1414" y="2887"/>
            <a:chExt cx="16354" cy="1667"/>
          </a:xfrm>
        </p:grpSpPr>
        <p:sp>
          <p:nvSpPr>
            <p:cNvPr id="21" name="矩形 20"/>
            <p:cNvSpPr/>
            <p:nvPr>
              <p:custDataLst>
                <p:tags r:id="rId12"/>
              </p:custDataLst>
            </p:nvPr>
          </p:nvSpPr>
          <p:spPr>
            <a:xfrm>
              <a:off x="1414" y="2914"/>
              <a:ext cx="16354" cy="1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3"/>
              </p:custDataLst>
            </p:nvPr>
          </p:nvSpPr>
          <p:spPr>
            <a:xfrm>
              <a:off x="1884" y="3478"/>
              <a:ext cx="4242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符号执行</a:t>
              </a:r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/</a:t>
              </a:r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混合执行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4"/>
              </p:custDataLst>
            </p:nvPr>
          </p:nvSpPr>
          <p:spPr>
            <a:xfrm>
              <a:off x="9429" y="2887"/>
              <a:ext cx="264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应用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5"/>
              </p:custDataLst>
            </p:nvPr>
          </p:nvSpPr>
          <p:spPr>
            <a:xfrm>
              <a:off x="6330" y="3478"/>
              <a:ext cx="3553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程序验证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6"/>
              </p:custDataLst>
            </p:nvPr>
          </p:nvSpPr>
          <p:spPr>
            <a:xfrm>
              <a:off x="10004" y="3491"/>
              <a:ext cx="3586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程序分析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17"/>
              </p:custDataLst>
            </p:nvPr>
          </p:nvSpPr>
          <p:spPr>
            <a:xfrm>
              <a:off x="13775" y="3491"/>
              <a:ext cx="3522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程序合成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14397" y="2675047"/>
            <a:ext cx="10385068" cy="1423570"/>
            <a:chOff x="1440" y="4213"/>
            <a:chExt cx="16354" cy="2242"/>
          </a:xfrm>
        </p:grpSpPr>
        <p:sp>
          <p:nvSpPr>
            <p:cNvPr id="4" name="矩形 3"/>
            <p:cNvSpPr/>
            <p:nvPr>
              <p:custDataLst>
                <p:tags r:id="rId18"/>
              </p:custDataLst>
            </p:nvPr>
          </p:nvSpPr>
          <p:spPr>
            <a:xfrm>
              <a:off x="1440" y="4213"/>
              <a:ext cx="16354" cy="22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19"/>
              </p:custDataLst>
            </p:nvPr>
          </p:nvSpPr>
          <p:spPr>
            <a:xfrm>
              <a:off x="1911" y="4812"/>
              <a:ext cx="2445" cy="14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SimHei" panose="02010609060101010101" pitchFamily="49" charset="-122"/>
                </a:rPr>
                <a:t>SAT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SimHei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0"/>
              </p:custDataLst>
            </p:nvPr>
          </p:nvSpPr>
          <p:spPr>
            <a:xfrm>
              <a:off x="4687" y="4812"/>
              <a:ext cx="12710" cy="14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SimHei" panose="02010609060101010101" pitchFamily="49" charset="-122"/>
                </a:rPr>
                <a:t>Theory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SimHei" panose="02010609060101010101" pitchFamily="49" charset="-122"/>
              </a:endParaRPr>
            </a:p>
            <a:p>
              <a:pPr algn="ctr"/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SimHei" panose="02010609060101010101" pitchFamily="49" charset="-122"/>
              </a:endParaRPr>
            </a:p>
            <a:p>
              <a:pPr algn="ctr"/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SimHei" panose="02010609060101010101" pitchFamily="49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21"/>
              </p:custDataLst>
            </p:nvPr>
          </p:nvSpPr>
          <p:spPr>
            <a:xfrm>
              <a:off x="8469" y="4220"/>
              <a:ext cx="264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可满足性问题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22"/>
              </p:custDataLst>
            </p:nvPr>
          </p:nvSpPr>
          <p:spPr>
            <a:xfrm>
              <a:off x="5048" y="5334"/>
              <a:ext cx="1803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SimHei" panose="02010609060101010101" pitchFamily="49" charset="-122"/>
                </a:rPr>
                <a:t>EUF</a:t>
              </a:r>
              <a:endParaRPr kumimoji="1" lang="en-US" altLang="zh-CN" sz="2000" dirty="0">
                <a:solidFill>
                  <a:schemeClr val="tx1"/>
                </a:solidFill>
                <a:ea typeface="SimHei" panose="02010609060101010101" pitchFamily="49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3"/>
              </p:custDataLst>
            </p:nvPr>
          </p:nvSpPr>
          <p:spPr>
            <a:xfrm>
              <a:off x="7181" y="5334"/>
              <a:ext cx="1558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SimHei" panose="02010609060101010101" pitchFamily="49" charset="-122"/>
                </a:rPr>
                <a:t>LA</a:t>
              </a:r>
              <a:endParaRPr kumimoji="1" lang="en-US" altLang="zh-CN" sz="2000" dirty="0">
                <a:solidFill>
                  <a:schemeClr val="tx1"/>
                </a:solidFill>
                <a:ea typeface="SimHei" panose="02010609060101010101" pitchFamily="49" charset="-122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24"/>
              </p:custDataLst>
            </p:nvPr>
          </p:nvSpPr>
          <p:spPr>
            <a:xfrm>
              <a:off x="9011" y="5334"/>
              <a:ext cx="2102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SimHei" panose="02010609060101010101" pitchFamily="49" charset="-122"/>
                </a:rPr>
                <a:t>Bit Vector</a:t>
              </a:r>
              <a:endParaRPr kumimoji="1" lang="en-US" altLang="zh-CN" sz="2000" dirty="0">
                <a:solidFill>
                  <a:schemeClr val="tx1"/>
                </a:solidFill>
                <a:ea typeface="SimHei" panose="02010609060101010101" pitchFamily="49" charset="-122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25"/>
              </p:custDataLst>
            </p:nvPr>
          </p:nvSpPr>
          <p:spPr>
            <a:xfrm>
              <a:off x="11326" y="5334"/>
              <a:ext cx="1560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SimHei" panose="02010609060101010101" pitchFamily="49" charset="-122"/>
                </a:rPr>
                <a:t>Arrays</a:t>
              </a:r>
              <a:endParaRPr kumimoji="1" lang="en-US" altLang="zh-CN" sz="2000" dirty="0">
                <a:solidFill>
                  <a:schemeClr val="tx1"/>
                </a:solidFill>
                <a:ea typeface="SimHei" panose="02010609060101010101" pitchFamily="49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26"/>
              </p:custDataLst>
            </p:nvPr>
          </p:nvSpPr>
          <p:spPr>
            <a:xfrm>
              <a:off x="13159" y="5334"/>
              <a:ext cx="1589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SimHei" panose="02010609060101010101" pitchFamily="49" charset="-122"/>
                </a:rPr>
                <a:t>Pointer</a:t>
              </a:r>
              <a:endParaRPr kumimoji="1" lang="en-US" altLang="zh-CN" sz="2000" dirty="0">
                <a:solidFill>
                  <a:schemeClr val="tx1"/>
                </a:solidFill>
                <a:ea typeface="SimHei" panose="02010609060101010101" pitchFamily="49" charset="-122"/>
              </a:endParaRPr>
            </a:p>
          </p:txBody>
        </p:sp>
        <p:sp>
          <p:nvSpPr>
            <p:cNvPr id="37" name="矩形 36"/>
            <p:cNvSpPr/>
            <p:nvPr>
              <p:custDataLst>
                <p:tags r:id="rId27"/>
              </p:custDataLst>
            </p:nvPr>
          </p:nvSpPr>
          <p:spPr>
            <a:xfrm>
              <a:off x="14911" y="5334"/>
              <a:ext cx="2301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GB" altLang="zh-CN" sz="1600" dirty="0">
                  <a:solidFill>
                    <a:schemeClr val="tx1"/>
                  </a:solidFill>
                </a:rPr>
                <a:t>Combination</a:t>
              </a:r>
              <a:endParaRPr kumimoji="1" lang="en-US" altLang="zh-CN" sz="1400" dirty="0">
                <a:solidFill>
                  <a:schemeClr val="tx1"/>
                </a:solidFill>
                <a:ea typeface="SimHei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线性算数理论</a:t>
            </a:r>
            <a:r>
              <a:rPr lang="zh-CN" altLang="en-US" sz="4400" dirty="0"/>
              <a:t>：分支定界</a:t>
            </a:r>
            <a:endParaRPr lang="zh-CN" alt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246630" y="1760220"/>
                <a:ext cx="7667625" cy="37846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branchBound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(S){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res = simplex(S);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if(res==UNSAT)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prune</a:t>
                </a:r>
                <a:endParaRPr kumimoji="1" lang="en-US" altLang="zh-CN" sz="2000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return UNSAT;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if(res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are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integers)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exit(SAT);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deep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return</a:t>
                </a:r>
                <a:endParaRPr kumimoji="1" lang="en-US" altLang="zh-CN" sz="2000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c0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select(x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of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real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value);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return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branchBound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(S </a:t>
                </a:r>
                <a14:m>
                  <m:oMath xmlns:m="http://schemas.openxmlformats.org/officeDocument/2006/math">
                    <m:r>
                      <a:rPr kumimoji="1" lang="en-US" altLang="zh-CN" sz="2000" b="1">
                        <a:solidFill>
                          <a:srgbClr val="0432FF"/>
                        </a:solidFill>
                        <a:latin typeface="Cambria Math" panose="02040503050406030204" charset="0"/>
                        <a:cs typeface="Courier New" panose="02070409020205090404" pitchFamily="49" charset="0"/>
                      </a:rPr>
                      <m:t>∪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[x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≥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cs typeface="Courier New" panose="020704090202050904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b="1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cs typeface="Courier New" panose="02070409020205090404" pitchFamily="49" charset="0"/>
                          </a:rPr>
                          <m:t>𝑐</m:t>
                        </m:r>
                        <m:r>
                          <a:rPr kumimoji="1" lang="en-US" altLang="zh-CN" sz="2000" b="1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cs typeface="Courier New" panose="02070409020205090404" pitchFamily="49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])||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backtrack</a:t>
                </a:r>
                <a:endParaRPr kumimoji="1" lang="en-US" altLang="zh-CN" sz="2000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dirty="0">
                    <a:sym typeface="+mn-ea"/>
                  </a:rPr>
                  <a:t>             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branchBound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(S </a:t>
                </a:r>
                <a14:m>
                  <m:oMath xmlns:m="http://schemas.openxmlformats.org/officeDocument/2006/math">
                    <m:r>
                      <a:rPr kumimoji="1" lang="en-US" altLang="zh-CN" sz="2000" b="1">
                        <a:solidFill>
                          <a:srgbClr val="0432FF"/>
                        </a:solidFill>
                        <a:latin typeface="Cambria Math" panose="02040503050406030204" charset="0"/>
                        <a:cs typeface="Courier New" panose="02070409020205090404" pitchFamily="49" charset="0"/>
                      </a:rPr>
                      <m:t>∪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[x ≤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cs typeface="Courier New" panose="020704090202050904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b="1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cs typeface="Courier New" panose="02070409020205090404" pitchFamily="49" charset="0"/>
                          </a:rPr>
                          <m:t>𝑐</m:t>
                        </m:r>
                        <m:r>
                          <a:rPr kumimoji="1" lang="en-US" altLang="zh-CN" sz="2000" b="1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cs typeface="Courier New" panose="02070409020205090404" pitchFamily="49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]);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}</a:t>
                </a:r>
                <a:endParaRPr lang="zh-CN" altLang="en-US" sz="200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630" y="1760220"/>
                <a:ext cx="7667625" cy="3784600"/>
              </a:xfrm>
              <a:prstGeom prst="rect">
                <a:avLst/>
              </a:prstGeom>
              <a:blipFill rotWithShape="1">
                <a:blip r:embed="rId1"/>
                <a:stretch>
                  <a:fillRect b="-10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线性算数理论</a:t>
            </a:r>
            <a:r>
              <a:rPr lang="zh-CN" altLang="en-US" sz="4400" dirty="0"/>
              <a:t>：分支定界</a:t>
            </a:r>
            <a:endParaRPr lang="zh-CN" altLang="en-US" sz="4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6695" y="2276475"/>
            <a:ext cx="5942965" cy="37179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66215" y="1452880"/>
            <a:ext cx="43751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Graphically:</a:t>
            </a:r>
            <a:r>
              <a:rPr kumimoji="1" lang="zh-CN" alt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a</a:t>
            </a:r>
            <a:r>
              <a:rPr kumimoji="1" lang="zh-CN" alt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decision</a:t>
            </a:r>
            <a:r>
              <a:rPr kumimoji="1" lang="zh-CN" alt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tree</a:t>
            </a:r>
            <a:endParaRPr lang="zh-CN" altLang="en-US" sz="2800" b="1">
              <a:latin typeface="Times New Roman" panose="02020503050405090304" charset="0"/>
              <a:cs typeface="Times New Roman" panose="0202050305040509030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大纲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 algn="l">
              <a:buClrTx/>
              <a:buSzTx/>
            </a:pPr>
            <a:r>
              <a:rPr lang="zh-CN" altLang="en-US" sz="2200"/>
              <a:t>知识基础 (集合、关系与映射、上下文无关文法、基于结构的归纳法)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命题逻辑 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布尔可满足性 (合取范式、解析与传播、DPLL算法)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谓词逻辑(语法、自然演绎系统、构造逻辑、语义系统、可靠性与完备性、可判断性)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>
                <a:solidFill>
                  <a:schemeClr val="tx1"/>
                </a:solidFill>
              </a:rPr>
              <a:t>等式与未解释函数理论 (可满足性模理论、等式理论、并查集与等价类、未解释函数)</a:t>
            </a:r>
            <a:endParaRPr lang="zh-CN" altLang="en-US" sz="2200">
              <a:solidFill>
                <a:schemeClr val="tx1"/>
              </a:solidFill>
            </a:endParaRPr>
          </a:p>
          <a:p>
            <a:r>
              <a:rPr lang="zh-CN" altLang="en-US" sz="2200">
                <a:solidFill>
                  <a:schemeClr val="tx1"/>
                </a:solidFill>
              </a:rPr>
              <a:t>线性算术(语法、Fourier-Motzkin消元法、单纯形法、分支定界法)</a:t>
            </a:r>
            <a:endParaRPr lang="zh-CN" altLang="en-US" sz="2200">
              <a:solidFill>
                <a:schemeClr val="tx1"/>
              </a:solidFill>
            </a:endParaRPr>
          </a:p>
          <a:p>
            <a:r>
              <a:rPr lang="zh-CN" altLang="en-US" sz="2200">
                <a:solidFill>
                  <a:schemeClr val="tx2">
                    <a:lumMod val="50000"/>
                    <a:lumOff val="50000"/>
                  </a:schemeClr>
                </a:solidFill>
              </a:rPr>
              <a:t>数据结构理论 (比特向量、数组、指针、字符串)</a:t>
            </a:r>
            <a:endParaRPr lang="zh-CN" altLang="en-US" sz="220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2200"/>
              <a:t>理论组合 (Nelson-Oppen、理论凸性、DPLL(T)算法)</a:t>
            </a:r>
            <a:endParaRPr lang="zh-CN" altLang="en-US" sz="2200"/>
          </a:p>
          <a:p>
            <a:r>
              <a:rPr lang="zh-CN" altLang="en-US" sz="2200"/>
              <a:t>符号执行 (机器抽象模型、操作语义、简单命令式语言、路径条件、混合执行等)</a:t>
            </a:r>
            <a:endParaRPr lang="zh-CN" altLang="en-US" sz="2200"/>
          </a:p>
          <a:p>
            <a:r>
              <a:rPr lang="zh-CN" altLang="en-US" sz="2200"/>
              <a:t>程序验证 (霍尔三元、最弱前条件、验证条件等)</a:t>
            </a:r>
            <a:endParaRPr lang="zh-CN" altLang="en-US" sz="2200"/>
          </a:p>
          <a:p>
            <a:r>
              <a:rPr lang="zh-CN" altLang="en-US" sz="2200"/>
              <a:t>程序合成 (基于语法的合成、公理化合成等)</a:t>
            </a:r>
            <a:endParaRPr lang="zh-CN" altLang="en-US" sz="2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数据结构理论</a:t>
            </a:r>
            <a:endParaRPr lang="en-US" altLang="en-US" sz="4400" dirty="0"/>
          </a:p>
        </p:txBody>
      </p:sp>
      <p:sp>
        <p:nvSpPr>
          <p:cNvPr id="6" name="文本框 5"/>
          <p:cNvSpPr txBox="1"/>
          <p:nvPr/>
        </p:nvSpPr>
        <p:spPr>
          <a:xfrm>
            <a:off x="4125595" y="2414270"/>
            <a:ext cx="5903595" cy="19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/>
              <a:t> </a:t>
            </a:r>
            <a:r>
              <a:rPr lang="zh-CN" altLang="en-US" sz="2800" dirty="0">
                <a:solidFill>
                  <a:srgbClr val="FF0000"/>
                </a:solidFill>
              </a:rPr>
              <a:t>比特向量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数组</a:t>
            </a:r>
            <a:endParaRPr lang="zh-CN" altLang="en-US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指针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2602892" y="1738461"/>
            <a:ext cx="12293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b="1">
                <a:latin typeface="Times New Roman" panose="02020503050405090304" charset="0"/>
                <a:cs typeface="Times New Roman" panose="02020503050405090304" charset="0"/>
              </a:rPr>
              <a:t>S</a:t>
            </a: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yntax</a:t>
            </a:r>
            <a:endParaRPr kumimoji="1" lang="zh-CN" altLang="en-US" sz="2800" b="1" dirty="0">
              <a:latin typeface="Times New Roman" panose="02020503050405090304" charset="0"/>
              <a:cs typeface="Times New Roman" panose="0202050305040509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5930" y="2339975"/>
            <a:ext cx="5484495" cy="190119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1619277" y="1431756"/>
            <a:ext cx="17233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Semantics</a:t>
            </a:r>
            <a:endParaRPr kumimoji="1" lang="en-US" altLang="zh-CN" sz="2800" b="1" dirty="0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983230" y="1953895"/>
                <a:ext cx="5685155" cy="41592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 fontAlgn="auto">
                  <a:lnSpc>
                    <a:spcPct val="150000"/>
                  </a:lnSpc>
                </a:pPr>
                <a:r>
                  <a:rPr kumimoji="1" lang="en-US" altLang="zh-CN" sz="2000" dirty="0">
                    <a:sym typeface="+mn-ea"/>
                  </a:rPr>
                  <a:t>1. Bitwise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operations</a:t>
                </a:r>
                <a:endParaRPr kumimoji="1" lang="en-US" altLang="zh-CN" sz="2000" dirty="0">
                  <a:sym typeface="+mn-ea"/>
                </a:endParaRPr>
              </a:p>
              <a:p>
                <a:pPr algn="l" fontAlgn="auto">
                  <a:lnSpc>
                    <a:spcPct val="150000"/>
                  </a:lnSpc>
                </a:pPr>
                <a:r>
                  <a:rPr kumimoji="1" lang="en-US" altLang="zh-CN" sz="2000" dirty="0">
                    <a:sym typeface="+mn-ea"/>
                  </a:rPr>
                  <a:t>	Extensions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of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the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single-bit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operations</a:t>
                </a:r>
                <a:endParaRPr kumimoji="1" lang="en-US" altLang="zh-CN" sz="2000" dirty="0">
                  <a:sym typeface="+mn-ea"/>
                </a:endParaRPr>
              </a:p>
              <a:p>
                <a:pPr algn="l" fontAlgn="auto">
                  <a:lnSpc>
                    <a:spcPct val="150000"/>
                  </a:lnSpc>
                </a:pPr>
                <a:r>
                  <a:rPr kumimoji="1" lang="en-US" altLang="zh-CN" sz="2000" dirty="0">
                    <a:sym typeface="+mn-ea"/>
                  </a:rPr>
                  <a:t>2. Arithmetic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operations</a:t>
                </a:r>
                <a:endParaRPr kumimoji="1" lang="en-US" altLang="zh-CN" sz="2000" dirty="0">
                  <a:sym typeface="+mn-ea"/>
                </a:endParaRPr>
              </a:p>
              <a:p>
                <a:pPr algn="l" fontAlgn="auto">
                  <a:lnSpc>
                    <a:spcPct val="150000"/>
                  </a:lnSpc>
                </a:pPr>
                <a:r>
                  <a:rPr kumimoji="1" lang="en-US" altLang="zh-CN" sz="2000" dirty="0">
                    <a:sym typeface="+mn-ea"/>
                  </a:rPr>
                  <a:t>Standard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interpretations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zh-CN" sz="200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for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b:</a:t>
                </a:r>
                <a:endParaRPr kumimoji="1" lang="en-US" altLang="zh-CN" sz="2000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charset="0"/>
                            </a:rPr>
                            <m:t>𝑈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𝑖</m:t>
                          </m:r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𝑙</m:t>
                          </m:r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zh-CN" altLang="en-US" sz="2000" b="0" i="1" smtClean="0">
                              <a:latin typeface="Cambria Math" panose="0204050305040603020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kumimoji="1" lang="en-US" altLang="zh-CN" sz="2000" b="0" i="1" smtClean="0">
                                  <a:latin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panose="02040503050406030204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zh-CN" sz="2000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𝑆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−</m:t>
                          </m:r>
                          <m:r>
                            <a:rPr kumimoji="1" lang="en-US" altLang="zh-CN" sz="2000" i="1">
                              <a:latin typeface="Cambria Math" panose="02040503050406030204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𝑙</m:t>
                          </m:r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kumimoji="1" lang="zh-CN" altLang="en-US" sz="2000" i="1">
                          <a:latin typeface="Cambria Math" panose="02040503050406030204" charset="0"/>
                        </a:rPr>
                        <m:t>∗</m:t>
                      </m:r>
                      <m:sSup>
                        <m:sSupPr>
                          <m:ctrlPr>
                            <a:rPr kumimoji="1" lang="en-US" altLang="zh-CN" sz="2000" i="1"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 panose="02040503050406030204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𝑙</m:t>
                          </m:r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1" lang="en-US" altLang="zh-CN" sz="2000" i="1">
                              <a:latin typeface="Cambria Math" panose="0204050305040603020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i="1">
                              <a:latin typeface="Cambria Math" panose="02040503050406030204" charset="0"/>
                            </a:rPr>
                            <m:t>𝑖</m:t>
                          </m:r>
                          <m:r>
                            <a:rPr kumimoji="1" lang="en-US" altLang="zh-CN" sz="2000" i="1">
                              <a:latin typeface="Cambria Math" panose="02040503050406030204" charset="0"/>
                            </a:rPr>
                            <m:t>=</m:t>
                          </m:r>
                          <m:r>
                            <a:rPr kumimoji="1" lang="en-US" altLang="zh-CN" sz="2000" i="1">
                              <a:latin typeface="Cambria Math" panose="02040503050406030204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charset="0"/>
                            </a:rPr>
                            <m:t>𝑙</m:t>
                          </m:r>
                          <m:r>
                            <a:rPr kumimoji="1" lang="en-US" altLang="zh-CN" sz="2000" i="1">
                              <a:latin typeface="Cambria Math" panose="02040503050406030204" charset="0"/>
                            </a:rPr>
                            <m:t>−</m:t>
                          </m:r>
                          <m:r>
                            <a:rPr kumimoji="1" lang="en-US" altLang="zh-CN" sz="2000" i="1">
                              <a:latin typeface="Cambria Math" panose="02040503050406030204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zh-CN" altLang="en-US" sz="2000" i="1">
                              <a:latin typeface="Cambria Math" panose="0204050305040603020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zh-CN" sz="2000" dirty="0"/>
              </a:p>
              <a:p>
                <a:pPr algn="l" fontAlgn="auto">
                  <a:lnSpc>
                    <a:spcPct val="150000"/>
                  </a:lnSpc>
                </a:pPr>
                <a:endParaRPr lang="zh-CN" altLang="en-US" sz="200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230" y="1953895"/>
                <a:ext cx="5685155" cy="415925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1132840" y="1334770"/>
            <a:ext cx="51993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Semantics:</a:t>
            </a:r>
            <a:r>
              <a:rPr kumimoji="1" lang="zh-CN" alt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arithmetic</a:t>
            </a:r>
            <a:r>
              <a:rPr kumimoji="1" lang="zh-CN" alt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operations</a:t>
            </a:r>
            <a:endParaRPr lang="zh-CN" altLang="en-US" sz="2800" b="1">
              <a:latin typeface="Times New Roman" panose="02020503050405090304" charset="0"/>
              <a:cs typeface="Times New Roman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738120" y="1966595"/>
                <a:ext cx="6000115" cy="47002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+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𝑐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−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𝑐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−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+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𝑐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−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𝑐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−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−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𝑎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i="1">
                  <a:latin typeface="Cambria Math" panose="02040503050406030204" charset="0"/>
                </a:endParaRPr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𝑎</m:t>
                        </m:r>
                        <m:r>
                          <a:rPr kumimoji="1" lang="zh-CN" altLang="en-US" sz="2000" b="0" i="1" smtClean="0">
                            <a:latin typeface="Cambria Math" panose="02040503050406030204" charset="0"/>
                          </a:rPr>
                          <m:t>∗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𝑐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zh-CN" altLang="en-US" sz="2000" b="0" i="0" smtClean="0">
                        <a:latin typeface="Cambria Math" panose="02040503050406030204" charset="0"/>
                      </a:rPr>
                      <m:t>∗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/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𝑐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/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  <m:r>
                          <a:rPr kumimoji="1" lang="zh-CN" altLang="en-US" sz="2000" b="0" i="1" smtClean="0">
                            <a:latin typeface="Cambria Math" panose="02040503050406030204" charset="0"/>
                          </a:rPr>
                          <m:t>∗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𝑐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zh-CN" altLang="en-US" sz="2000" b="0" i="0" smtClean="0">
                        <a:latin typeface="Cambria Math" panose="02040503050406030204" charset="0"/>
                      </a:rPr>
                      <m:t>∗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/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𝑐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/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i="1">
                  <a:latin typeface="Cambria Math" panose="02040503050406030204" charset="0"/>
                </a:endParaRPr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&lt;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>
                        <a:latin typeface="Cambria Math" panose="02040503050406030204" charset="0"/>
                      </a:rPr>
                      <m:t>&lt;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>
                        <a:latin typeface="Cambria Math" panose="02040503050406030204" charset="0"/>
                      </a:rPr>
                      <m:t>&lt;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>
                        <a:latin typeface="Cambria Math" panose="02040503050406030204" charset="0"/>
                      </a:rPr>
                      <m:t>&lt;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120" y="1966595"/>
                <a:ext cx="6000115" cy="4700270"/>
              </a:xfrm>
              <a:prstGeom prst="rect">
                <a:avLst/>
              </a:prstGeom>
              <a:blipFill rotWithShape="1">
                <a:blip r:embed="rId1"/>
                <a:stretch>
                  <a:fillRect b="-163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630555" y="1348105"/>
            <a:ext cx="2947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2400"/>
              <a:t>判定算法</a:t>
            </a:r>
            <a:endParaRPr lang="zh-CN" altLang="en-US" sz="2400"/>
          </a:p>
          <a:p>
            <a:pPr marL="342900" indent="-3429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2400"/>
              <a:t>爆破</a:t>
            </a:r>
            <a:r>
              <a:rPr lang="zh-CN" altLang="en-US" sz="2400"/>
              <a:t>算法</a:t>
            </a:r>
            <a:endParaRPr lang="zh-CN" alt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657475" y="1670685"/>
                <a:ext cx="6096000" cy="55435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𝑥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1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∧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𝑦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3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∧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𝑥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&amp;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𝑦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0</m:t>
                      </m:r>
                    </m:oMath>
                  </m:oMathPara>
                </a14:m>
                <a:endParaRPr lang="en-US" altLang="zh-CN" sz="2400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475" y="1670685"/>
                <a:ext cx="6096000" cy="5543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232275" y="3204845"/>
                <a:ext cx="2947035" cy="162433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𝑥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sz="2400" i="1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𝑦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sz="2400" i="1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1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01</m:t>
                      </m:r>
                    </m:oMath>
                  </m:oMathPara>
                </a14:m>
                <a:endParaRPr lang="en-US" altLang="zh-CN" sz="2400" i="1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3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11</m:t>
                      </m:r>
                    </m:oMath>
                  </m:oMathPara>
                </a14:m>
                <a:endParaRPr lang="en-US" altLang="zh-CN" sz="2400" i="1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  <a:p>
                <a:endParaRPr lang="en-US" altLang="zh-CN" sz="2400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232275" y="3204845"/>
                <a:ext cx="2947035" cy="1624330"/>
              </a:xfrm>
              <a:prstGeom prst="rect">
                <a:avLst/>
              </a:prstGeom>
              <a:blipFill rotWithShape="1">
                <a:blip r:embed="rId4"/>
                <a:stretch>
                  <a:fillRect b="-157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657475" y="5808980"/>
                <a:ext cx="6096000" cy="55435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0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∧</m:t>
                      </m:r>
                      <m:sSub>
                        <m:sSubPr>
                          <m:ctrlP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1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∧</m:t>
                      </m:r>
                      <m:sSub>
                        <m:sSubPr>
                          <m:ctrlP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1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∧...</m:t>
                      </m:r>
                    </m:oMath>
                  </m:oMathPara>
                </a14:m>
                <a:endParaRPr lang="en-US" altLang="zh-CN" sz="2400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657475" y="5808980"/>
                <a:ext cx="6096000" cy="5543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下箭头 8"/>
          <p:cNvSpPr/>
          <p:nvPr/>
        </p:nvSpPr>
        <p:spPr>
          <a:xfrm>
            <a:off x="5462905" y="2158365"/>
            <a:ext cx="485775" cy="9791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下箭头 9"/>
          <p:cNvSpPr/>
          <p:nvPr>
            <p:custDataLst>
              <p:tags r:id="rId8"/>
            </p:custDataLst>
          </p:nvPr>
        </p:nvSpPr>
        <p:spPr>
          <a:xfrm>
            <a:off x="5462905" y="4765675"/>
            <a:ext cx="485775" cy="9791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1332865" y="1480820"/>
            <a:ext cx="35509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503050405090304" charset="0"/>
                <a:cs typeface="Times New Roman" panose="02020503050405090304" charset="0"/>
                <a:sym typeface="+mn-ea"/>
              </a:rPr>
              <a:t>Bit-blasting algorithm</a:t>
            </a:r>
            <a:endParaRPr kumimoji="1" lang="en-US" altLang="zh-CN" sz="2800" b="1" dirty="0">
              <a:solidFill>
                <a:srgbClr val="FF0000"/>
              </a:solidFill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01215" y="2089150"/>
            <a:ext cx="727456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C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{};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//</a:t>
            </a:r>
            <a:r>
              <a:rPr kumimoji="1" lang="zh-CN" altLang="en-US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a set of all</a:t>
            </a:r>
            <a:r>
              <a:rPr kumimoji="1" lang="zh-CN" altLang="en-US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generated constraints</a:t>
            </a:r>
            <a:endParaRPr kumimoji="1" lang="en-US" altLang="zh-CN" sz="2000" b="1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endParaRPr kumimoji="1" lang="en-US" altLang="zh-CN" sz="2000" b="1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// two main passes:</a:t>
            </a:r>
            <a:endParaRPr kumimoji="1" lang="en-US" altLang="zh-CN" sz="2000" b="1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// 1. blast each proposition;</a:t>
            </a:r>
            <a:endParaRPr kumimoji="1" lang="en-US" altLang="zh-CN" sz="2000" b="1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// 2. generate constrains</a:t>
            </a:r>
            <a:endParaRPr kumimoji="1" lang="en-US" altLang="zh-CN" sz="2000" b="1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bitBlast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(P){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// convert the proposition to atomic bools</a:t>
            </a:r>
            <a:endParaRPr kumimoji="1" lang="en-US" altLang="zh-CN" sz="2000" b="1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blastProp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(P);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// generate constraints</a:t>
            </a:r>
            <a:endParaRPr kumimoji="1" lang="en-US" altLang="zh-CN" sz="2000" b="1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genConsProp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(P);</a:t>
            </a:r>
            <a:b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</a:b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endParaRPr lang="zh-CN" altLang="en-US"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1332865" y="1480820"/>
            <a:ext cx="8513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503050405090304" charset="0"/>
                <a:cs typeface="Times New Roman" panose="02020503050405090304" charset="0"/>
                <a:sym typeface="+mn-ea"/>
              </a:rPr>
              <a:t>Bit-blasting algorithm </a:t>
            </a:r>
            <a:r>
              <a:rPr kumimoji="1" lang="en-US" altLang="zh-CN" sz="2800" dirty="0">
                <a:solidFill>
                  <a:srgbClr val="FF0000"/>
                </a:solidFill>
                <a:sym typeface="+mn-ea"/>
              </a:rPr>
              <a:t>: pass #1: blasting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503050405090304" charset="0"/>
              <a:cs typeface="Times New Roman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101215" y="2089150"/>
                <a:ext cx="7274560" cy="45231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blastProp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()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will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blast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each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proposition P</a:t>
                </a:r>
                <a:endParaRPr kumimoji="1" lang="en-US" altLang="zh-CN" sz="2000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blastProp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(P){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if P is (e1=e2){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// for atomic propositions, crawl through</a:t>
                </a:r>
                <a:endParaRPr kumimoji="1" lang="en-US" altLang="zh-CN" sz="2000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  // expressions</a:t>
                </a:r>
                <a:endParaRPr kumimoji="1" lang="en-US" altLang="zh-CN" sz="2000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blastExp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(e1);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blastExp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(e2);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}else if P is (P1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sym typeface="Wingdings" panose="05000000000000000000" pitchFamily="2" charset="2"/>
                      </a:rPr>
                      <m:t>∧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P2){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// trivial recursion</a:t>
                </a:r>
                <a:endParaRPr kumimoji="1" lang="en-US" altLang="zh-CN" sz="2000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blastProp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(P1);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blastProp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(P2);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}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}</a:t>
                </a:r>
                <a:endParaRPr lang="zh-CN" altLang="en-US" sz="200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215" y="2089150"/>
                <a:ext cx="7274560" cy="452310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大纲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 algn="l">
              <a:buClrTx/>
              <a:buSzTx/>
            </a:pPr>
            <a:r>
              <a:rPr lang="zh-CN" altLang="en-US" sz="2200"/>
              <a:t>知识基础 (集合、关系与映射、上下文无关文法、基于结构的归纳法)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命题逻辑 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布尔可满足性 (合取范式、解析与传播、DPLL算法)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谓词逻辑(语法、自然演绎系统、构造逻辑、语义系统、可靠性与完备性、可判断性)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>
                <a:solidFill>
                  <a:schemeClr val="tx1"/>
                </a:solidFill>
              </a:rPr>
              <a:t>等式与未解释函数理论 (可满足性模理论、等式理论、并查集与等价类、未解释函数)</a:t>
            </a:r>
            <a:endParaRPr lang="zh-CN" altLang="en-US" sz="2200">
              <a:solidFill>
                <a:schemeClr val="tx1"/>
              </a:solidFill>
            </a:endParaRPr>
          </a:p>
          <a:p>
            <a:r>
              <a:rPr lang="zh-CN" altLang="en-US" sz="2200">
                <a:solidFill>
                  <a:schemeClr val="tx2">
                    <a:lumMod val="50000"/>
                    <a:lumOff val="50000"/>
                  </a:schemeClr>
                </a:solidFill>
              </a:rPr>
              <a:t>线性算术(语法、Fourier-Motzkin消元法、单纯形法、分支定界法)</a:t>
            </a:r>
            <a:endParaRPr lang="zh-CN" altLang="en-US" sz="220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2200"/>
              <a:t>数据结构理论 (比特向量、数组、指针、字符串)</a:t>
            </a:r>
            <a:endParaRPr lang="zh-CN" altLang="en-US" sz="2200"/>
          </a:p>
          <a:p>
            <a:r>
              <a:rPr lang="zh-CN" altLang="en-US" sz="2200"/>
              <a:t>理论组合 (Nelson-Oppen、理论凸性、DPLL(T)算法)</a:t>
            </a:r>
            <a:endParaRPr lang="zh-CN" altLang="en-US" sz="2200"/>
          </a:p>
          <a:p>
            <a:r>
              <a:rPr lang="zh-CN" altLang="en-US" sz="2200"/>
              <a:t>符号执行 (机器抽象模型、操作语义、简单命令式语言、路径条件、混合执行等)</a:t>
            </a:r>
            <a:endParaRPr lang="zh-CN" altLang="en-US" sz="2200"/>
          </a:p>
          <a:p>
            <a:r>
              <a:rPr lang="zh-CN" altLang="en-US" sz="2200"/>
              <a:t>程序验证 (霍尔三元、最弱前条件、验证条件等)</a:t>
            </a:r>
            <a:endParaRPr lang="zh-CN" altLang="en-US" sz="2200"/>
          </a:p>
          <a:p>
            <a:r>
              <a:rPr lang="zh-CN" altLang="en-US" sz="2200"/>
              <a:t>程序合成 (基于语法的合成、公理化合成等)</a:t>
            </a:r>
            <a:endParaRPr lang="zh-CN" altLang="en-US" sz="2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1351280" y="1271270"/>
            <a:ext cx="8513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503050405090304" charset="0"/>
                <a:cs typeface="Times New Roman" panose="02020503050405090304" charset="0"/>
                <a:sym typeface="+mn-ea"/>
              </a:rPr>
              <a:t>Bit-blasting algorithm </a:t>
            </a:r>
            <a:r>
              <a:rPr kumimoji="1" lang="en-US" altLang="zh-CN" sz="2800" dirty="0">
                <a:solidFill>
                  <a:srgbClr val="FF0000"/>
                </a:solidFill>
                <a:sym typeface="+mn-ea"/>
              </a:rPr>
              <a:t>: pass #1: blasting</a:t>
            </a:r>
            <a:endParaRPr kumimoji="1" lang="en-US" altLang="zh-CN" sz="2800" b="1" dirty="0">
              <a:solidFill>
                <a:srgbClr val="FF0000"/>
              </a:solidFill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28520" y="1847850"/>
            <a:ext cx="835850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//</a:t>
            </a:r>
            <a:r>
              <a:rPr kumimoji="1" lang="zh-CN" altLang="en-US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 err="1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genCons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()</a:t>
            </a:r>
            <a:r>
              <a:rPr kumimoji="1" lang="zh-CN" altLang="en-US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will</a:t>
            </a:r>
            <a:r>
              <a:rPr kumimoji="1" lang="zh-CN" altLang="en-US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generate</a:t>
            </a:r>
            <a:r>
              <a:rPr kumimoji="1" lang="zh-CN" altLang="en-US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constraints</a:t>
            </a:r>
            <a:endParaRPr kumimoji="1" lang="en-US" altLang="zh-CN" sz="2000" b="1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blastExp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(e){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if e is x:</a:t>
            </a:r>
            <a:endParaRPr kumimoji="1"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  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// a vector of </a:t>
            </a:r>
            <a:r>
              <a:rPr kumimoji="1" lang="en-US" altLang="zh-CN" sz="2000" b="1" dirty="0" err="1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boolean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variables</a:t>
            </a:r>
            <a:endParaRPr kumimoji="1"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  return (b0, b1, …,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bn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); </a:t>
            </a:r>
            <a:endParaRPr kumimoji="1"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if e is c:</a:t>
            </a:r>
            <a:endParaRPr kumimoji="1"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  return (b0, b1, …,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bn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if e is e1+e2:</a:t>
            </a:r>
            <a:endParaRPr kumimoji="1"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  (b0, …,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bn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) =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blastExp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(e1);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  (c0, …,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cn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) =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blastExp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(e2);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  return (d0, …,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dn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);  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// attach to e1+e2</a:t>
            </a:r>
            <a:endParaRPr kumimoji="1" lang="en-US" altLang="zh-CN" sz="2000" b="1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// other cases are similar</a:t>
            </a:r>
            <a:endParaRPr kumimoji="1" lang="en-US" altLang="zh-CN" sz="2000" b="1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}</a:t>
            </a:r>
            <a:endParaRPr lang="zh-CN" altLang="en-US" sz="2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8" name="文本框 7"/>
          <p:cNvSpPr txBox="1"/>
          <p:nvPr/>
        </p:nvSpPr>
        <p:spPr>
          <a:xfrm>
            <a:off x="2080393" y="1135581"/>
            <a:ext cx="8358505" cy="11838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//</a:t>
            </a:r>
            <a:r>
              <a:rPr kumimoji="1" lang="zh-CN" altLang="en-US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 err="1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genCons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()</a:t>
            </a:r>
            <a:r>
              <a:rPr kumimoji="1" lang="zh-CN" altLang="en-US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will</a:t>
            </a:r>
            <a:r>
              <a:rPr kumimoji="1" lang="zh-CN" altLang="en-US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generate</a:t>
            </a:r>
            <a:r>
              <a:rPr kumimoji="1" lang="zh-CN" altLang="en-US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constraints</a:t>
            </a:r>
            <a:endParaRPr kumimoji="1" lang="en-US" altLang="zh-CN" sz="2000" b="1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x=1 /\ y=2 /\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x&amp;y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=1</a:t>
            </a:r>
            <a:endParaRPr kumimoji="1"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  <a:sym typeface="+mn-ea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// tree structure</a:t>
            </a:r>
            <a:endParaRPr lang="zh-CN" altLang="en-US" sz="2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758" y="2219888"/>
            <a:ext cx="11306476" cy="431345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1351280" y="1271270"/>
            <a:ext cx="8513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503050405090304" charset="0"/>
                <a:cs typeface="Times New Roman" panose="02020503050405090304" charset="0"/>
                <a:sym typeface="+mn-ea"/>
              </a:rPr>
              <a:t>Bit-blasting algorithm </a:t>
            </a:r>
            <a:r>
              <a:rPr kumimoji="1" lang="en-US" altLang="zh-CN" sz="2800" dirty="0">
                <a:solidFill>
                  <a:srgbClr val="FF0000"/>
                </a:solidFill>
                <a:sym typeface="+mn-ea"/>
              </a:rPr>
              <a:t>: step #2: generating </a:t>
            </a:r>
            <a:r>
              <a:rPr kumimoji="1" lang="en-US" altLang="zh-CN" sz="2800" dirty="0" err="1">
                <a:solidFill>
                  <a:srgbClr val="FF0000"/>
                </a:solidFill>
                <a:sym typeface="+mn-ea"/>
              </a:rPr>
              <a:t>constr</a:t>
            </a:r>
            <a:r>
              <a:rPr kumimoji="1" lang="en-US" altLang="zh-CN" sz="2800" dirty="0">
                <a:solidFill>
                  <a:srgbClr val="FF0000"/>
                </a:solidFill>
                <a:sym typeface="+mn-ea"/>
              </a:rPr>
              <a:t>’</a:t>
            </a:r>
            <a:endParaRPr kumimoji="1" lang="en-US" altLang="zh-CN" sz="2800" b="1" dirty="0">
              <a:solidFill>
                <a:srgbClr val="FF0000"/>
              </a:solidFill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303145" y="2038985"/>
                <a:ext cx="6609715" cy="37846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genConsProp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()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will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generate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constraints</a:t>
                </a:r>
                <a:endParaRPr kumimoji="1" lang="en-US" altLang="zh-CN" sz="2000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genConsProp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(P){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if P is (e1=e2):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genConsExp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(e1);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genConsExp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(e2);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 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C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Courier New" panose="02070409020205090404" pitchFamily="49" charset="0"/>
                      </a:rPr>
                      <m:t>∪=</m:t>
                    </m:r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{x0=y0,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…,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xn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=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yn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};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else if P is (P1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sym typeface="Wingdings" panose="05000000000000000000" pitchFamily="2" charset="2"/>
                      </a:rPr>
                      <m:t>∧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P2):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genConsProp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(P1);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genConsProp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(P2);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}</a:t>
                </a:r>
                <a:endParaRPr lang="zh-CN" altLang="en-US" sz="200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145" y="2038985"/>
                <a:ext cx="6609715" cy="3784600"/>
              </a:xfrm>
              <a:prstGeom prst="rect">
                <a:avLst/>
              </a:prstGeom>
              <a:blipFill rotWithShape="1">
                <a:blip r:embed="rId1"/>
                <a:stretch>
                  <a:fillRect b="-1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1351280" y="1271270"/>
            <a:ext cx="8513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503050405090304" charset="0"/>
                <a:cs typeface="Times New Roman" panose="02020503050405090304" charset="0"/>
                <a:sym typeface="+mn-ea"/>
              </a:rPr>
              <a:t>Bit-blasting algorithm </a:t>
            </a:r>
            <a:r>
              <a:rPr kumimoji="1" lang="en-US" altLang="zh-CN" sz="2800" dirty="0">
                <a:solidFill>
                  <a:srgbClr val="FF0000"/>
                </a:solidFill>
                <a:sym typeface="+mn-ea"/>
              </a:rPr>
              <a:t>: step #2: generating </a:t>
            </a:r>
            <a:r>
              <a:rPr kumimoji="1" lang="en-US" altLang="zh-CN" sz="2800" dirty="0" err="1">
                <a:solidFill>
                  <a:srgbClr val="FF0000"/>
                </a:solidFill>
                <a:sym typeface="+mn-ea"/>
              </a:rPr>
              <a:t>constr</a:t>
            </a:r>
            <a:r>
              <a:rPr kumimoji="1" lang="en-US" altLang="zh-CN" sz="2800" dirty="0">
                <a:solidFill>
                  <a:srgbClr val="FF0000"/>
                </a:solidFill>
                <a:sym typeface="+mn-ea"/>
              </a:rPr>
              <a:t>’</a:t>
            </a:r>
            <a:endParaRPr kumimoji="1" lang="en-US" altLang="zh-CN" sz="2800" b="1" dirty="0">
              <a:solidFill>
                <a:srgbClr val="FF0000"/>
              </a:solidFill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917065" y="1793240"/>
                <a:ext cx="8358505" cy="48926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genExp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()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will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generate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constraints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for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exp</a:t>
                </a:r>
                <a:endParaRPr kumimoji="1" lang="en-US" altLang="zh-CN" sz="2000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genConsExp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(e){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switch(e){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case (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x&amp;y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):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C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Courier New" panose="02070409020205090404" pitchFamily="49" charset="0"/>
                      </a:rPr>
                      <m:t>∪=</m:t>
                    </m:r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{z0=x0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sym typeface="Wingdings" panose="05000000000000000000" pitchFamily="2" charset="2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y0,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z1=x1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sym typeface="Wingdings" panose="05000000000000000000" pitchFamily="2" charset="2"/>
                      </a:rPr>
                      <m:t>∧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y1,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…,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zn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=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xn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sym typeface="Wingdings" panose="05000000000000000000" pitchFamily="2" charset="2"/>
                      </a:rPr>
                      <m:t>∧ </m:t>
                    </m:r>
                  </m:oMath>
                </a14:m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yn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}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  break;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case (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x|y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):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C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Courier New" panose="02070409020205090404" pitchFamily="49" charset="0"/>
                      </a:rPr>
                      <m:t>∪=</m:t>
                    </m:r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{z0=x0</a:t>
                </a:r>
                <a14:m>
                  <m:oMath xmlns:m="http://schemas.openxmlformats.org/officeDocument/2006/math">
                    <m:r>
                      <a:rPr kumimoji="1" lang="en-US" altLang="zh-CN" sz="2000" b="1" i="0" smtClean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Courier New" panose="02070409020205090404" pitchFamily="49" charset="0"/>
                      </a:rPr>
                      <m:t> </m:t>
                    </m:r>
                    <m:r>
                      <a:rPr kumimoji="1"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Courier New" panose="02070409020205090404" pitchFamily="49" charset="0"/>
                      </a:rPr>
                      <m:t>∨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y0,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z1=x1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charset="0"/>
                    <a:cs typeface="Courier New" panose="02070409020205090404" pitchFamily="49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Courier New" panose="02070409020205090404" pitchFamily="49" charset="0"/>
                      </a:rPr>
                      <m:t>∨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y1,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…,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zn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=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xn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charset="0"/>
                    <a:cs typeface="Courier New" panose="02070409020205090404" pitchFamily="49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Courier New" panose="02070409020205090404" pitchFamily="49" charset="0"/>
                      </a:rPr>
                      <m:t>∨ </m:t>
                    </m:r>
                  </m:oMath>
                </a14:m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zn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}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  break;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case (~x):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C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Courier New" panose="02070409020205090404" pitchFamily="49" charset="0"/>
                      </a:rPr>
                      <m:t>∪=</m:t>
                    </m:r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{z0=~x0,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z1=~x1,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…,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zn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=~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xn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}; break;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}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}</a:t>
                </a:r>
                <a:endParaRPr lang="zh-CN" altLang="en-US" sz="200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065" y="1793240"/>
                <a:ext cx="8358505" cy="4892675"/>
              </a:xfrm>
              <a:prstGeom prst="rect">
                <a:avLst/>
              </a:prstGeom>
              <a:blipFill rotWithShape="1">
                <a:blip r:embed="rId1"/>
                <a:stretch>
                  <a:fillRect b="-19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8" name="文本框 7"/>
          <p:cNvSpPr txBox="1"/>
          <p:nvPr/>
        </p:nvSpPr>
        <p:spPr>
          <a:xfrm>
            <a:off x="2080393" y="1135581"/>
            <a:ext cx="8358505" cy="11838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//</a:t>
            </a:r>
            <a:r>
              <a:rPr kumimoji="1" lang="zh-CN" altLang="en-US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 err="1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genCons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()</a:t>
            </a:r>
            <a:r>
              <a:rPr kumimoji="1" lang="zh-CN" altLang="en-US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will</a:t>
            </a:r>
            <a:r>
              <a:rPr kumimoji="1" lang="zh-CN" altLang="en-US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generate</a:t>
            </a:r>
            <a:r>
              <a:rPr kumimoji="1" lang="zh-CN" altLang="en-US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constraints</a:t>
            </a:r>
            <a:endParaRPr kumimoji="1" lang="en-US" altLang="zh-CN" sz="2000" b="1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x=1 /\ y=2 /\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x&amp;y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=1</a:t>
            </a:r>
            <a:endParaRPr kumimoji="1"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  <a:sym typeface="+mn-ea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// tree structure</a:t>
            </a:r>
            <a:endParaRPr lang="zh-CN" altLang="en-US" sz="2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758" y="2219888"/>
            <a:ext cx="11306476" cy="431345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31147" y="4912744"/>
            <a:ext cx="1692728" cy="4277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503050405090304" charset="0"/>
                <a:ea typeface="+mj-ea"/>
                <a:cs typeface="Times New Roman" panose="02020503050405090304" charset="0"/>
              </a:rPr>
              <a:t>c0=T,…,cn=F</a:t>
            </a:r>
            <a:endParaRPr lang="zh-CN" altLang="en-US" sz="2000" dirty="0">
              <a:solidFill>
                <a:srgbClr val="FF0000"/>
              </a:solidFill>
              <a:latin typeface="Times New Roman" panose="02020503050405090304" charset="0"/>
              <a:ea typeface="+mj-ea"/>
              <a:cs typeface="Times New Roman" panose="0202050305040509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3131" y="4226743"/>
            <a:ext cx="2069716" cy="4294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503050405090304" charset="0"/>
                <a:ea typeface="+mj-ea"/>
                <a:cs typeface="Times New Roman" panose="02020503050405090304" charset="0"/>
              </a:rPr>
              <a:t>b0=c0,…,bn=cn</a:t>
            </a:r>
            <a:endParaRPr lang="zh-CN" altLang="en-US" sz="2000" dirty="0">
              <a:solidFill>
                <a:srgbClr val="FF0000"/>
              </a:solidFill>
              <a:latin typeface="Times New Roman" panose="02020503050405090304" charset="0"/>
              <a:ea typeface="+mj-ea"/>
              <a:cs typeface="Times New Roman" panose="0202050305040509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0" y="6273509"/>
            <a:ext cx="2229838" cy="4294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503050405090304" charset="0"/>
                <a:ea typeface="+mj-ea"/>
                <a:cs typeface="Times New Roman" panose="02020503050405090304" charset="0"/>
              </a:rPr>
              <a:t>e0=F,e1=T,…,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503050405090304" charset="0"/>
                <a:ea typeface="+mj-ea"/>
                <a:cs typeface="Times New Roman" panose="02020503050405090304" charset="0"/>
              </a:rPr>
              <a:t>en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503050405090304" charset="0"/>
                <a:ea typeface="+mj-ea"/>
                <a:cs typeface="Times New Roman" panose="02020503050405090304" charset="0"/>
              </a:rPr>
              <a:t>=F</a:t>
            </a:r>
            <a:endParaRPr lang="zh-CN" altLang="en-US" sz="2000" dirty="0">
              <a:solidFill>
                <a:srgbClr val="FF0000"/>
              </a:solidFill>
              <a:latin typeface="Times New Roman" panose="02020503050405090304" charset="0"/>
              <a:ea typeface="+mj-ea"/>
              <a:cs typeface="Times New Roman" panose="0202050305040509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54466" y="4301244"/>
            <a:ext cx="2069716" cy="4294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503050405090304" charset="0"/>
                <a:ea typeface="+mj-ea"/>
                <a:cs typeface="Times New Roman" panose="02020503050405090304" charset="0"/>
              </a:rPr>
              <a:t>d0=e0,…,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503050405090304" charset="0"/>
                <a:ea typeface="+mj-ea"/>
                <a:cs typeface="Times New Roman" panose="02020503050405090304" charset="0"/>
              </a:rPr>
              <a:t>dn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503050405090304" charset="0"/>
                <a:ea typeface="+mj-ea"/>
                <a:cs typeface="Times New Roman" panose="02020503050405090304" charset="0"/>
              </a:rPr>
              <a:t>=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503050405090304" charset="0"/>
                <a:ea typeface="+mj-ea"/>
                <a:cs typeface="Times New Roman" panose="02020503050405090304" charset="0"/>
              </a:rPr>
              <a:t>en</a:t>
            </a:r>
            <a:endParaRPr lang="zh-CN" altLang="en-US" sz="2000" dirty="0">
              <a:solidFill>
                <a:srgbClr val="FF0000"/>
              </a:solidFill>
              <a:latin typeface="Times New Roman" panose="02020503050405090304" charset="0"/>
              <a:ea typeface="+mj-ea"/>
              <a:cs typeface="Times New Roman" panose="0202050305040509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41996" y="3186674"/>
            <a:ext cx="2789461" cy="4294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503050405090304" charset="0"/>
                <a:ea typeface="+mj-ea"/>
                <a:cs typeface="Times New Roman" panose="02020503050405090304" charset="0"/>
              </a:rPr>
              <a:t>f0=b0/\d0,…,fn=bn/\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503050405090304" charset="0"/>
                <a:ea typeface="+mj-ea"/>
                <a:cs typeface="Times New Roman" panose="02020503050405090304" charset="0"/>
              </a:rPr>
              <a:t>dn</a:t>
            </a:r>
            <a:endParaRPr lang="zh-CN" altLang="en-US" sz="2000" dirty="0">
              <a:solidFill>
                <a:srgbClr val="FF0000"/>
              </a:solidFill>
              <a:latin typeface="Times New Roman" panose="02020503050405090304" charset="0"/>
              <a:ea typeface="+mj-ea"/>
              <a:cs typeface="Times New Roman" panose="0202050305040509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49958" y="3377200"/>
            <a:ext cx="1692728" cy="4277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503050405090304" charset="0"/>
                <a:ea typeface="+mj-ea"/>
                <a:cs typeface="Times New Roman" panose="02020503050405090304" charset="0"/>
              </a:rPr>
              <a:t>g0=T,…,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503050405090304" charset="0"/>
                <a:ea typeface="+mj-ea"/>
                <a:cs typeface="Times New Roman" panose="02020503050405090304" charset="0"/>
              </a:rPr>
              <a:t>gn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503050405090304" charset="0"/>
                <a:ea typeface="+mj-ea"/>
                <a:cs typeface="Times New Roman" panose="02020503050405090304" charset="0"/>
              </a:rPr>
              <a:t>=F</a:t>
            </a:r>
            <a:endParaRPr lang="zh-CN" altLang="en-US" sz="2000" dirty="0">
              <a:solidFill>
                <a:srgbClr val="FF0000"/>
              </a:solidFill>
              <a:latin typeface="Times New Roman" panose="02020503050405090304" charset="0"/>
              <a:ea typeface="+mj-ea"/>
              <a:cs typeface="Times New Roman" panose="0202050305040509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37337" y="2443083"/>
            <a:ext cx="2069716" cy="4294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503050405090304" charset="0"/>
                <a:ea typeface="+mj-ea"/>
                <a:cs typeface="Times New Roman" panose="02020503050405090304" charset="0"/>
              </a:rPr>
              <a:t>f0=g0,…,fn=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503050405090304" charset="0"/>
                <a:ea typeface="+mj-ea"/>
                <a:cs typeface="Times New Roman" panose="02020503050405090304" charset="0"/>
              </a:rPr>
              <a:t>gn</a:t>
            </a:r>
            <a:endParaRPr lang="zh-CN" altLang="en-US" sz="2000" dirty="0">
              <a:solidFill>
                <a:srgbClr val="FF0000"/>
              </a:solidFill>
              <a:latin typeface="Times New Roman" panose="02020503050405090304" charset="0"/>
              <a:ea typeface="+mj-ea"/>
              <a:cs typeface="Times New Roman" panose="0202050305040509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数据结构理论</a:t>
            </a:r>
            <a:endParaRPr lang="en-US" altLang="en-US" sz="4400" dirty="0"/>
          </a:p>
        </p:txBody>
      </p:sp>
      <p:sp>
        <p:nvSpPr>
          <p:cNvPr id="6" name="文本框 5"/>
          <p:cNvSpPr txBox="1"/>
          <p:nvPr/>
        </p:nvSpPr>
        <p:spPr>
          <a:xfrm>
            <a:off x="4125595" y="2414270"/>
            <a:ext cx="5903595" cy="19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/>
              <a:t> </a:t>
            </a:r>
            <a:r>
              <a:rPr lang="zh-CN" altLang="en-US" sz="2800" dirty="0"/>
              <a:t>比特向量</a:t>
            </a:r>
            <a:endParaRPr lang="en-US" altLang="zh-CN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rgbClr val="FF0000"/>
                </a:solidFill>
              </a:rPr>
              <a:t>数组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指针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数组理论</a:t>
            </a:r>
            <a:endParaRPr lang="en-US" altLang="en-US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3227732" y="1798786"/>
            <a:ext cx="12293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Syntax</a:t>
            </a:r>
            <a:endParaRPr kumimoji="1" lang="zh-CN" altLang="en-US" sz="2800" b="1" dirty="0">
              <a:latin typeface="Times New Roman" panose="02020503050405090304" charset="0"/>
              <a:cs typeface="Times New Roman" panose="0202050305040509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5324" y="2321230"/>
            <a:ext cx="4765388" cy="194642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416050" y="1809750"/>
            <a:ext cx="20300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Array</a:t>
            </a:r>
            <a:r>
              <a:rPr kumimoji="1" lang="zh-CN" alt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select</a:t>
            </a:r>
            <a:endParaRPr lang="zh-CN" altLang="en-US" sz="2800" b="1">
              <a:latin typeface="Times New Roman" panose="02020503050405090304" charset="0"/>
              <a:cs typeface="Times New Roman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540760" y="2271395"/>
                <a:ext cx="6214745" cy="21285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kumimoji="1" lang="en-US" altLang="zh-CN" sz="2000" dirty="0">
                    <a:sym typeface="+mn-ea"/>
                  </a:rPr>
                  <a:t>For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array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select:</a:t>
                </a:r>
                <a:endParaRPr kumimoji="1" lang="en-US" altLang="zh-CN" sz="2000" dirty="0"/>
              </a:p>
              <a:p>
                <a:pPr marL="0" indent="0" algn="ctr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𝐴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[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𝑖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000" i="1" dirty="0">
                  <a:solidFill>
                    <a:srgbClr val="0432FF"/>
                  </a:solidFill>
                  <a:latin typeface="Cambria Math" panose="02040503050406030204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dirty="0">
                    <a:sym typeface="+mn-ea"/>
                  </a:rPr>
                  <a:t>introduce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new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function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symbol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endParaRPr kumimoji="1" lang="en-US" altLang="zh-CN" sz="2000" i="1" dirty="0">
                  <a:latin typeface="Cambria Math" panose="02040503050406030204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1" lang="en-US" altLang="zh-CN" sz="2000" baseline="-25000" dirty="0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dirty="0">
                    <a:sym typeface="+mn-ea"/>
                  </a:rPr>
                  <a:t>And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array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index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becomes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function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call: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𝐴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𝑖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60" y="2271395"/>
                <a:ext cx="6214745" cy="212852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308100" y="4209415"/>
            <a:ext cx="22466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Array update</a:t>
            </a:r>
            <a:endParaRPr kumimoji="1" lang="en-US" altLang="zh-CN" sz="2800" b="1" dirty="0">
              <a:latin typeface="Times New Roman" panose="02020503050405090304" charset="0"/>
              <a:cs typeface="Times New Roman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465070" y="4812030"/>
                <a:ext cx="8856345" cy="21920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kumimoji="1" lang="en-US" altLang="zh-CN" sz="2000" dirty="0">
                    <a:sym typeface="+mn-ea"/>
                  </a:rPr>
                  <a:t>For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array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update:</a:t>
                </a:r>
                <a:endParaRPr kumimoji="1" lang="en-US" altLang="zh-CN" sz="2000" dirty="0"/>
              </a:p>
              <a:p>
                <a:pPr marL="0" indent="0" algn="ctr" fontAlgn="auto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𝐴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[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𝑖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]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latin typeface="Cambria Math" panose="02040503050406030204" charset="0"/>
                    <a:sym typeface="+mn-ea"/>
                  </a:rPr>
                  <a:t>=</a:t>
                </a:r>
                <a:r>
                  <a:rPr kumimoji="1" lang="en-US" altLang="zh-CN" sz="2000" i="1" dirty="0">
                    <a:solidFill>
                      <a:srgbClr val="0432FF"/>
                    </a:solidFill>
                    <a:latin typeface="Cambria Math" panose="02040503050406030204" charset="0"/>
                    <a:sym typeface="+mn-ea"/>
                  </a:rPr>
                  <a:t>x</a:t>
                </a:r>
                <a:endParaRPr kumimoji="1" lang="en-US" altLang="zh-CN" sz="2000" i="1" dirty="0">
                  <a:solidFill>
                    <a:srgbClr val="0432FF"/>
                  </a:solidFill>
                  <a:latin typeface="Cambria Math" panose="02040503050406030204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dirty="0">
                    <a:sym typeface="+mn-ea"/>
                  </a:rPr>
                  <a:t>introduce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new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array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symbol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𝐴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′ 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along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with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two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new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constraints:</a:t>
                </a:r>
                <a:endParaRPr kumimoji="1" lang="en-US" altLang="zh-CN" sz="2000" dirty="0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==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</m:oMath>
                  </m:oMathPara>
                </a14:m>
                <a:endParaRPr kumimoji="1" lang="en-US" altLang="zh-CN" sz="2000" b="0" dirty="0">
                  <a:solidFill>
                    <a:srgbClr val="0432FF"/>
                  </a:solidFill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∀</m:t>
                          </m:r>
                          <m: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𝑗</m:t>
                          </m:r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≠</m:t>
                          </m:r>
                          <m: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𝑖</m:t>
                          </m:r>
                          <m: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.</m:t>
                          </m:r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𝑗</m:t>
                          </m:r>
                        </m:e>
                      </m:d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==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𝐴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[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𝑗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]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070" y="4812030"/>
                <a:ext cx="8856345" cy="21920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480695" y="130048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判定算法：数组消去</a:t>
            </a:r>
            <a:endParaRPr lang="zh-CN" altLang="en-US" sz="2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42449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Array</a:t>
            </a:r>
            <a:r>
              <a:rPr kumimoji="1" lang="zh-CN" alt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reduction</a:t>
            </a:r>
            <a:r>
              <a:rPr kumimoji="1" lang="zh-CN" alt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algorithm</a:t>
            </a:r>
            <a:endParaRPr lang="zh-CN" altLang="en-US" sz="2800" b="1">
              <a:latin typeface="Times New Roman" panose="02020503050405090304" charset="0"/>
              <a:cs typeface="Times New Roman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2252980" y="1942465"/>
                <a:ext cx="7685405" cy="41541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Given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a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proposition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in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array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property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form,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endParaRPr kumimoji="1" lang="en-US" altLang="zh-CN" sz="2000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convert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it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into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an equivalent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EUF formulae.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endParaRPr kumimoji="1" lang="en-US" altLang="zh-CN" sz="2000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Input: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any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proposition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P</a:t>
                </a:r>
                <a:endParaRPr kumimoji="1" lang="en-US" altLang="zh-CN" sz="2000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Output: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an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EUF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proposition</a:t>
                </a:r>
                <a:endParaRPr kumimoji="1" lang="en-US" altLang="zh-CN" sz="2000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EUF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arrayReduction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(P){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P1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eliminate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all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array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write: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store(A,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x);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P2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replace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b="1" i="1" smtClean="0">
                        <a:solidFill>
                          <a:srgbClr val="0432FF"/>
                        </a:solidFill>
                        <a:latin typeface="Cambria Math" panose="02040503050406030204" charset="0"/>
                        <a:cs typeface="Courier New" panose="02070409020205090404" pitchFamily="49" charset="0"/>
                      </a:rPr>
                      <m:t>∃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x.P1(x)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with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P1(y);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y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is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fresh</a:t>
                </a:r>
                <a:endParaRPr kumimoji="1" lang="en-US" altLang="zh-CN" sz="2000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P3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replace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∀x.P2(x)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with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P2(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)/\.../\P2(k);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P4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eliminate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array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read in P3: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A[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];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return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P4;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}</a:t>
                </a:r>
                <a:endParaRPr lang="zh-CN" altLang="en-US" sz="20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80" y="1942465"/>
                <a:ext cx="7685405" cy="41541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Example</a:t>
            </a:r>
            <a:endParaRPr kumimoji="1" lang="en-US" sz="2800" b="1" dirty="0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793240" y="2252980"/>
                <a:ext cx="8604885" cy="359473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This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formulae:</a:t>
                </a:r>
                <a:endParaRPr kumimoji="1" lang="en-US" altLang="zh-CN" sz="2400" dirty="0"/>
              </a:p>
              <a:p>
                <a:pPr marL="0" indent="0" algn="ctr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𝑠𝑡𝑜𝑟𝑒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A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, 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≥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</m:oMath>
                  </m:oMathPara>
                </a14:m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charset="0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Step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#1: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eliminating</a:t>
                </a:r>
                <a:r>
                  <a:rPr kumimoji="1" lang="zh-CN" altLang="en-US" sz="2400">
                    <a:sym typeface="+mn-ea"/>
                  </a:rPr>
                  <a:t> </a:t>
                </a:r>
                <a:r>
                  <a:rPr kumimoji="1" lang="en-US" altLang="zh-CN" sz="2400">
                    <a:sym typeface="+mn-ea"/>
                  </a:rPr>
                  <a:t>array </a:t>
                </a:r>
                <a:r>
                  <a:rPr kumimoji="1" lang="en-US" altLang="zh-CN" sz="2400" dirty="0">
                    <a:sym typeface="+mn-ea"/>
                  </a:rPr>
                  <a:t>store</a:t>
                </a:r>
                <a:endParaRPr kumimoji="1" lang="en-US" altLang="zh-CN" sz="2400" i="1" dirty="0">
                  <a:latin typeface="Cambria Math" panose="02040503050406030204" charset="0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>
                    <a:solidFill>
                      <a:srgbClr val="0432FF"/>
                    </a:solidFill>
                    <a:latin typeface="Cambria Math" panose="0204050305040603020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𝑖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𝑥</m:t>
                    </m:r>
                    <m:r>
                      <a:rPr kumimoji="1" lang="zh-CN" altLang="en-US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∧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𝑗</m:t>
                    </m:r>
                    <m:r>
                      <a:rPr kumimoji="1" lang="en-US" altLang="zh-CN" sz="2400" i="1" smtClean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∈</m:t>
                    </m:r>
                    <m:r>
                      <a:rPr kumimoji="1" lang="en-US" altLang="zh-CN" sz="2400" i="1" smtClean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ℕ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𝑗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≠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𝑖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ea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ea typeface="Cambria Math" panose="02040503050406030204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ea typeface="Cambria Math" panose="02040503050406030204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ea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𝑗</m:t>
                        </m:r>
                      </m:e>
                    </m:d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𝑗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)</m:t>
                    </m:r>
                    <m:r>
                      <a:rPr kumimoji="1" lang="en-US" altLang="zh-CN" sz="2400" i="1" smtClean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→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zh-CN" sz="240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𝑖</m:t>
                        </m:r>
                      </m:e>
                    </m:d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𝑥</m:t>
                    </m:r>
                  </m:oMath>
                </a14:m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To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prove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the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above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is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to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check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sym typeface="+mn-ea"/>
                  </a:rPr>
                  <a:t>UNSAT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of:</a:t>
                </a:r>
                <a:endParaRPr kumimoji="1" lang="en-US" altLang="zh-CN" sz="24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  <m:r>
                        <a:rPr kumimoji="1" lang="zh-CN" altLang="en-US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∀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𝑗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∈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ℕ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.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𝑗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≠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𝑖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𝑗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𝑗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zh-CN" altLang="en-US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∧</m:t>
                      </m:r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&lt;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</m:oMath>
                  </m:oMathPara>
                </a14:m>
                <a:endParaRPr lang="zh-CN" altLang="en-US" sz="24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240" y="2252980"/>
                <a:ext cx="8604885" cy="3594735"/>
              </a:xfrm>
              <a:prstGeom prst="rect">
                <a:avLst/>
              </a:prstGeom>
              <a:blipFill rotWithShape="1">
                <a:blip r:embed="rId1"/>
                <a:stretch>
                  <a:fillRect b="-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线性算数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理论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6303645" y="1224280"/>
                <a:ext cx="4526280" cy="48748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9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b="1" dirty="0" err="1">
                    <a:latin typeface="+mj-ea"/>
                    <a:ea typeface="+mj-ea"/>
                    <a:cs typeface="+mj-ea"/>
                    <a:sym typeface="+mn-ea"/>
                  </a:rPr>
                  <a:t>谓词</a:t>
                </a:r>
                <a:r>
                  <a:rPr lang="en-US" altLang="en-US" b="1" dirty="0" err="1">
                    <a:latin typeface="+mj-ea"/>
                    <a:ea typeface="+mj-ea"/>
                    <a:cs typeface="+mj-ea"/>
                  </a:rPr>
                  <a:t>逻辑</a:t>
                </a:r>
                <a:r>
                  <a:rPr lang="en-US" altLang="en-US" b="1" dirty="0">
                    <a:latin typeface="+mj-ea"/>
                    <a:ea typeface="+mj-ea"/>
                    <a:cs typeface="+mj-ea"/>
                  </a:rPr>
                  <a:t> ( </a:t>
                </a:r>
                <a:r>
                  <a:rPr lang="en-US" altLang="en-US" b="1" dirty="0">
                    <a:latin typeface="+mj-ea"/>
                    <a:ea typeface="+mj-ea"/>
                    <a:cs typeface="+mj-ea"/>
                  </a:rPr>
                  <a:t>Predicate Logic) </a:t>
                </a:r>
                <a:r>
                  <a:rPr lang="en-US" altLang="en-US" b="1" dirty="0" err="1">
                    <a:latin typeface="+mj-ea"/>
                    <a:ea typeface="+mj-ea"/>
                    <a:cs typeface="+mj-ea"/>
                  </a:rPr>
                  <a:t>语法</a:t>
                </a:r>
                <a:endParaRPr lang="en-US" altLang="en-US" b="1" dirty="0">
                  <a:latin typeface="+mj-ea"/>
                  <a:ea typeface="+mj-ea"/>
                  <a:cs typeface="+mj-ea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E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c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f</a:t>
                </a:r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(E,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r(E,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r>
                  <a:rPr kumimoji="1" lang="zh-CN" altLang="en-US" dirty="0">
                    <a:latin typeface="Cambria Math" panose="02040503050406030204" charset="0"/>
                  </a:rPr>
                  <a:t>       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14:m>
                  <m:oMath xmlns:m="http://schemas.openxmlformats.org/officeDocument/2006/math">
                    <m:r>
                      <a:rPr kumimoji="1" lang="zh-CN" altLang="en-US">
                        <a:latin typeface="Cambria Math" panose="02040503050406030204" charset="0"/>
                        <a:ea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charset="0"/>
                        <a:ea typeface="Cambria Math" panose="02040503050406030204" charset="0"/>
                      </a:rPr>
                      <m:t>T</m:t>
                    </m:r>
                  </m:oMath>
                </a14:m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charset="0"/>
                        <a:ea typeface="Cambria Math" panose="02040503050406030204" charset="0"/>
                      </a:rPr>
                      <m:t>⊥</m:t>
                    </m:r>
                  </m:oMath>
                </a14:m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charset="0"/>
                      </a:rPr>
                      <m:t>∨</m:t>
                    </m:r>
                  </m:oMath>
                </a14:m>
                <a:r>
                  <a:rPr kumimoji="1" lang="zh-CN" altLang="en-US" i="1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latin typeface="Cambria Math" panose="02040503050406030204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a:rPr kumimoji="1" lang="zh-CN" altLang="en-US" i="1" dirty="0">
                          <a:latin typeface="Cambria Math" panose="02040503050406030204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 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𝑃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∃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P</m:t>
                    </m:r>
                  </m:oMath>
                </a14:m>
                <a:endParaRPr lang="en-US" altLang="en-US" sz="1800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lvl="1"/>
                <a:endParaRPr lang="en-US" altLang="en-US" sz="1800" dirty="0"/>
              </a:p>
              <a:p>
                <a:endParaRPr lang="en-US" altLang="en-US" sz="2000" dirty="0"/>
              </a:p>
            </p:txBody>
          </p:sp>
        </mc:Choice>
        <mc:Fallback>
          <p:sp>
            <p:nvSpPr>
              <p:cNvPr id="5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303645" y="1224280"/>
                <a:ext cx="4526280" cy="4874895"/>
              </a:xfrm>
              <a:prstGeom prst="rect">
                <a:avLst/>
              </a:prstGeom>
              <a:blipFill rotWithShape="1">
                <a:blip r:embed="rId3"/>
                <a:stretch>
                  <a:fillRect b="-11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3572" y="2134062"/>
            <a:ext cx="5880100" cy="2781300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423775" y="1330807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en-US" altLang="zh-CN" sz="2800" b="1" dirty="0"/>
              <a:t>-</a:t>
            </a:r>
            <a:r>
              <a:rPr kumimoji="1" lang="zh-CN" altLang="en-US" sz="2800" b="1" dirty="0"/>
              <a:t> 语法</a:t>
            </a:r>
            <a:endParaRPr kumimoji="1" lang="zh-CN" altLang="en-US" sz="2800" b="1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46405" y="4915535"/>
            <a:ext cx="2616200" cy="172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Example</a:t>
            </a:r>
            <a:endParaRPr kumimoji="1" lang="en-US" sz="2800" b="1" dirty="0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2421890" y="2244090"/>
                <a:ext cx="7348855" cy="34150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This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formulae:</a:t>
                </a:r>
                <a:endParaRPr kumimoji="1" lang="en-US" altLang="zh-CN" sz="2400" dirty="0"/>
              </a:p>
              <a:p>
                <a:pPr marL="0" indent="0" algn="ctr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𝑠𝑡𝑜𝑟𝑒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A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, 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≥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</m:oMath>
                  </m:oMathPara>
                </a14:m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charset="0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olidFill>
                      <a:schemeClr val="tx1"/>
                    </a:solidFill>
                    <a:sym typeface="+mn-ea"/>
                  </a:rPr>
                  <a:t>Step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#3: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</m:oMath>
                </a14:m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elimination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(only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index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 err="1">
                    <a:solidFill>
                      <a:srgbClr val="0432FF"/>
                    </a:solidFill>
                    <a:sym typeface="+mn-ea"/>
                  </a:rPr>
                  <a:t>i</a:t>
                </a:r>
                <a:r>
                  <a:rPr kumimoji="1" lang="en-US" altLang="zh-CN" sz="2400" dirty="0">
                    <a:sym typeface="+mn-ea"/>
                  </a:rPr>
                  <a:t>)</a:t>
                </a:r>
                <a:endParaRPr kumimoji="1" lang="en-US" altLang="zh-CN" sz="2400" i="1" dirty="0">
                  <a:latin typeface="Cambria Math" panose="02040503050406030204" charset="0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  <m:r>
                        <a:rPr kumimoji="1" lang="zh-CN" altLang="en-US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𝑖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≠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𝑖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zh-CN" altLang="en-US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∧</m:t>
                      </m:r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&lt;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</m:oMath>
                  </m:oMathPara>
                </a14:m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Simplify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to:</a:t>
                </a:r>
                <a:endParaRPr kumimoji="1" lang="en-US" altLang="zh-CN" sz="2400" dirty="0">
                  <a:sym typeface="+mn-ea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  <m:r>
                        <a:rPr kumimoji="1" lang="zh-CN" altLang="en-US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∧</m:t>
                      </m:r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&lt;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</m:oMath>
                  </m:oMathPara>
                </a14:m>
                <a:endParaRPr lang="zh-CN" altLang="en-US" sz="24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90" y="2244090"/>
                <a:ext cx="7348855" cy="3415030"/>
              </a:xfrm>
              <a:prstGeom prst="rect">
                <a:avLst/>
              </a:prstGeom>
              <a:blipFill rotWithShape="1">
                <a:blip r:embed="rId1"/>
                <a:stretch>
                  <a:fillRect b="-88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Example</a:t>
            </a:r>
            <a:endParaRPr kumimoji="1" lang="en-US" sz="2800" b="1" dirty="0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2016760" y="2252980"/>
                <a:ext cx="8158480" cy="34264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This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formulae:</a:t>
                </a:r>
                <a:endParaRPr kumimoji="1" lang="en-US" altLang="zh-CN" sz="2400" dirty="0"/>
              </a:p>
              <a:p>
                <a:pPr marL="0" indent="0" algn="ctr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𝑠𝑡𝑜𝑟𝑒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A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, 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≥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</m:oMath>
                  </m:oMathPara>
                </a14:m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charset="0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Step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#4: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array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read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elimination</a:t>
                </a:r>
                <a:endParaRPr kumimoji="1" lang="en-US" altLang="zh-CN" sz="2400" i="1" dirty="0">
                  <a:latin typeface="Cambria Math" panose="02040503050406030204" charset="0"/>
                </a:endParaRPr>
              </a:p>
              <a:p>
                <a:pPr marL="0" indent="0" algn="ctr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𝑖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𝑥</m:t>
                    </m:r>
                    <m:sSub>
                      <m:sSubPr>
                        <m:ctrlP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zh-CN" altLang="en-US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∧</m:t>
                        </m:r>
                        <m: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𝑖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)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&lt;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𝑥</m:t>
                    </m:r>
                  </m:oMath>
                </a14:m>
                <a:endParaRPr kumimoji="1" lang="en-US" altLang="zh-CN" sz="24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It’s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easy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to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check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the above formulae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is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sym typeface="+mn-ea"/>
                  </a:rPr>
                  <a:t>UNSAT</a:t>
                </a:r>
                <a:r>
                  <a:rPr kumimoji="1" lang="en-US" altLang="zh-CN" sz="2400" dirty="0">
                    <a:sym typeface="+mn-ea"/>
                  </a:rPr>
                  <a:t>,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thus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the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original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proposition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is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valid.</a:t>
                </a:r>
                <a:endParaRPr lang="zh-CN" altLang="en-US" sz="24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760" y="2252980"/>
                <a:ext cx="8158480" cy="3426460"/>
              </a:xfrm>
              <a:prstGeom prst="rect">
                <a:avLst/>
              </a:prstGeom>
              <a:blipFill rotWithShape="1">
                <a:blip r:embed="rId1"/>
                <a:stretch>
                  <a:fillRect b="-46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Example</a:t>
            </a:r>
            <a:endParaRPr kumimoji="1" lang="en-US" sz="2800" b="1" dirty="0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3651" y="2339608"/>
            <a:ext cx="8604885" cy="11318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kumimoji="1" lang="en-US" altLang="zh-CN" sz="2400" dirty="0">
                <a:sym typeface="+mn-ea"/>
              </a:rPr>
              <a:t>This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formulae:</a:t>
            </a:r>
            <a:endParaRPr kumimoji="1" lang="en-US" altLang="zh-CN" sz="2400" dirty="0"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kumimoji="1"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51" y="2817580"/>
            <a:ext cx="10752381" cy="676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83651" y="3797862"/>
            <a:ext cx="6097604" cy="1010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kumimoji="1" lang="en-US" altLang="zh-CN" sz="2400" dirty="0">
                <a:sym typeface="+mn-ea"/>
              </a:rPr>
              <a:t>To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prove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the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above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is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to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check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olidFill>
                  <a:srgbClr val="0432FF"/>
                </a:solidFill>
                <a:sym typeface="+mn-ea"/>
              </a:rPr>
              <a:t>UNSAT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of:</a:t>
            </a:r>
            <a:endParaRPr kumimoji="1" lang="en-US" altLang="zh-CN" sz="2400" dirty="0"/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18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47" y="4293394"/>
            <a:ext cx="10561905" cy="69523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Example</a:t>
            </a:r>
            <a:endParaRPr kumimoji="1" lang="en-US" sz="2800" b="1" dirty="0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3651" y="2339608"/>
            <a:ext cx="8604885" cy="11318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kumimoji="1" lang="en-US" altLang="zh-CN" sz="2400" dirty="0">
                <a:sym typeface="+mn-ea"/>
              </a:rPr>
              <a:t>This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formulae:</a:t>
            </a:r>
            <a:endParaRPr kumimoji="1" lang="en-US" altLang="zh-CN" sz="2400" dirty="0"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kumimoji="1"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51" y="2817580"/>
            <a:ext cx="10752381" cy="676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83651" y="3752573"/>
            <a:ext cx="609760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kumimoji="1" lang="en-US" altLang="zh-CN" sz="2400" dirty="0">
                <a:sym typeface="+mn-ea"/>
              </a:rPr>
              <a:t>Step #1: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eliminating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array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store</a:t>
            </a:r>
            <a:endParaRPr lang="zh-CN" altLang="en-US" sz="18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55" y="4259280"/>
            <a:ext cx="8133333" cy="114285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Example</a:t>
            </a:r>
            <a:endParaRPr kumimoji="1" lang="en-US" sz="2800" b="1" dirty="0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3651" y="2339608"/>
            <a:ext cx="8604885" cy="11318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kumimoji="1" lang="en-US" altLang="zh-CN" sz="2400" dirty="0">
                <a:sym typeface="+mn-ea"/>
              </a:rPr>
              <a:t>This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formulae:</a:t>
            </a:r>
            <a:endParaRPr kumimoji="1" lang="en-US" altLang="zh-CN" sz="2400" dirty="0"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kumimoji="1"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51" y="2817580"/>
            <a:ext cx="10752381" cy="6761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983650" y="3752573"/>
                <a:ext cx="6986067" cy="580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Step #2: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sz="2400" b="1" i="1" smtClean="0">
                        <a:solidFill>
                          <a:schemeClr val="tx1"/>
                        </a:solidFill>
                        <a:latin typeface="Cambria Math" panose="02040503050406030204" charset="0"/>
                        <a:cs typeface="Courier New" panose="02070409020205090404" pitchFamily="49" charset="0"/>
                      </a:rPr>
                      <m:t>∃</m:t>
                    </m:r>
                    <m:r>
                      <a:rPr kumimoji="1" lang="zh-CN" altLang="en-US" sz="2400" b="1" i="1" smtClean="0">
                        <a:solidFill>
                          <a:srgbClr val="0432FF"/>
                        </a:solidFill>
                        <a:latin typeface="Cambria Math" panose="02040503050406030204" charset="0"/>
                        <a:cs typeface="Courier New" panose="02070409020205090404" pitchFamily="49" charset="0"/>
                      </a:rPr>
                      <m:t> </m:t>
                    </m:r>
                  </m:oMath>
                </a14:m>
                <a:r>
                  <a:rPr kumimoji="1" lang="en-US" altLang="zh-CN" sz="2400" dirty="0">
                    <a:sym typeface="+mn-ea"/>
                  </a:rPr>
                  <a:t>eliminating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(with a new variable z</a:t>
                </a:r>
                <a:r>
                  <a:rPr kumimoji="1" lang="zh-CN" altLang="en-US" sz="2400" dirty="0">
                    <a:sym typeface="+mn-ea"/>
                  </a:rPr>
                  <a:t>∈</a:t>
                </a:r>
                <a:r>
                  <a:rPr kumimoji="1" lang="en-US" altLang="zh-CN" sz="2400" dirty="0">
                    <a:sym typeface="+mn-ea"/>
                  </a:rPr>
                  <a:t>N)</a:t>
                </a:r>
                <a:endParaRPr lang="zh-CN" altLang="en-US" sz="1800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50" y="3752573"/>
                <a:ext cx="6986067" cy="580415"/>
              </a:xfrm>
              <a:prstGeom prst="rect">
                <a:avLst/>
              </a:prstGeom>
              <a:blipFill rotWithShape="1">
                <a:blip r:embed="rId2"/>
                <a:stretch>
                  <a:fillRect l="-1" t="-62" r="7" b="-186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330423"/>
            <a:ext cx="8085714" cy="1133333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Example</a:t>
            </a:r>
            <a:endParaRPr kumimoji="1" lang="en-US" sz="2800" b="1" dirty="0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3277" y="1832194"/>
            <a:ext cx="8604885" cy="11318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kumimoji="1" lang="en-US" altLang="zh-CN" sz="2400" dirty="0">
                <a:sym typeface="+mn-ea"/>
              </a:rPr>
              <a:t>This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formulae:</a:t>
            </a:r>
            <a:endParaRPr kumimoji="1" lang="en-US" altLang="zh-CN" sz="2400" dirty="0"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kumimoji="1"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277" y="2310166"/>
            <a:ext cx="10752381" cy="676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3276" y="3245159"/>
            <a:ext cx="698606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Step #3: ∀ eliminating</a:t>
            </a:r>
            <a:r>
              <a:rPr kumimoji="1" lang="zh-CN" altLang="en-US" sz="2400" dirty="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 </a:t>
            </a:r>
            <a:r>
              <a:rPr kumimoji="1" lang="en-US" altLang="zh-CN" sz="2400" dirty="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(</a:t>
            </a:r>
            <a:r>
              <a:rPr lang="en-US" altLang="zh-CN" sz="2400" i="0" dirty="0">
                <a:solidFill>
                  <a:srgbClr val="000000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index: {i, z}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)</a:t>
            </a:r>
            <a:r>
              <a:rPr lang="en-US" altLang="zh-CN" sz="2400" dirty="0"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br>
              <a:rPr lang="en-US" altLang="zh-CN" sz="2400" dirty="0"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kumimoji="1" lang="en-US" altLang="zh-CN" sz="2400" dirty="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)</a:t>
            </a:r>
            <a:endParaRPr lang="zh-CN" altLang="en-US" sz="18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90" y="3815881"/>
            <a:ext cx="10247619" cy="117142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93276" y="4947729"/>
            <a:ext cx="698606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Simplify to:</a:t>
            </a:r>
            <a:r>
              <a:rPr lang="en-US" altLang="zh-CN" sz="2400" dirty="0"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endParaRPr lang="zh-CN" altLang="en-US" sz="2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189" y="5254930"/>
            <a:ext cx="6047619" cy="112381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Example</a:t>
            </a:r>
            <a:endParaRPr kumimoji="1" lang="en-US" sz="2800" b="1" dirty="0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3277" y="1832194"/>
            <a:ext cx="8604885" cy="11318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kumimoji="1" lang="en-US" altLang="zh-CN" sz="2400" dirty="0">
                <a:sym typeface="+mn-ea"/>
              </a:rPr>
              <a:t>This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formulae:</a:t>
            </a:r>
            <a:endParaRPr kumimoji="1" lang="en-US" altLang="zh-CN" sz="2400" dirty="0"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kumimoji="1"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277" y="2310166"/>
            <a:ext cx="10752381" cy="676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3276" y="3245159"/>
            <a:ext cx="698606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kumimoji="1" lang="en-US" altLang="zh-CN" sz="2400" dirty="0">
                <a:sym typeface="+mn-ea"/>
              </a:rPr>
              <a:t>Step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#4: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array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read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elimination</a:t>
            </a:r>
            <a:endParaRPr kumimoji="1" lang="en-US" altLang="zh-CN" sz="2400" i="1" dirty="0">
              <a:latin typeface="Cambria Math" panose="020405030504060302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76" y="3975922"/>
            <a:ext cx="10990476" cy="58095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3276" y="4667900"/>
            <a:ext cx="108650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It’s easy to check the above formulae is </a:t>
            </a:r>
            <a:r>
              <a:rPr lang="en-US" altLang="zh-CN" sz="2200" b="0" i="0" dirty="0">
                <a:solidFill>
                  <a:srgbClr val="0432F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UNSAT</a:t>
            </a:r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, thus the original proposition is valid.</a:t>
            </a:r>
            <a:r>
              <a:rPr lang="en-US" altLang="zh-CN" sz="2200" dirty="0"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br>
              <a:rPr lang="en-US" altLang="zh-CN" sz="2200" dirty="0">
                <a:latin typeface="Arial" panose="020B0604020202090204" pitchFamily="34" charset="0"/>
                <a:cs typeface="Arial" panose="020B0604020202090204" pitchFamily="34" charset="0"/>
              </a:rPr>
            </a:br>
            <a:endParaRPr lang="zh-CN" altLang="en-US" sz="2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数据结构理论</a:t>
            </a:r>
            <a:endParaRPr lang="en-US" altLang="en-US" sz="4400" dirty="0"/>
          </a:p>
        </p:txBody>
      </p:sp>
      <p:sp>
        <p:nvSpPr>
          <p:cNvPr id="6" name="文本框 5"/>
          <p:cNvSpPr txBox="1"/>
          <p:nvPr/>
        </p:nvSpPr>
        <p:spPr>
          <a:xfrm>
            <a:off x="4125595" y="2414270"/>
            <a:ext cx="5903595" cy="19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/>
              <a:t> </a:t>
            </a:r>
            <a:r>
              <a:rPr lang="zh-CN" altLang="en-US" sz="2800" dirty="0"/>
              <a:t>比特向量</a:t>
            </a:r>
            <a:endParaRPr lang="en-US" altLang="zh-CN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数组</a:t>
            </a:r>
            <a:endParaRPr lang="zh-CN" altLang="en-US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rgbClr val="FF0000"/>
                </a:solidFill>
              </a:rPr>
              <a:t>指针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r>
              <a:rPr lang="zh-CN" altLang="en-US" sz="4400" dirty="0"/>
              <a:t>：</a:t>
            </a:r>
            <a:r>
              <a:rPr lang="en-US" altLang="en-US" sz="4400" dirty="0"/>
              <a:t>内存模型</a:t>
            </a:r>
            <a:endParaRPr lang="en-US" altLang="en-US" sz="4400" dirty="0"/>
          </a:p>
        </p:txBody>
      </p:sp>
      <p:sp>
        <p:nvSpPr>
          <p:cNvPr id="3" name="椭圆 2"/>
          <p:cNvSpPr/>
          <p:nvPr/>
        </p:nvSpPr>
        <p:spPr>
          <a:xfrm>
            <a:off x="4499695" y="413642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x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4499695" y="474602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y</a:t>
            </a:r>
            <a:endParaRPr kumimoji="1"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499695" y="535562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4499695" y="596522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23695" y="4136423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023695" y="4517423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88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023695" y="4898423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99</a:t>
            </a:r>
            <a:endParaRPr kumimoji="1"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023695" y="5279423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103</a:t>
            </a:r>
            <a:endParaRPr kumimoji="1" lang="en-US" altLang="zh-CN"/>
          </a:p>
        </p:txBody>
      </p:sp>
      <p:sp>
        <p:nvSpPr>
          <p:cNvPr id="11" name="矩形 10"/>
          <p:cNvSpPr/>
          <p:nvPr/>
        </p:nvSpPr>
        <p:spPr>
          <a:xfrm>
            <a:off x="6023695" y="5660423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23695" y="6041423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102</a:t>
            </a:r>
            <a:endParaRPr kumimoji="1" lang="en-US" altLang="zh-CN"/>
          </a:p>
        </p:txBody>
      </p:sp>
      <p:cxnSp>
        <p:nvCxnSpPr>
          <p:cNvPr id="13" name="直线箭头连接符 12"/>
          <p:cNvCxnSpPr>
            <a:stCxn id="3" idx="6"/>
            <a:endCxn id="8" idx="1"/>
          </p:cNvCxnSpPr>
          <p:nvPr/>
        </p:nvCxnSpPr>
        <p:spPr>
          <a:xfrm>
            <a:off x="4880695" y="4326923"/>
            <a:ext cx="11430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/>
          <p:cNvCxnSpPr>
            <a:endCxn id="9" idx="1"/>
          </p:cNvCxnSpPr>
          <p:nvPr/>
        </p:nvCxnSpPr>
        <p:spPr>
          <a:xfrm>
            <a:off x="4880695" y="4954780"/>
            <a:ext cx="1143000" cy="134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>
            <a:endCxn id="10" idx="1"/>
          </p:cNvCxnSpPr>
          <p:nvPr/>
        </p:nvCxnSpPr>
        <p:spPr>
          <a:xfrm flipV="1">
            <a:off x="4887264" y="5469923"/>
            <a:ext cx="1136431" cy="71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>
            <a:endCxn id="12" idx="1"/>
          </p:cNvCxnSpPr>
          <p:nvPr/>
        </p:nvCxnSpPr>
        <p:spPr>
          <a:xfrm>
            <a:off x="4875440" y="6152549"/>
            <a:ext cx="1148255" cy="79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568011" y="3782158"/>
            <a:ext cx="134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S:</a:t>
            </a:r>
            <a:r>
              <a:rPr kumimoji="1" lang="zh-CN" altLang="en-US" dirty="0"/>
              <a:t> 符号表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5585021" y="3782158"/>
            <a:ext cx="108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H:</a:t>
            </a:r>
            <a:r>
              <a:rPr kumimoji="1" lang="zh-CN" altLang="en-US" dirty="0"/>
              <a:t> 内存</a:t>
            </a:r>
            <a:endParaRPr kumimoji="1" lang="zh-CN" altLang="en-US" dirty="0"/>
          </a:p>
        </p:txBody>
      </p:sp>
      <p:cxnSp>
        <p:nvCxnSpPr>
          <p:cNvPr id="19" name="曲线连接符 18"/>
          <p:cNvCxnSpPr>
            <a:stCxn id="10" idx="3"/>
            <a:endCxn id="9" idx="3"/>
          </p:cNvCxnSpPr>
          <p:nvPr/>
        </p:nvCxnSpPr>
        <p:spPr>
          <a:xfrm flipV="1">
            <a:off x="6785610" y="5088890"/>
            <a:ext cx="3175" cy="381000"/>
          </a:xfrm>
          <a:prstGeom prst="curvedConnector3">
            <a:avLst>
              <a:gd name="adj1" fmla="val 75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曲线连接符 19"/>
          <p:cNvCxnSpPr>
            <a:stCxn id="12" idx="3"/>
            <a:endCxn id="10" idx="3"/>
          </p:cNvCxnSpPr>
          <p:nvPr/>
        </p:nvCxnSpPr>
        <p:spPr>
          <a:xfrm flipV="1">
            <a:off x="6785610" y="5469890"/>
            <a:ext cx="3175" cy="762000"/>
          </a:xfrm>
          <a:prstGeom prst="curvedConnector3">
            <a:avLst>
              <a:gd name="adj1" fmla="val 75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2520341" y="1392588"/>
                <a:ext cx="6070907" cy="230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kumimoji="1" lang="zh-CN" altLang="en-US" sz="2400" dirty="0"/>
                  <a:t>假设有内存模型：</a:t>
                </a:r>
                <a:endParaRPr kumimoji="1" lang="en-US" altLang="zh-CN" sz="2400" dirty="0"/>
              </a:p>
              <a:p>
                <a:pPr fontAlgn="auto">
                  <a:lnSpc>
                    <a:spcPct val="120000"/>
                  </a:lnSpc>
                </a:pPr>
                <a:r>
                  <a:rPr kumimoji="1" lang="zh-CN" altLang="en-US" sz="2400" dirty="0"/>
                  <a:t>   </a:t>
                </a:r>
                <a:r>
                  <a:rPr kumimoji="1" lang="en-US" altLang="zh-CN" sz="2400" dirty="0"/>
                  <a:t>-</a:t>
                </a:r>
                <a:r>
                  <a:rPr kumimoji="1" lang="zh-CN" altLang="en-US" sz="2400" dirty="0"/>
                  <a:t> 内存中存储整型</a:t>
                </a:r>
                <a:endParaRPr kumimoji="1" lang="en-US" altLang="zh-CN" sz="2400" dirty="0"/>
              </a:p>
              <a:p>
                <a:pPr fontAlgn="auto">
                  <a:lnSpc>
                    <a:spcPct val="120000"/>
                  </a:lnSpc>
                </a:pPr>
                <a:r>
                  <a:rPr kumimoji="1" lang="zh-CN" altLang="en-US" sz="2400" dirty="0"/>
                  <a:t>   </a:t>
                </a:r>
                <a:r>
                  <a:rPr kumimoji="1" lang="en-US" altLang="zh-CN" sz="2400" dirty="0"/>
                  <a:t>-</a:t>
                </a:r>
                <a:r>
                  <a:rPr kumimoji="1" lang="zh-CN" altLang="en-US" sz="2400" dirty="0"/>
                  <a:t> 内存地址也用整型表示</a:t>
                </a:r>
                <a:endParaRPr kumimoji="1" lang="en-US" altLang="zh-CN" sz="2400" dirty="0"/>
              </a:p>
              <a:p>
                <a:pPr fontAlgn="auto">
                  <a:lnSpc>
                    <a:spcPct val="120000"/>
                  </a:lnSpc>
                </a:pPr>
                <a:r>
                  <a:rPr kumimoji="1" lang="zh-CN" altLang="en-US" sz="2400" dirty="0"/>
                  <a:t>   </a:t>
                </a:r>
                <a:r>
                  <a:rPr kumimoji="1" lang="en-US" altLang="zh-CN" sz="2400" dirty="0"/>
                  <a:t>-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S: x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chemeClr val="accent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→</m:t>
                    </m:r>
                  </m:oMath>
                </a14:m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a</a:t>
                </a:r>
                <a:r>
                  <a:rPr kumimoji="1" lang="zh-CN" altLang="en-US" sz="2400" dirty="0"/>
                  <a:t>表示将变量 </a:t>
                </a:r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x</a:t>
                </a:r>
                <a:r>
                  <a:rPr kumimoji="1" lang="zh-CN" altLang="en-US" sz="2400" dirty="0"/>
                  <a:t> 映射到地址</a:t>
                </a:r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a</a:t>
                </a:r>
                <a:endParaRPr kumimoji="1" lang="en-US" altLang="zh-CN" sz="2400" dirty="0">
                  <a:solidFill>
                    <a:schemeClr val="accent1"/>
                  </a:solidFill>
                </a:endParaRPr>
              </a:p>
              <a:p>
                <a:pPr fontAlgn="auto">
                  <a:lnSpc>
                    <a:spcPct val="120000"/>
                  </a:lnSpc>
                </a:pPr>
                <a:r>
                  <a:rPr kumimoji="1" lang="zh-CN" altLang="en-US" sz="2400" dirty="0"/>
                  <a:t>   </a:t>
                </a:r>
                <a:r>
                  <a:rPr kumimoji="1" lang="en-US" altLang="zh-CN" sz="2400" dirty="0"/>
                  <a:t>-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H:</a:t>
                </a:r>
                <a:r>
                  <a:rPr kumimoji="1" lang="zh-CN" alt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chemeClr val="accent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→</m:t>
                    </m:r>
                  </m:oMath>
                </a14:m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v</a:t>
                </a:r>
                <a:r>
                  <a:rPr kumimoji="1" lang="zh-CN" altLang="en-US" sz="2400" dirty="0"/>
                  <a:t>表示将地址 </a:t>
                </a:r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a</a:t>
                </a:r>
                <a:r>
                  <a:rPr kumimoji="1" lang="zh-CN" altLang="en-US" sz="2400" dirty="0"/>
                  <a:t> 映射到值</a:t>
                </a:r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v</a:t>
                </a:r>
                <a:endParaRPr kumimoji="1" lang="en-US" altLang="zh-CN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341" y="1392588"/>
                <a:ext cx="6070907" cy="2306320"/>
              </a:xfrm>
              <a:prstGeom prst="rect">
                <a:avLst/>
              </a:prstGeom>
              <a:blipFill rotWithShape="1">
                <a:blip r:embed="rId1"/>
                <a:stretch>
                  <a:fillRect t="-1" r="5" b="-3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5543550" y="4554855"/>
            <a:ext cx="4800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FF0000"/>
                </a:solidFill>
              </a:rPr>
              <a:t>104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43550" y="4935220"/>
            <a:ext cx="4800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FF0000"/>
                </a:solidFill>
              </a:rPr>
              <a:t>103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51805" y="5298440"/>
            <a:ext cx="4800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FF0000"/>
                </a:solidFill>
              </a:rPr>
              <a:t>102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543550" y="5693410"/>
            <a:ext cx="4800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FF0000"/>
                </a:solidFill>
              </a:rPr>
              <a:t>101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51805" y="6088380"/>
            <a:ext cx="4800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FF0000"/>
                </a:solidFill>
              </a:rPr>
              <a:t>100</a:t>
            </a:r>
            <a:endParaRPr lang="en-US" altLang="zh-CN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endParaRPr lang="en-US" altLang="en-US" sz="4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2227" y="2572831"/>
            <a:ext cx="5753100" cy="2095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66342" y="1765766"/>
            <a:ext cx="12293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Syntax</a:t>
            </a:r>
            <a:endParaRPr kumimoji="1" lang="zh-CN" altLang="en-US" sz="2800" b="1" dirty="0">
              <a:latin typeface="Times New Roman" panose="02020503050405090304" charset="0"/>
              <a:cs typeface="Times New Roman" panose="0202050305040509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3572" y="2134062"/>
            <a:ext cx="5880100" cy="2781300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423775" y="1330807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en-US" altLang="zh-CN" sz="2800" b="1" dirty="0"/>
              <a:t>-</a:t>
            </a:r>
            <a:r>
              <a:rPr kumimoji="1" lang="zh-CN" altLang="en-US" sz="2800" b="1" dirty="0"/>
              <a:t> 语法</a:t>
            </a:r>
            <a:endParaRPr kumimoji="1" lang="zh-CN" altLang="en-US" sz="2800" b="1" dirty="0"/>
          </a:p>
        </p:txBody>
      </p: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5428008" y="2220442"/>
            <a:ext cx="626110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457200" indent="-457200">
              <a:buFont typeface="Arial" panose="020B0604020202090204" pitchFamily="34" charset="0"/>
              <a:buChar char="•"/>
            </a:pPr>
            <a:r>
              <a:rPr kumimoji="1" lang="zh-CN" altLang="en-US" sz="2800" b="1" dirty="0">
                <a:latin typeface="Times New Roman" panose="02020503050405090304" charset="0"/>
              </a:rPr>
              <a:t>变量论域</a:t>
            </a:r>
            <a:endParaRPr kumimoji="1" lang="en-US" altLang="zh-CN" sz="2800" b="1" dirty="0">
              <a:latin typeface="Times New Roman" panose="02020503050405090304" charset="0"/>
            </a:endParaRPr>
          </a:p>
          <a:p>
            <a:pPr marL="914400" lvl="1" indent="-457200">
              <a:buFont typeface="Arial" panose="020B0604020202090204" pitchFamily="34" charset="0"/>
              <a:buChar char="•"/>
            </a:pPr>
            <a:r>
              <a:rPr kumimoji="1" lang="zh-CN" altLang="en-US" sz="2800" b="1" dirty="0">
                <a:latin typeface="Times New Roman" panose="02020503050405090304" charset="0"/>
              </a:rPr>
              <a:t>整数域  </a:t>
            </a:r>
            <a:r>
              <a:rPr kumimoji="1" lang="en-US" altLang="zh-CN" sz="2800" dirty="0">
                <a:latin typeface="Times New Roman" panose="02020503050405090304" charset="0"/>
              </a:rPr>
              <a:t>LIA</a:t>
            </a:r>
            <a:r>
              <a:rPr kumimoji="1" lang="zh-CN" altLang="en-US" sz="2800" b="1" dirty="0">
                <a:latin typeface="Times New Roman" panose="02020503050405090304" charset="0"/>
              </a:rPr>
              <a:t>  ，复杂度</a:t>
            </a:r>
            <a:r>
              <a:rPr kumimoji="1" lang="en-US" altLang="zh-CN" sz="2800" b="1" dirty="0">
                <a:latin typeface="Times New Roman" panose="02020503050405090304" charset="0"/>
              </a:rPr>
              <a:t>:</a:t>
            </a:r>
            <a:r>
              <a:rPr kumimoji="1" lang="zh-CN" altLang="en-US" sz="2800" b="1" dirty="0">
                <a:latin typeface="Times New Roman" panose="02020503050405090304" charset="0"/>
              </a:rPr>
              <a:t> </a:t>
            </a:r>
            <a:r>
              <a:rPr kumimoji="1" lang="en-US" altLang="zh-CN" sz="2800" dirty="0">
                <a:latin typeface="Times New Roman" panose="02020503050405090304" charset="0"/>
              </a:rPr>
              <a:t>NPC</a:t>
            </a:r>
            <a:endParaRPr kumimoji="1" lang="en-US" altLang="zh-CN" sz="2800" dirty="0">
              <a:latin typeface="Times New Roman" panose="02020503050405090304" charset="0"/>
            </a:endParaRPr>
          </a:p>
          <a:p>
            <a:pPr marL="914400" lvl="1" indent="-457200">
              <a:buFont typeface="Arial" panose="020B0604020202090204" pitchFamily="34" charset="0"/>
              <a:buChar char="•"/>
            </a:pPr>
            <a:r>
              <a:rPr kumimoji="1" lang="zh-CN" altLang="en-US" sz="2800" b="1" dirty="0">
                <a:latin typeface="Times New Roman" panose="02020503050405090304" charset="0"/>
              </a:rPr>
              <a:t>实数域  </a:t>
            </a:r>
            <a:r>
              <a:rPr kumimoji="1" lang="en-US" altLang="zh-CN" sz="2800" dirty="0">
                <a:latin typeface="Times New Roman" panose="02020503050405090304" charset="0"/>
              </a:rPr>
              <a:t>LRA</a:t>
            </a:r>
            <a:r>
              <a:rPr kumimoji="1" lang="zh-CN" altLang="en-US" sz="2800" b="1" dirty="0">
                <a:latin typeface="Times New Roman" panose="02020503050405090304" charset="0"/>
              </a:rPr>
              <a:t>， 复杂度</a:t>
            </a:r>
            <a:r>
              <a:rPr kumimoji="1" lang="en-US" altLang="zh-CN" sz="2800" b="1" dirty="0">
                <a:latin typeface="Times New Roman" panose="02020503050405090304" charset="0"/>
              </a:rPr>
              <a:t>:</a:t>
            </a:r>
            <a:r>
              <a:rPr kumimoji="1" lang="zh-CN" altLang="en-US" sz="2800" b="1" dirty="0">
                <a:latin typeface="Times New Roman" panose="02020503050405090304" charset="0"/>
              </a:rPr>
              <a:t> </a:t>
            </a:r>
            <a:r>
              <a:rPr kumimoji="1" lang="en-US" altLang="zh-CN" sz="2400" dirty="0">
                <a:solidFill>
                  <a:srgbClr val="000000"/>
                </a:solidFill>
                <a:latin typeface="Times New Roman" panose="02020503050405090304" charset="0"/>
              </a:rPr>
              <a:t>polynomial</a:t>
            </a:r>
            <a:r>
              <a:rPr kumimoji="1" lang="zh-CN" altLang="en-US" sz="2800" b="1" dirty="0">
                <a:latin typeface="Times New Roman" panose="02020503050405090304" charset="0"/>
              </a:rPr>
              <a:t> </a:t>
            </a:r>
            <a:endParaRPr kumimoji="1" lang="zh-CN" altLang="en-US" sz="2800" dirty="0">
              <a:latin typeface="Times New Roman" panose="0202050305040509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endParaRPr lang="en-US" altLang="en-US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1191922" y="1480651"/>
            <a:ext cx="17233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Semantics</a:t>
            </a:r>
            <a:endParaRPr kumimoji="1" lang="zh-CN" altLang="en-US" sz="2800" b="1" dirty="0">
              <a:latin typeface="Times New Roman" panose="02020503050405090304" charset="0"/>
              <a:cs typeface="Times New Roman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346835" y="2250440"/>
                <a:ext cx="2915285" cy="33229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𝑃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/\</m:t>
                        </m:r>
                        <m:r>
                          <m:rPr>
                            <m:sty m:val="p"/>
                          </m:rP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Q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=</m:t>
                    </m:r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charset="0"/>
                      </a:rPr>
                      <m:t>/\</m:t>
                    </m:r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charset="0"/>
                          </a:rPr>
                          <m:t>Q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~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 ~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𝑅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=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&lt;</m:t>
                        </m:r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&lt;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=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&lt;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&lt;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835" y="2250440"/>
                <a:ext cx="2915285" cy="3322955"/>
              </a:xfrm>
              <a:prstGeom prst="rect">
                <a:avLst/>
              </a:prstGeom>
              <a:blipFill rotWithShape="1">
                <a:blip r:embed="rId1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662170" y="2712085"/>
                <a:ext cx="2723515" cy="2399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𝑛</m:t>
                    </m:r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𝐻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𝑆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+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−</m:t>
                        </m:r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−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∗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𝐻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(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170" y="2712085"/>
                <a:ext cx="2723515" cy="2399665"/>
              </a:xfrm>
              <a:prstGeom prst="rect">
                <a:avLst/>
              </a:prstGeom>
              <a:blipFill rotWithShape="1">
                <a:blip r:embed="rId2"/>
                <a:stretch>
                  <a:fillRect b="-135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7785735" y="2480945"/>
                <a:ext cx="2695575" cy="28613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𝐻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𝑆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+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&amp;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𝑆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𝑥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&amp;∗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∗</m:t>
                        </m:r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charset="0"/>
                      </a:rPr>
                      <m:t>𝐻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(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  <m:r>
                      <a:rPr kumimoji="1" lang="en-US" altLang="zh-CN" sz="2000" i="1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𝑁𝑈𝐿𝐿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0</m:t>
                    </m:r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735" y="2480945"/>
                <a:ext cx="2695575" cy="2861310"/>
              </a:xfrm>
              <a:prstGeom prst="rect">
                <a:avLst/>
              </a:prstGeom>
              <a:blipFill rotWithShape="1">
                <a:blip r:embed="rId3"/>
                <a:stretch>
                  <a:fillRect b="-13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指针理论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68095" y="1261745"/>
            <a:ext cx="31032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Decision procedure</a:t>
            </a:r>
            <a:endParaRPr lang="zh-CN" altLang="en-US" sz="2800" b="1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62020" y="1897380"/>
            <a:ext cx="455295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// Input: the proposition</a:t>
            </a:r>
            <a:r>
              <a:rPr kumimoji="1" lang="zh-CN" altLang="en-US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P</a:t>
            </a:r>
            <a:endParaRPr kumimoji="1" lang="en-US" altLang="zh-CN" sz="2000" b="1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sat(P){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P’ = ⟦P⟧;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  return sat(P’);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+mn-ea"/>
              </a:rPr>
              <a:t>}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1268095" y="3676650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Example</a:t>
            </a:r>
            <a:endParaRPr lang="zh-CN" altLang="en-US" sz="2800" b="1">
              <a:latin typeface="Times New Roman" panose="02020503050405090304" charset="0"/>
              <a:cs typeface="Times New Roman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707890" y="4198620"/>
                <a:ext cx="277749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p=&amp;a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 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a=1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→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 *p=1</a:t>
                </a:r>
                <a:endParaRPr lang="zh-CN" altLang="en-US" sz="200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890" y="4198620"/>
                <a:ext cx="2777490" cy="460375"/>
              </a:xfrm>
              <a:prstGeom prst="rect">
                <a:avLst/>
              </a:prstGeom>
              <a:blipFill rotWithShape="1">
                <a:blip r:embed="rId1"/>
                <a:stretch>
                  <a:fillRect b="-3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指针理论</a:t>
            </a:r>
            <a:endParaRPr lang="zh-CN" alt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349750" y="4617085"/>
                <a:ext cx="277749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p=&amp;a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 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a=1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→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 *p=1</a:t>
                </a:r>
                <a:endParaRPr lang="zh-CN" altLang="en-US" sz="200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750" y="4617085"/>
                <a:ext cx="2777490" cy="460375"/>
              </a:xfrm>
              <a:prstGeom prst="rect">
                <a:avLst/>
              </a:prstGeom>
              <a:blipFill rotWithShape="1">
                <a:blip r:embed="rId1"/>
                <a:stretch>
                  <a:fillRect b="-3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819525" y="5161280"/>
                <a:ext cx="5428647" cy="146469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kumimoji="1" lang="zh-CN" altLang="en-US" i="1" smtClean="0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𝑝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=&amp;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𝑎</m:t>
                          </m:r>
                          <m:r>
                            <a:rPr kumimoji="1" lang="en-US" altLang="zh-CN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∧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𝑎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=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1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→ ∗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𝑝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=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kumimoji="1" lang="zh-CN" altLang="en-US" i="1" smtClean="0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𝑝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=&amp;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𝑎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∧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𝑎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=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d>
                        <m:dPr>
                          <m:begChr m:val="⟦"/>
                          <m:endChr m:val="⟧"/>
                          <m:ctrlPr>
                            <a:rPr kumimoji="1" lang="zh-CN" altLang="en-US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charset="0"/>
                            </a:rPr>
                            <m:t>∗</m:t>
                          </m:r>
                          <m:r>
                            <a:rPr kumimoji="1" lang="en-US" altLang="zh-CN" b="0" i="1" smtClean="0">
                              <a:latin typeface="Cambria Math" panose="02040503050406030204" charset="0"/>
                            </a:rPr>
                            <m:t>𝑝</m:t>
                          </m:r>
                          <m:r>
                            <a:rPr kumimoji="1" lang="en-US" altLang="zh-CN" b="0" i="1" smtClean="0">
                              <a:latin typeface="Cambria Math" panose="02040503050406030204" charset="0"/>
                            </a:rPr>
                            <m:t>=</m:t>
                          </m:r>
                          <m:r>
                            <a:rPr kumimoji="1" lang="en-US" altLang="zh-CN" b="0" i="1" smtClean="0">
                              <a:latin typeface="Cambria Math" panose="0204050305040603020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kumimoji="1" lang="zh-CN" altLang="en-US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𝑝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=&amp;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𝑎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∧</m:t>
                      </m:r>
                      <m:d>
                        <m:dPr>
                          <m:begChr m:val="⟦"/>
                          <m:endChr m:val="⟧"/>
                          <m:ctrlPr>
                            <a:rPr kumimoji="1" lang="zh-CN" altLang="en-US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𝑎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=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d>
                        <m:dPr>
                          <m:begChr m:val="⟦"/>
                          <m:endChr m:val="⟧"/>
                          <m:ctrlPr>
                            <a:rPr kumimoji="1" lang="zh-CN" altLang="en-US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∗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𝑝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=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𝑆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𝑎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)∧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𝑆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𝑎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))=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kumimoji="1" lang="en-US" altLang="zh-CN" b="0" i="1" smtClean="0"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525" y="5161280"/>
                <a:ext cx="5428647" cy="1464696"/>
              </a:xfrm>
              <a:prstGeom prst="rect">
                <a:avLst/>
              </a:prstGeom>
              <a:blipFill rotWithShape="1">
                <a:blip r:embed="rId2"/>
                <a:stretch>
                  <a:fillRect r="1" b="-9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346835" y="1294130"/>
                <a:ext cx="2915285" cy="33229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𝑃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/\</m:t>
                        </m:r>
                        <m:r>
                          <m:rPr>
                            <m:sty m:val="p"/>
                          </m:rP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Q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=</m:t>
                    </m:r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charset="0"/>
                      </a:rPr>
                      <m:t>/\</m:t>
                    </m:r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charset="0"/>
                          </a:rPr>
                          <m:t>Q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~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 ~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𝑅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=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&lt;</m:t>
                        </m:r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&lt;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=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&lt;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&lt;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835" y="1294130"/>
                <a:ext cx="2915285" cy="3322955"/>
              </a:xfrm>
              <a:prstGeom prst="rect">
                <a:avLst/>
              </a:prstGeom>
              <a:blipFill rotWithShape="1">
                <a:blip r:embed="rId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4733925" y="1480820"/>
                <a:ext cx="2723515" cy="2399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𝑛</m:t>
                    </m:r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𝐻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𝑆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+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−</m:t>
                        </m:r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−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∗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𝐻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(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25" y="1480820"/>
                <a:ext cx="2723515" cy="2399665"/>
              </a:xfrm>
              <a:prstGeom prst="rect">
                <a:avLst/>
              </a:prstGeom>
              <a:blipFill rotWithShape="1">
                <a:blip r:embed="rId4"/>
                <a:stretch>
                  <a:fillRect b="-135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7794625" y="1480820"/>
                <a:ext cx="2695575" cy="28613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𝐻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𝑆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+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&amp;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𝑆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𝑥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&amp;∗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∗</m:t>
                        </m:r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charset="0"/>
                      </a:rPr>
                      <m:t>𝐻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(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  <m:r>
                      <a:rPr kumimoji="1" lang="en-US" altLang="zh-CN" sz="2000" i="1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𝑁𝑈𝐿𝐿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0</m:t>
                    </m:r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625" y="1480820"/>
                <a:ext cx="2695575" cy="2861310"/>
              </a:xfrm>
              <a:prstGeom prst="rect">
                <a:avLst/>
              </a:prstGeom>
              <a:blipFill rotWithShape="1">
                <a:blip r:embed="rId5"/>
                <a:stretch>
                  <a:fillRect b="-13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指针理论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68095" y="1261745"/>
            <a:ext cx="23793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Pure</a:t>
            </a:r>
            <a:r>
              <a:rPr kumimoji="1" lang="zh-CN" alt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variables</a:t>
            </a:r>
            <a:endParaRPr lang="zh-CN" altLang="en-US" sz="2800" b="1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20570" y="1998345"/>
            <a:ext cx="815086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dirty="0">
                <a:sym typeface="+mn-ea"/>
              </a:rPr>
              <a:t>We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call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variable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x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olidFill>
                  <a:srgbClr val="0432FF"/>
                </a:solidFill>
                <a:sym typeface="+mn-ea"/>
              </a:rPr>
              <a:t>pure</a:t>
            </a:r>
            <a:r>
              <a:rPr kumimoji="1" lang="en-US" altLang="zh-CN" sz="2400" dirty="0">
                <a:sym typeface="+mn-ea"/>
              </a:rPr>
              <a:t>,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if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x’s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address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is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not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taken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of: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olidFill>
                  <a:srgbClr val="0432FF"/>
                </a:solidFill>
                <a:sym typeface="+mn-ea"/>
              </a:rPr>
              <a:t>&amp;x</a:t>
            </a:r>
            <a:endParaRPr kumimoji="1" lang="en-US" altLang="zh-CN" sz="2400" dirty="0">
              <a:solidFill>
                <a:srgbClr val="0432FF"/>
              </a:solidFill>
            </a:endParaRPr>
          </a:p>
          <a:p>
            <a:pPr lvl="1" fontAlgn="auto">
              <a:lnSpc>
                <a:spcPct val="150000"/>
              </a:lnSpc>
            </a:pPr>
            <a:r>
              <a:rPr kumimoji="1" lang="en-US" altLang="zh-CN" sz="2400" dirty="0">
                <a:sym typeface="+mn-ea"/>
              </a:rPr>
              <a:t>Or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else,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the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variable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x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is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called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olidFill>
                  <a:srgbClr val="0432FF"/>
                </a:solidFill>
                <a:sym typeface="+mn-ea"/>
              </a:rPr>
              <a:t>escaped</a:t>
            </a:r>
            <a:endParaRPr kumimoji="1" lang="en-US" altLang="zh-CN" sz="2400" dirty="0">
              <a:solidFill>
                <a:srgbClr val="0432FF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dirty="0">
                <a:sym typeface="+mn-ea"/>
              </a:rPr>
              <a:t>We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can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introduce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new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sort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memory :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i="1" dirty="0">
                <a:solidFill>
                  <a:srgbClr val="0432FF"/>
                </a:solidFill>
                <a:sym typeface="+mn-ea"/>
              </a:rPr>
              <a:t>R(x)</a:t>
            </a:r>
            <a:endParaRPr kumimoji="1" lang="en-US" altLang="zh-CN" sz="2400" i="1" dirty="0"/>
          </a:p>
          <a:p>
            <a:pPr lvl="1" fontAlgn="auto">
              <a:lnSpc>
                <a:spcPct val="150000"/>
              </a:lnSpc>
            </a:pPr>
            <a:r>
              <a:rPr kumimoji="1" lang="en-US" altLang="zh-CN" sz="2400" dirty="0">
                <a:sym typeface="+mn-ea"/>
              </a:rPr>
              <a:t>The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standard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translation: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i="1" dirty="0">
                <a:solidFill>
                  <a:srgbClr val="0432FF"/>
                </a:solidFill>
                <a:sym typeface="+mn-ea"/>
              </a:rPr>
              <a:t>H(S(x))</a:t>
            </a:r>
            <a:endParaRPr kumimoji="1" lang="en-US" altLang="zh-CN" sz="2400" i="1" dirty="0">
              <a:solidFill>
                <a:srgbClr val="0432FF"/>
              </a:solidFill>
            </a:endParaRPr>
          </a:p>
          <a:p>
            <a:pPr lvl="1" fontAlgn="auto">
              <a:lnSpc>
                <a:spcPct val="150000"/>
              </a:lnSpc>
            </a:pPr>
            <a:r>
              <a:rPr kumimoji="1" lang="en-US" altLang="zh-CN" sz="2400" dirty="0">
                <a:sym typeface="+mn-ea"/>
              </a:rPr>
              <a:t>For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pure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 err="1">
                <a:sym typeface="+mn-ea"/>
              </a:rPr>
              <a:t>vars</a:t>
            </a:r>
            <a:r>
              <a:rPr kumimoji="1" lang="en-US" altLang="zh-CN" sz="2400" dirty="0">
                <a:sym typeface="+mn-ea"/>
              </a:rPr>
              <a:t>,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new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translation: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i="1" dirty="0">
                <a:solidFill>
                  <a:srgbClr val="0432FF"/>
                </a:solidFill>
                <a:sym typeface="+mn-ea"/>
              </a:rPr>
              <a:t>R(x)</a:t>
            </a:r>
            <a:endParaRPr lang="zh-CN" altLang="en-US" sz="24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指针理论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68095" y="1261745"/>
            <a:ext cx="3056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Memory</a:t>
            </a:r>
            <a:r>
              <a:rPr kumimoji="1" lang="zh-CN" altLang="en-US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partitions</a:t>
            </a:r>
            <a:endParaRPr lang="zh-CN" altLang="en-US" sz="2800" b="1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39240" y="2275840"/>
            <a:ext cx="91135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dirty="0">
                <a:sym typeface="+mn-ea"/>
              </a:rPr>
              <a:t>The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basic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idea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to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partition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the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memory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further</a:t>
            </a:r>
            <a:endParaRPr kumimoji="1" lang="en-US" altLang="zh-CN" sz="2400" dirty="0"/>
          </a:p>
          <a:p>
            <a:pPr marL="800100" lvl="1" indent="-34290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en-US" altLang="zh-CN" sz="2400" dirty="0">
                <a:sym typeface="+mn-ea"/>
              </a:rPr>
              <a:t>so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that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we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have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more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fine-grained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memory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model</a:t>
            </a:r>
            <a:endParaRPr kumimoji="1" lang="en-US" altLang="zh-CN" sz="2400" dirty="0"/>
          </a:p>
          <a:p>
            <a:pPr marL="800100" lvl="1" indent="-34290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en-US" altLang="zh-CN" sz="2400" dirty="0">
                <a:sym typeface="+mn-ea"/>
              </a:rPr>
              <a:t>so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that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we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can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reason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more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subtle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properties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of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the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memory</a:t>
            </a:r>
            <a:endParaRPr kumimoji="1" lang="en-US" altLang="zh-CN" sz="2400" dirty="0"/>
          </a:p>
          <a:p>
            <a:pPr fontAlgn="auto">
              <a:lnSpc>
                <a:spcPct val="150000"/>
              </a:lnSpc>
            </a:pPr>
            <a:r>
              <a:rPr kumimoji="1" lang="en-US" altLang="zh-CN" sz="2400" dirty="0">
                <a:sym typeface="+mn-ea"/>
              </a:rPr>
              <a:t>We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study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olidFill>
                  <a:srgbClr val="0432FF"/>
                </a:solidFill>
                <a:sym typeface="+mn-ea"/>
              </a:rPr>
              <a:t>type-based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approach</a:t>
            </a:r>
            <a:endParaRPr lang="zh-CN" altLang="en-US" sz="24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r>
              <a:rPr lang="zh-CN" altLang="en-US" sz="4400" dirty="0"/>
              <a:t>：</a:t>
            </a:r>
            <a:r>
              <a:rPr lang="en-US" altLang="en-US" sz="4400" dirty="0"/>
              <a:t>转换到EUF</a:t>
            </a:r>
            <a:endParaRPr lang="en-US" altLang="en-US" sz="4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23586"/>
            <a:ext cx="4521200" cy="2959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934" y="1223586"/>
            <a:ext cx="4165600" cy="2374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343" y="1161614"/>
            <a:ext cx="2819400" cy="2755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721" y="1066996"/>
            <a:ext cx="2616200" cy="1028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184" y="4903531"/>
            <a:ext cx="5041900" cy="9652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36875" y="4318756"/>
            <a:ext cx="2653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转换到</a:t>
            </a:r>
            <a:r>
              <a:rPr lang="en-US" altLang="zh-CN" sz="3200" b="1" dirty="0"/>
              <a:t>EUF</a:t>
            </a:r>
            <a:r>
              <a:rPr lang="zh-CN" altLang="en-US" sz="3200" b="1" dirty="0"/>
              <a:t>：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r>
              <a:rPr lang="zh-CN" altLang="en-US" sz="4400" dirty="0"/>
              <a:t>：</a:t>
            </a:r>
            <a:r>
              <a:rPr lang="en-US" altLang="en-US" sz="4400" dirty="0"/>
              <a:t>内存模型</a:t>
            </a:r>
            <a:endParaRPr lang="en-US" altLang="en-US" sz="4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60" y="1085675"/>
            <a:ext cx="5041900" cy="965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  <m:t>𝑝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𝑞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)))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!=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𝑞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" t="-51" r="6" b="-2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椭圆 13"/>
          <p:cNvSpPr/>
          <p:nvPr/>
        </p:nvSpPr>
        <p:spPr>
          <a:xfrm>
            <a:off x="9283073" y="365839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9312952" y="4283906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0875390" y="3234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875390" y="3615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0875390" y="3996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0875390" y="4377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875390" y="4758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0875390" y="5139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4" name="直线箭头连接符 23"/>
          <p:cNvCxnSpPr>
            <a:stCxn id="14" idx="6"/>
            <a:endCxn id="19" idx="1"/>
          </p:cNvCxnSpPr>
          <p:nvPr/>
        </p:nvCxnSpPr>
        <p:spPr>
          <a:xfrm>
            <a:off x="9664073" y="3848898"/>
            <a:ext cx="1211317" cy="718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/>
          <p:cNvCxnSpPr>
            <a:stCxn id="15" idx="6"/>
            <a:endCxn id="21" idx="1"/>
          </p:cNvCxnSpPr>
          <p:nvPr/>
        </p:nvCxnSpPr>
        <p:spPr>
          <a:xfrm>
            <a:off x="9693952" y="4474406"/>
            <a:ext cx="1181438" cy="855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8140074" y="3234382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S:</a:t>
            </a:r>
            <a:r>
              <a:rPr kumimoji="1" lang="zh-CN" altLang="en-US" dirty="0"/>
              <a:t>符号表</a:t>
            </a:r>
            <a:endParaRPr kumimoji="1"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0875390" y="2853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0875390" y="2472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0871586" y="171156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0875390" y="2091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0086048" y="1340338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H:</a:t>
            </a:r>
            <a:r>
              <a:rPr kumimoji="1" lang="zh-CN" altLang="en-US" dirty="0"/>
              <a:t>内存</a:t>
            </a:r>
            <a:endParaRPr kumimoji="1" lang="zh-CN" altLang="en-US" dirty="0"/>
          </a:p>
        </p:txBody>
      </p:sp>
      <p:cxnSp>
        <p:nvCxnSpPr>
          <p:cNvPr id="43" name="曲线连接符 42"/>
          <p:cNvCxnSpPr>
            <a:stCxn id="21" idx="3"/>
            <a:endCxn id="20" idx="3"/>
          </p:cNvCxnSpPr>
          <p:nvPr/>
        </p:nvCxnSpPr>
        <p:spPr>
          <a:xfrm flipV="1">
            <a:off x="11637390" y="4948882"/>
            <a:ext cx="12700" cy="3810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曲线连接符 44"/>
          <p:cNvCxnSpPr>
            <a:stCxn id="20" idx="3"/>
            <a:endCxn id="18" idx="3"/>
          </p:cNvCxnSpPr>
          <p:nvPr/>
        </p:nvCxnSpPr>
        <p:spPr>
          <a:xfrm flipV="1">
            <a:off x="11637390" y="4186882"/>
            <a:ext cx="12700" cy="7620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曲线连接符 49"/>
          <p:cNvCxnSpPr>
            <a:stCxn id="19" idx="3"/>
            <a:endCxn id="18" idx="3"/>
          </p:cNvCxnSpPr>
          <p:nvPr/>
        </p:nvCxnSpPr>
        <p:spPr>
          <a:xfrm flipV="1">
            <a:off x="11637390" y="4186882"/>
            <a:ext cx="12700" cy="3810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r>
              <a:rPr lang="zh-CN" altLang="en-US" sz="4400" dirty="0"/>
              <a:t>：</a:t>
            </a:r>
            <a:r>
              <a:rPr lang="en-US" altLang="en-US" sz="4400" dirty="0"/>
              <a:t>内存模型</a:t>
            </a:r>
            <a:endParaRPr lang="en-US" altLang="en-US" sz="4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60" y="1085675"/>
            <a:ext cx="5041900" cy="965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  <m:t>𝑝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𝑞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)))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!=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𝑞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" t="-51" r="6" b="-2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47305" y="2554311"/>
            <a:ext cx="780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/>
              <a:t>假设我们的内存模型用寄存器存储纯变量（没有取址操作的变量）：</a:t>
            </a:r>
            <a:endParaRPr kumimoji="1" lang="en-US" altLang="zh-CN" sz="2000" dirty="0"/>
          </a:p>
        </p:txBody>
      </p:sp>
      <p:sp>
        <p:nvSpPr>
          <p:cNvPr id="16" name="矩形 15"/>
          <p:cNvSpPr/>
          <p:nvPr/>
        </p:nvSpPr>
        <p:spPr>
          <a:xfrm>
            <a:off x="10875390" y="3234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875390" y="3615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0875390" y="3996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0875390" y="4377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875390" y="4758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0875390" y="5139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140074" y="3234382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S:</a:t>
            </a:r>
            <a:r>
              <a:rPr kumimoji="1" lang="zh-CN" altLang="en-US" dirty="0"/>
              <a:t>符号表</a:t>
            </a:r>
            <a:endParaRPr kumimoji="1" lang="zh-CN" altLang="en-US" dirty="0"/>
          </a:p>
        </p:txBody>
      </p:sp>
      <p:sp>
        <p:nvSpPr>
          <p:cNvPr id="29" name="剪去对角的矩形 28"/>
          <p:cNvSpPr/>
          <p:nvPr/>
        </p:nvSpPr>
        <p:spPr>
          <a:xfrm>
            <a:off x="9351390" y="1710382"/>
            <a:ext cx="4572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0875390" y="2853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0875390" y="2472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0871586" y="171156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0875390" y="2091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剪去对角的矩形 33"/>
          <p:cNvSpPr/>
          <p:nvPr/>
        </p:nvSpPr>
        <p:spPr>
          <a:xfrm>
            <a:off x="9351390" y="2167582"/>
            <a:ext cx="4572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35" name="剪去对角的矩形 34"/>
          <p:cNvSpPr/>
          <p:nvPr/>
        </p:nvSpPr>
        <p:spPr>
          <a:xfrm>
            <a:off x="9351390" y="2624782"/>
            <a:ext cx="4572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8087890" y="1327263"/>
            <a:ext cx="121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R:</a:t>
            </a:r>
            <a:r>
              <a:rPr kumimoji="1" lang="zh-CN" altLang="en-US" dirty="0"/>
              <a:t> 寄存器</a:t>
            </a:r>
            <a:endParaRPr kumimoji="1"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10086048" y="1340338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H:</a:t>
            </a:r>
            <a:r>
              <a:rPr kumimoji="1" lang="zh-CN" altLang="en-US" dirty="0"/>
              <a:t>内存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r>
              <a:rPr lang="zh-CN" altLang="en-US" sz="4400" dirty="0"/>
              <a:t>：</a:t>
            </a:r>
            <a:r>
              <a:rPr lang="en-US" altLang="en-US" sz="4400" dirty="0"/>
              <a:t>内存模型</a:t>
            </a:r>
            <a:endParaRPr lang="en-US" altLang="en-US" sz="4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60" y="1085675"/>
            <a:ext cx="5041900" cy="965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  <m:t>𝑝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𝑞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)))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!=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𝑞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" t="-51" r="6" b="-2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47305" y="2554311"/>
            <a:ext cx="780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/>
              <a:t>假设我们的内存模型用寄存器存储纯变量（没有取址操作的变量）：</a:t>
            </a:r>
            <a:endParaRPr kumimoji="1"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647306" y="2996157"/>
                <a:ext cx="66587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))=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𝑞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)))=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)!=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𝑞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6" y="2996157"/>
                <a:ext cx="665874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" t="-49" r="6" b="-2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矩形 39"/>
          <p:cNvSpPr/>
          <p:nvPr/>
        </p:nvSpPr>
        <p:spPr>
          <a:xfrm>
            <a:off x="10875390" y="3234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0875390" y="3615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10875390" y="3996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10875390" y="4377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0875390" y="4758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0875390" y="5139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8140074" y="3234382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S:</a:t>
            </a:r>
            <a:r>
              <a:rPr kumimoji="1" lang="zh-CN" altLang="en-US" dirty="0"/>
              <a:t>符号表</a:t>
            </a:r>
            <a:endParaRPr kumimoji="1" lang="zh-CN" altLang="en-US" dirty="0"/>
          </a:p>
        </p:txBody>
      </p:sp>
      <p:sp>
        <p:nvSpPr>
          <p:cNvPr id="49" name="剪去对角的矩形 48"/>
          <p:cNvSpPr/>
          <p:nvPr/>
        </p:nvSpPr>
        <p:spPr>
          <a:xfrm>
            <a:off x="9351390" y="1710382"/>
            <a:ext cx="4572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10875390" y="2853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875390" y="2472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871586" y="171156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0875390" y="2091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剪去对角的矩形 53"/>
          <p:cNvSpPr/>
          <p:nvPr/>
        </p:nvSpPr>
        <p:spPr>
          <a:xfrm>
            <a:off x="9351390" y="2167582"/>
            <a:ext cx="4572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55" name="剪去对角的矩形 54"/>
          <p:cNvSpPr/>
          <p:nvPr/>
        </p:nvSpPr>
        <p:spPr>
          <a:xfrm>
            <a:off x="9351390" y="2624782"/>
            <a:ext cx="4572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cxnSp>
        <p:nvCxnSpPr>
          <p:cNvPr id="56" name="直线箭头连接符 55"/>
          <p:cNvCxnSpPr>
            <a:stCxn id="55" idx="0"/>
            <a:endCxn id="44" idx="1"/>
          </p:cNvCxnSpPr>
          <p:nvPr/>
        </p:nvCxnSpPr>
        <p:spPr>
          <a:xfrm>
            <a:off x="9808590" y="2815282"/>
            <a:ext cx="1066800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8087890" y="1327263"/>
            <a:ext cx="121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R:</a:t>
            </a:r>
            <a:r>
              <a:rPr kumimoji="1" lang="zh-CN" altLang="en-US" dirty="0"/>
              <a:t> 寄存器</a:t>
            </a:r>
            <a:endParaRPr kumimoji="1"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10086048" y="1340338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H:</a:t>
            </a:r>
            <a:r>
              <a:rPr kumimoji="1" lang="zh-CN" altLang="en-US" dirty="0"/>
              <a:t>内存</a:t>
            </a:r>
            <a:endParaRPr kumimoji="1" lang="zh-CN" altLang="en-US" dirty="0"/>
          </a:p>
        </p:txBody>
      </p:sp>
      <p:cxnSp>
        <p:nvCxnSpPr>
          <p:cNvPr id="59" name="直线箭头连接符 58"/>
          <p:cNvCxnSpPr>
            <a:stCxn id="54" idx="0"/>
            <a:endCxn id="42" idx="1"/>
          </p:cNvCxnSpPr>
          <p:nvPr/>
        </p:nvCxnSpPr>
        <p:spPr>
          <a:xfrm>
            <a:off x="9808590" y="2358082"/>
            <a:ext cx="10668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曲线连接符 59"/>
          <p:cNvCxnSpPr>
            <a:stCxn id="44" idx="3"/>
            <a:endCxn id="42" idx="3"/>
          </p:cNvCxnSpPr>
          <p:nvPr/>
        </p:nvCxnSpPr>
        <p:spPr>
          <a:xfrm flipV="1">
            <a:off x="11637390" y="4186882"/>
            <a:ext cx="12700" cy="7620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r>
              <a:rPr lang="zh-CN" altLang="en-US" sz="4400" dirty="0"/>
              <a:t>：</a:t>
            </a:r>
            <a:r>
              <a:rPr lang="en-US" altLang="en-US" sz="4400" dirty="0"/>
              <a:t>内存模型</a:t>
            </a:r>
            <a:endParaRPr lang="en-US" altLang="en-US" sz="4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60" y="1085675"/>
            <a:ext cx="5041900" cy="965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  <m:t>𝑝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𝑞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)))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!=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𝑞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" t="-51" r="6" b="-2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47305" y="2554311"/>
            <a:ext cx="780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/>
              <a:t>假设我们的内存模型用寄存器存储纯变量（没有取址操作的变量）：</a:t>
            </a:r>
            <a:endParaRPr kumimoji="1"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647306" y="2996157"/>
                <a:ext cx="66587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))=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𝑞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)))=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)!=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𝑞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6" y="2996157"/>
                <a:ext cx="665874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" t="-49" r="6" b="-2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/>
          <p:cNvSpPr/>
          <p:nvPr/>
        </p:nvSpPr>
        <p:spPr>
          <a:xfrm>
            <a:off x="647305" y="3892946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/>
              <a:t>假设我们区分内存中的地址与整数</a:t>
            </a:r>
            <a:endParaRPr kumimoji="1" lang="en-US" altLang="zh-CN" sz="2000" dirty="0"/>
          </a:p>
        </p:txBody>
      </p:sp>
      <p:sp>
        <p:nvSpPr>
          <p:cNvPr id="40" name="矩形 39"/>
          <p:cNvSpPr/>
          <p:nvPr/>
        </p:nvSpPr>
        <p:spPr>
          <a:xfrm>
            <a:off x="10875390" y="3234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0875390" y="3615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10875390" y="3996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10875390" y="4377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0875390" y="4758382"/>
            <a:ext cx="762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0x04</a:t>
            </a:r>
            <a:endParaRPr kumimoji="1"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10875390" y="5139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8140074" y="3234382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S:</a:t>
            </a:r>
            <a:r>
              <a:rPr kumimoji="1" lang="zh-CN" altLang="en-US" dirty="0"/>
              <a:t>符号表</a:t>
            </a:r>
            <a:endParaRPr kumimoji="1" lang="zh-CN" altLang="en-US" dirty="0"/>
          </a:p>
        </p:txBody>
      </p:sp>
      <p:sp>
        <p:nvSpPr>
          <p:cNvPr id="47" name="剪去对角的矩形 46"/>
          <p:cNvSpPr/>
          <p:nvPr/>
        </p:nvSpPr>
        <p:spPr>
          <a:xfrm>
            <a:off x="9351390" y="1710382"/>
            <a:ext cx="4572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10875390" y="2853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0875390" y="2472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871586" y="171156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875390" y="2091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剪去对角的矩形 51"/>
          <p:cNvSpPr/>
          <p:nvPr/>
        </p:nvSpPr>
        <p:spPr>
          <a:xfrm>
            <a:off x="9351390" y="2167582"/>
            <a:ext cx="457200" cy="381000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53" name="剪去对角的矩形 52"/>
          <p:cNvSpPr/>
          <p:nvPr/>
        </p:nvSpPr>
        <p:spPr>
          <a:xfrm>
            <a:off x="9351390" y="2624782"/>
            <a:ext cx="457200" cy="381000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cxnSp>
        <p:nvCxnSpPr>
          <p:cNvPr id="54" name="直线箭头连接符 53"/>
          <p:cNvCxnSpPr>
            <a:stCxn id="53" idx="0"/>
            <a:endCxn id="44" idx="1"/>
          </p:cNvCxnSpPr>
          <p:nvPr/>
        </p:nvCxnSpPr>
        <p:spPr>
          <a:xfrm>
            <a:off x="9808590" y="2815282"/>
            <a:ext cx="1066800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8087890" y="1327263"/>
            <a:ext cx="121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R:</a:t>
            </a:r>
            <a:r>
              <a:rPr kumimoji="1" lang="zh-CN" altLang="en-US" dirty="0"/>
              <a:t> 寄存器</a:t>
            </a:r>
            <a:endParaRPr kumimoji="1" lang="zh-CN" altLang="en-US" dirty="0"/>
          </a:p>
        </p:txBody>
      </p:sp>
      <p:sp>
        <p:nvSpPr>
          <p:cNvPr id="56" name="文本框 55"/>
          <p:cNvSpPr txBox="1"/>
          <p:nvPr/>
        </p:nvSpPr>
        <p:spPr>
          <a:xfrm>
            <a:off x="10086048" y="1340338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H:</a:t>
            </a:r>
            <a:r>
              <a:rPr kumimoji="1" lang="zh-CN" altLang="en-US" dirty="0"/>
              <a:t>内存</a:t>
            </a:r>
            <a:endParaRPr kumimoji="1" lang="zh-CN" altLang="en-US" dirty="0"/>
          </a:p>
        </p:txBody>
      </p:sp>
      <p:cxnSp>
        <p:nvCxnSpPr>
          <p:cNvPr id="57" name="直线箭头连接符 56"/>
          <p:cNvCxnSpPr>
            <a:stCxn id="52" idx="0"/>
            <a:endCxn id="42" idx="1"/>
          </p:cNvCxnSpPr>
          <p:nvPr/>
        </p:nvCxnSpPr>
        <p:spPr>
          <a:xfrm>
            <a:off x="9808590" y="2358082"/>
            <a:ext cx="10668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曲线连接符 57"/>
          <p:cNvCxnSpPr>
            <a:stCxn id="44" idx="3"/>
            <a:endCxn id="42" idx="3"/>
          </p:cNvCxnSpPr>
          <p:nvPr/>
        </p:nvCxnSpPr>
        <p:spPr>
          <a:xfrm flipV="1">
            <a:off x="11637390" y="4186882"/>
            <a:ext cx="12700" cy="7620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0136898" y="519361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0x01</a:t>
            </a:r>
            <a:endParaRPr lang="zh-CN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10136898" y="4824283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0x02</a:t>
            </a:r>
            <a:endParaRPr lang="zh-CN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10136897" y="444911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0x03</a:t>
            </a:r>
            <a:endParaRPr lang="zh-CN" altLang="en-US" dirty="0"/>
          </a:p>
        </p:txBody>
      </p:sp>
      <p:sp>
        <p:nvSpPr>
          <p:cNvPr id="61" name="矩形 60"/>
          <p:cNvSpPr/>
          <p:nvPr/>
        </p:nvSpPr>
        <p:spPr>
          <a:xfrm>
            <a:off x="10136897" y="4093001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0x04</a:t>
            </a:r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647305" y="4037472"/>
            <a:ext cx="2196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kumimoji="1" lang="en-US" altLang="zh-CN" sz="2000" dirty="0"/>
          </a:p>
          <a:p>
            <a:r>
              <a:rPr kumimoji="1" lang="en-US" altLang="zh-CN" sz="2000" dirty="0"/>
              <a:t>H1</a:t>
            </a:r>
            <a:r>
              <a:rPr kumimoji="1" lang="zh-CN" altLang="en-US" sz="2000" dirty="0"/>
              <a:t>：</a:t>
            </a:r>
            <a:r>
              <a:rPr kumimoji="1" lang="en-US" altLang="zh-CN" sz="2000" dirty="0" err="1"/>
              <a:t>addr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-&gt;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int</a:t>
            </a:r>
            <a:endParaRPr kumimoji="1" lang="en-US" altLang="zh-CN" sz="2000" dirty="0"/>
          </a:p>
          <a:p>
            <a:r>
              <a:rPr kumimoji="1" lang="en-US" altLang="zh-CN" sz="2000" dirty="0"/>
              <a:t>H2:</a:t>
            </a:r>
            <a:r>
              <a:rPr kumimoji="1" lang="zh-CN" altLang="en-US" sz="2000" dirty="0"/>
              <a:t>  </a:t>
            </a:r>
            <a:r>
              <a:rPr kumimoji="1" lang="en-US" altLang="zh-CN" sz="2000" dirty="0" err="1"/>
              <a:t>addr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-&gt;</a:t>
            </a:r>
            <a:r>
              <a:rPr kumimoji="1" lang="zh-CN" altLang="en-US" sz="2000" dirty="0"/>
              <a:t>  </a:t>
            </a:r>
            <a:r>
              <a:rPr kumimoji="1" lang="en-US" altLang="zh-CN" sz="2000" dirty="0" err="1"/>
              <a:t>addr</a:t>
            </a:r>
            <a:endParaRPr kumimoji="1" lang="en-US" altLang="zh-CN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143885" y="2214245"/>
            <a:ext cx="59035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/>
              <a:t> </a:t>
            </a:r>
            <a:r>
              <a:rPr lang="zh-CN" altLang="en-US" sz="2800" dirty="0"/>
              <a:t>高斯消元</a:t>
            </a:r>
            <a:r>
              <a:rPr lang="en-US" altLang="zh-CN" sz="2800" dirty="0"/>
              <a:t> </a:t>
            </a:r>
            <a:endParaRPr lang="en-US" altLang="zh-CN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Fourier-</a:t>
            </a:r>
            <a:r>
              <a:rPr lang="en-US" altLang="zh-CN" sz="2800" dirty="0" err="1">
                <a:solidFill>
                  <a:srgbClr val="FF0000"/>
                </a:solidFill>
              </a:rPr>
              <a:t>Motzkin</a:t>
            </a:r>
            <a:r>
              <a:rPr lang="zh-CN" altLang="en-US" sz="2800" dirty="0">
                <a:solidFill>
                  <a:srgbClr val="FF0000"/>
                </a:solidFill>
              </a:rPr>
              <a:t>消元法</a:t>
            </a:r>
            <a:endParaRPr lang="en-US" altLang="zh-CN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单纯形法</a:t>
            </a:r>
            <a:endParaRPr lang="zh-CN" altLang="en-US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分支定界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r>
              <a:rPr lang="zh-CN" altLang="en-US" sz="4400" dirty="0"/>
              <a:t>：</a:t>
            </a:r>
            <a:r>
              <a:rPr lang="en-US" altLang="en-US" sz="4400" dirty="0"/>
              <a:t>内存模型</a:t>
            </a:r>
            <a:endParaRPr lang="en-US" altLang="en-US" sz="4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60" y="1085675"/>
            <a:ext cx="5041900" cy="965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  <m:t>𝑝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𝑞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)))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!=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𝑞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" t="-51" r="6" b="-2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47305" y="2554311"/>
            <a:ext cx="780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/>
              <a:t>假设我们的内存模型用寄存器存储纯变量（没有取址操作的变量）：</a:t>
            </a:r>
            <a:endParaRPr kumimoji="1"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647306" y="2996157"/>
                <a:ext cx="66587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))=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𝑞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)))=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)!=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𝑞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6" y="2996157"/>
                <a:ext cx="665874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" t="-49" r="6" b="-2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/>
          <p:cNvSpPr/>
          <p:nvPr/>
        </p:nvSpPr>
        <p:spPr>
          <a:xfrm>
            <a:off x="647303" y="3986827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/>
              <a:t>假设我们区分内存中的地址与整数</a:t>
            </a:r>
            <a:endParaRPr kumimoji="1" lang="en-US" altLang="zh-CN" sz="2000" dirty="0"/>
          </a:p>
        </p:txBody>
      </p:sp>
      <p:sp>
        <p:nvSpPr>
          <p:cNvPr id="40" name="矩形 39"/>
          <p:cNvSpPr/>
          <p:nvPr/>
        </p:nvSpPr>
        <p:spPr>
          <a:xfrm>
            <a:off x="10875390" y="3234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0875390" y="3615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10875390" y="3996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10875390" y="4377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0875390" y="4758382"/>
            <a:ext cx="762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0x04</a:t>
            </a:r>
            <a:endParaRPr kumimoji="1"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10875390" y="5139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8140074" y="3234382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S:</a:t>
            </a:r>
            <a:r>
              <a:rPr kumimoji="1" lang="zh-CN" altLang="en-US" dirty="0"/>
              <a:t>符号表</a:t>
            </a:r>
            <a:endParaRPr kumimoji="1" lang="zh-CN" altLang="en-US" dirty="0"/>
          </a:p>
        </p:txBody>
      </p:sp>
      <p:sp>
        <p:nvSpPr>
          <p:cNvPr id="47" name="剪去对角的矩形 46"/>
          <p:cNvSpPr/>
          <p:nvPr/>
        </p:nvSpPr>
        <p:spPr>
          <a:xfrm>
            <a:off x="9351390" y="1710382"/>
            <a:ext cx="4572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10875390" y="2853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0875390" y="2472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871586" y="171156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875390" y="2091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剪去对角的矩形 51"/>
          <p:cNvSpPr/>
          <p:nvPr/>
        </p:nvSpPr>
        <p:spPr>
          <a:xfrm>
            <a:off x="9351390" y="2167582"/>
            <a:ext cx="457200" cy="381000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53" name="剪去对角的矩形 52"/>
          <p:cNvSpPr/>
          <p:nvPr/>
        </p:nvSpPr>
        <p:spPr>
          <a:xfrm>
            <a:off x="9351390" y="2624782"/>
            <a:ext cx="457200" cy="381000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cxnSp>
        <p:nvCxnSpPr>
          <p:cNvPr id="54" name="直线箭头连接符 53"/>
          <p:cNvCxnSpPr>
            <a:stCxn id="53" idx="0"/>
            <a:endCxn id="44" idx="1"/>
          </p:cNvCxnSpPr>
          <p:nvPr/>
        </p:nvCxnSpPr>
        <p:spPr>
          <a:xfrm>
            <a:off x="9808590" y="2815282"/>
            <a:ext cx="1066800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8087890" y="1327263"/>
            <a:ext cx="121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R:</a:t>
            </a:r>
            <a:r>
              <a:rPr kumimoji="1" lang="zh-CN" altLang="en-US" dirty="0"/>
              <a:t> 寄存器</a:t>
            </a:r>
            <a:endParaRPr kumimoji="1" lang="zh-CN" altLang="en-US" dirty="0"/>
          </a:p>
        </p:txBody>
      </p:sp>
      <p:sp>
        <p:nvSpPr>
          <p:cNvPr id="56" name="文本框 55"/>
          <p:cNvSpPr txBox="1"/>
          <p:nvPr/>
        </p:nvSpPr>
        <p:spPr>
          <a:xfrm>
            <a:off x="10086048" y="1340338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H:</a:t>
            </a:r>
            <a:r>
              <a:rPr kumimoji="1" lang="zh-CN" altLang="en-US" dirty="0"/>
              <a:t>内存</a:t>
            </a:r>
            <a:endParaRPr kumimoji="1" lang="zh-CN" altLang="en-US" dirty="0"/>
          </a:p>
        </p:txBody>
      </p:sp>
      <p:cxnSp>
        <p:nvCxnSpPr>
          <p:cNvPr id="57" name="直线箭头连接符 56"/>
          <p:cNvCxnSpPr>
            <a:stCxn id="52" idx="0"/>
            <a:endCxn id="42" idx="1"/>
          </p:cNvCxnSpPr>
          <p:nvPr/>
        </p:nvCxnSpPr>
        <p:spPr>
          <a:xfrm>
            <a:off x="9808590" y="2358082"/>
            <a:ext cx="10668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曲线连接符 57"/>
          <p:cNvCxnSpPr>
            <a:stCxn id="44" idx="3"/>
            <a:endCxn id="42" idx="3"/>
          </p:cNvCxnSpPr>
          <p:nvPr/>
        </p:nvCxnSpPr>
        <p:spPr>
          <a:xfrm flipV="1">
            <a:off x="11637390" y="4186882"/>
            <a:ext cx="12700" cy="7620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0136898" y="519361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0x01</a:t>
            </a:r>
            <a:endParaRPr lang="zh-CN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10136898" y="4824283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0x02</a:t>
            </a:r>
            <a:endParaRPr lang="zh-CN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10136897" y="444911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0x03</a:t>
            </a:r>
            <a:endParaRPr lang="zh-CN" altLang="en-US" dirty="0"/>
          </a:p>
        </p:txBody>
      </p:sp>
      <p:sp>
        <p:nvSpPr>
          <p:cNvPr id="61" name="矩形 60"/>
          <p:cNvSpPr/>
          <p:nvPr/>
        </p:nvSpPr>
        <p:spPr>
          <a:xfrm>
            <a:off x="10136897" y="4093001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0x04</a:t>
            </a:r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647303" y="4000625"/>
            <a:ext cx="2196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kumimoji="1" lang="en-US" altLang="zh-CN" sz="2000" dirty="0"/>
          </a:p>
          <a:p>
            <a:r>
              <a:rPr kumimoji="1" lang="en-US" altLang="zh-CN" sz="2000" dirty="0"/>
              <a:t>H1</a:t>
            </a:r>
            <a:r>
              <a:rPr kumimoji="1" lang="zh-CN" altLang="en-US" sz="2000" dirty="0"/>
              <a:t>：</a:t>
            </a:r>
            <a:r>
              <a:rPr kumimoji="1" lang="en-US" altLang="zh-CN" sz="2000" dirty="0" err="1"/>
              <a:t>addr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-&gt;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int</a:t>
            </a:r>
            <a:endParaRPr kumimoji="1" lang="en-US" altLang="zh-CN" sz="2000" dirty="0"/>
          </a:p>
          <a:p>
            <a:r>
              <a:rPr kumimoji="1" lang="en-US" altLang="zh-CN" sz="2000" dirty="0"/>
              <a:t>H2:</a:t>
            </a:r>
            <a:r>
              <a:rPr kumimoji="1" lang="zh-CN" altLang="en-US" sz="2000" dirty="0"/>
              <a:t>  </a:t>
            </a:r>
            <a:r>
              <a:rPr kumimoji="1" lang="en-US" altLang="zh-CN" sz="2000" dirty="0" err="1"/>
              <a:t>addr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-&gt;</a:t>
            </a:r>
            <a:r>
              <a:rPr kumimoji="1" lang="zh-CN" altLang="en-US" sz="2000" dirty="0"/>
              <a:t>  </a:t>
            </a:r>
            <a:r>
              <a:rPr kumimoji="1" lang="en-US" altLang="zh-CN" sz="2000" dirty="0" err="1"/>
              <a:t>addr</a:t>
            </a:r>
            <a:endParaRPr kumimoji="1"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矩形 33"/>
              <p:cNvSpPr/>
              <p:nvPr/>
            </p:nvSpPr>
            <p:spPr>
              <a:xfrm>
                <a:off x="650147" y="5386970"/>
                <a:ext cx="7966075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𝑝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))) = 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 /\ 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2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𝑞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))) = 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 −&gt; 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𝑝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) != 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𝑞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47" y="5386970"/>
                <a:ext cx="7966075" cy="460375"/>
              </a:xfrm>
              <a:prstGeom prst="rect">
                <a:avLst/>
              </a:prstGeom>
              <a:blipFill rotWithShape="1">
                <a:blip r:embed="rId4"/>
                <a:stretch>
                  <a:fillRect l="-7" t="-58" r="7" b="-2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大纲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 algn="l">
              <a:buClrTx/>
              <a:buSzTx/>
            </a:pPr>
            <a:r>
              <a:rPr lang="zh-CN" altLang="en-US" sz="2200"/>
              <a:t>知识基础 (集合、关系与映射、上下文无关文法、基于结构的归纳法)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命题逻辑 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布尔可满足性 (合取范式、解析与传播、DPLL算法)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谓词逻辑(语法、自然演绎系统、构造逻辑、语义系统、可靠性与完备性、可判断性)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>
                <a:solidFill>
                  <a:schemeClr val="tx1"/>
                </a:solidFill>
              </a:rPr>
              <a:t>等式与未解释函数理论 (可满足性模理论、等式理论、并查集与等价类、未解释函数)</a:t>
            </a:r>
            <a:endParaRPr lang="zh-CN" altLang="en-US" sz="2200">
              <a:solidFill>
                <a:schemeClr val="tx1"/>
              </a:solidFill>
            </a:endParaRPr>
          </a:p>
          <a:p>
            <a:r>
              <a:rPr lang="zh-CN" altLang="en-US" sz="2200">
                <a:solidFill>
                  <a:schemeClr val="tx1"/>
                </a:solidFill>
              </a:rPr>
              <a:t>线性算术(语法、Fourier-Motzkin消元法、单纯形法、分支定界法)</a:t>
            </a:r>
            <a:endParaRPr lang="zh-CN" altLang="en-US" sz="2200">
              <a:solidFill>
                <a:schemeClr val="tx1"/>
              </a:solidFill>
            </a:endParaRPr>
          </a:p>
          <a:p>
            <a:r>
              <a:rPr lang="zh-CN" altLang="en-US" sz="2200">
                <a:solidFill>
                  <a:schemeClr val="tx1"/>
                </a:solidFill>
              </a:rPr>
              <a:t>数据结构理论 (比特向量、数组、指针、字符串)</a:t>
            </a:r>
            <a:endParaRPr lang="zh-CN" altLang="en-US" sz="2200">
              <a:solidFill>
                <a:schemeClr val="tx1"/>
              </a:solidFill>
            </a:endParaRPr>
          </a:p>
          <a:p>
            <a:r>
              <a:rPr lang="zh-CN" altLang="en-US" sz="2200">
                <a:solidFill>
                  <a:schemeClr val="tx2">
                    <a:lumMod val="50000"/>
                    <a:lumOff val="50000"/>
                  </a:schemeClr>
                </a:solidFill>
              </a:rPr>
              <a:t>理论组合 (Nelson-Oppen、理论凸性、DPLL(T)算法)</a:t>
            </a:r>
            <a:endParaRPr lang="zh-CN" altLang="en-US" sz="220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2200"/>
              <a:t>符号执行 (机器抽象模型、操作语义、简单命令式语言、路径条件、混合执行等)</a:t>
            </a:r>
            <a:endParaRPr lang="zh-CN" altLang="en-US" sz="2200"/>
          </a:p>
          <a:p>
            <a:r>
              <a:rPr lang="zh-CN" altLang="en-US" sz="2200"/>
              <a:t>程序验证 (霍尔三元、最弱前条件、验证条件等)</a:t>
            </a:r>
            <a:endParaRPr lang="zh-CN" altLang="en-US" sz="2200"/>
          </a:p>
          <a:p>
            <a:r>
              <a:rPr lang="zh-CN" altLang="en-US" sz="2200"/>
              <a:t>程序合成 (基于语法的合成、公理化合成等)</a:t>
            </a:r>
            <a:endParaRPr lang="zh-CN" altLang="en-US" sz="22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0722" y="155078"/>
            <a:ext cx="10515600" cy="1325563"/>
          </a:xfrm>
        </p:spPr>
        <p:txBody>
          <a:bodyPr/>
          <a:p>
            <a:r>
              <a:rPr lang="zh-CN" altLang="en-US" sz="4400" dirty="0"/>
              <a:t>理论</a:t>
            </a:r>
            <a:r>
              <a:rPr lang="zh-CN" altLang="en-US" sz="4400" dirty="0"/>
              <a:t>组合</a:t>
            </a:r>
            <a:endParaRPr lang="zh-CN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1739265" y="1688465"/>
            <a:ext cx="75545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+mn-ea"/>
                <a:cs typeface="+mn-ea"/>
              </a:rPr>
              <a:t>理论组合问题通常来说是不可判定的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2400">
                <a:latin typeface="+mn-ea"/>
                <a:cs typeface="+mn-ea"/>
              </a:rPr>
              <a:t>尽管其底层的理论是可判定的</a:t>
            </a:r>
            <a:endParaRPr lang="zh-CN" altLang="en-US" sz="2400">
              <a:latin typeface="+mn-ea"/>
              <a:cs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589405" y="3429000"/>
                <a:ext cx="9634220" cy="2880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400">
                    <a:latin typeface="+mn-ea"/>
                    <a:cs typeface="+mn-ea"/>
                  </a:rPr>
                  <a:t>Nelson-Oppen</a:t>
                </a:r>
                <a:r>
                  <a:rPr lang="zh-CN" altLang="en-US" sz="2400">
                    <a:latin typeface="+mn-ea"/>
                    <a:cs typeface="+mn-ea"/>
                  </a:rPr>
                  <a:t>协作</a:t>
                </a:r>
                <a:r>
                  <a:rPr lang="zh-CN" altLang="en-US" sz="2400">
                    <a:latin typeface="+mn-ea"/>
                    <a:cs typeface="+mn-ea"/>
                  </a:rPr>
                  <a:t>过程</a:t>
                </a:r>
                <a:endParaRPr lang="zh-CN" altLang="en-US" sz="2400">
                  <a:latin typeface="+mn-ea"/>
                  <a:cs typeface="+mn-ea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 sz="2400">
                    <a:latin typeface="+mn-ea"/>
                    <a:cs typeface="+mn-ea"/>
                  </a:rPr>
                  <a:t>命题</a:t>
                </a:r>
                <a:r>
                  <a:rPr lang="en-US" altLang="zh-CN" sz="2400">
                    <a:latin typeface="+mn-ea"/>
                    <a:cs typeface="+mn-ea"/>
                  </a:rPr>
                  <a:t>P</a:t>
                </a:r>
                <a:r>
                  <a:rPr lang="zh-CN" altLang="en-US" sz="2400">
                    <a:latin typeface="+mn-ea"/>
                    <a:cs typeface="+mn-ea"/>
                  </a:rPr>
                  <a:t>不包含量词的命题，可以包含</a:t>
                </a:r>
                <a:r>
                  <a:rPr lang="zh-CN" altLang="en-US" sz="2400">
                    <a:latin typeface="+mn-ea"/>
                    <a:cs typeface="+mn-ea"/>
                  </a:rPr>
                  <a:t>等式；</a:t>
                </a:r>
                <a:endParaRPr lang="zh-CN" altLang="en-US" sz="2400">
                  <a:latin typeface="+mn-ea"/>
                  <a:cs typeface="+mn-ea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 sz="2400">
                    <a:latin typeface="+mn-ea"/>
                    <a:cs typeface="+mn-ea"/>
                  </a:rPr>
                  <a:t>理论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𝒯</m:t>
                        </m:r>
                      </m:e>
                      <m:sub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i="1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</a:rPr>
                  <a:t>和</a:t>
                </a:r>
                <a:r>
                  <a:rPr lang="en-US" altLang="zh-CN" sz="2400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𝒯</m:t>
                        </m:r>
                      </m:e>
                      <m:sub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</a:rPr>
                  <a:t>必须都是可判定的</a:t>
                </a:r>
                <a:endParaRPr lang="zh-CN" altLang="en-US" sz="24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</a:rPr>
                  <a:t>理论组合的签名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𝛴</m:t>
                        </m:r>
                      </m:e>
                      <m:sub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𝛴</m:t>
                        </m:r>
                      </m:e>
                      <m:sub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</a:rPr>
                  <a:t>满足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𝛴</m:t>
                        </m:r>
                      </m:e>
                      <m:sub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altLang="zh-CN" sz="2400">
                        <a:latin typeface="DejaVu Math TeX Gyre" panose="02000503000000000000" charset="0"/>
                        <a:cs typeface="DejaVu Math TeX Gyre" panose="02000503000000000000" charset="0"/>
                      </a:rPr>
                      <m:t>∩</m:t>
                    </m:r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𝛴</m:t>
                        </m:r>
                      </m:e>
                      <m:sub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  <m:r>
                      <a:rPr lang="en-US" altLang="zh-CN" sz="2400">
                        <a:latin typeface="DejaVu Math TeX Gyre" panose="02000503000000000000" charset="0"/>
                        <a:cs typeface="DejaVu Math TeX Gyre" panose="02000503000000000000" charset="0"/>
                      </a:rPr>
                      <m:t>=∅</m:t>
                    </m:r>
                  </m:oMath>
                </a14:m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</a:rPr>
                  <a:t>，但不包括等式符号</a:t>
                </a:r>
                <a:endParaRPr lang="zh-CN" altLang="en-US" sz="24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</a:rPr>
                  <a:t>理论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𝒯</m:t>
                        </m:r>
                      </m:e>
                      <m:sub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i="1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 </a:t>
                </a:r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和</a:t>
                </a:r>
                <a:r>
                  <a:rPr lang="en-US" altLang="zh-CN" sz="240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𝒯</m:t>
                        </m:r>
                      </m:e>
                      <m:sub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 </a:t>
                </a:r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模型的论域都是无限集合</a:t>
                </a:r>
                <a:r>
                  <a:rPr lang="en-US" altLang="zh-CN" sz="240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 </a:t>
                </a:r>
                <a:endParaRPr lang="zh-CN" altLang="en-US" sz="240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589405" y="3429000"/>
                <a:ext cx="9634220" cy="28803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b="1" dirty="0">
                <a:latin typeface="+mn-ea"/>
                <a:ea typeface="+mn-ea"/>
              </a:rPr>
              <a:t>理论组合</a:t>
            </a:r>
            <a:endParaRPr lang="en-US" altLang="en-US" sz="4400" b="1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2123" y="1462420"/>
            <a:ext cx="22961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ctr">
              <a:buNone/>
            </a:pP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Nelson-</a:t>
            </a:r>
            <a:r>
              <a:rPr kumimoji="1" lang="en-US" altLang="zh-CN" sz="2800" b="1" dirty="0" err="1">
                <a:latin typeface="Times New Roman" panose="02020503050405090304" charset="0"/>
                <a:cs typeface="Times New Roman" panose="02020503050405090304" charset="0"/>
                <a:sym typeface="+mn-ea"/>
              </a:rPr>
              <a:t>Oppen</a:t>
            </a:r>
            <a:endParaRPr lang="zh-CN" altLang="en-US" sz="2800" b="1" dirty="0">
              <a:latin typeface="Times New Roman" panose="02020503050405090304" charset="0"/>
              <a:cs typeface="Times New Roman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987254" y="2405380"/>
                <a:ext cx="9274810" cy="30245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kumimoji="1" lang="en-US" altLang="zh-CN" sz="2400" b="1" dirty="0">
                    <a:solidFill>
                      <a:srgbClr val="FF0000"/>
                    </a:solidFill>
                    <a:sym typeface="+mn-ea"/>
                  </a:rPr>
                  <a:t>Step #1: Purification </a:t>
                </a:r>
                <a:endParaRPr kumimoji="1" lang="en-US" altLang="zh-CN" sz="24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latin typeface="STSongti-SC-Light" panose="02010800040101010101" pitchFamily="2" charset="-122"/>
                    <a:ea typeface="STSongti-SC-Light" panose="02010800040101010101" pitchFamily="2" charset="-122"/>
                  </a:rPr>
                  <a:t>     </a:t>
                </a:r>
                <a:r>
                  <a:rPr lang="zh-CN" altLang="en-US" sz="2000" dirty="0">
                    <a:effectLst/>
                    <a:latin typeface="STSongti-SC-Light" panose="02010800040101010101" pitchFamily="2" charset="-122"/>
                    <a:ea typeface="STSongti-SC-Light" panose="02010800040101010101" pitchFamily="2" charset="-122"/>
                  </a:rPr>
                  <a:t>净化</a:t>
                </a:r>
                <a:r>
                  <a:rPr lang="en-US" altLang="zh-CN" sz="2000" dirty="0">
                    <a:effectLst/>
                    <a:latin typeface="STSongti-SC-Light" panose="02010800040101010101" pitchFamily="2" charset="-122"/>
                    <a:ea typeface="STSongti-SC-Light" panose="02010800040101010101" pitchFamily="2" charset="-122"/>
                  </a:rPr>
                  <a:t>(</a:t>
                </a:r>
                <a:r>
                  <a:rPr lang="en-GB" altLang="zh-CN" sz="2000" dirty="0">
                    <a:effectLst/>
                    <a:latin typeface="STSongti-SC-Regular" panose="02010800040101010101" pitchFamily="2" charset="-122"/>
                    <a:ea typeface="STSongti-SC-Regular" panose="02010800040101010101" pitchFamily="2" charset="-122"/>
                  </a:rPr>
                  <a:t>Purification</a:t>
                </a:r>
                <a:r>
                  <a:rPr lang="en-GB" altLang="zh-CN" sz="2000" dirty="0">
                    <a:effectLst/>
                    <a:latin typeface="STSongti-SC-Light" panose="02010800040101010101" pitchFamily="2" charset="-122"/>
                    <a:ea typeface="STSongti-SC-Light" panose="02010800040101010101" pitchFamily="2" charset="-122"/>
                  </a:rPr>
                  <a:t>)</a:t>
                </a:r>
                <a:r>
                  <a:rPr lang="zh-CN" altLang="en-US" sz="2000" dirty="0">
                    <a:effectLst/>
                    <a:latin typeface="STSongti-SC-Light" panose="02010800040101010101" pitchFamily="2" charset="-122"/>
                    <a:ea typeface="STSongti-SC-Light" panose="02010800040101010101" pitchFamily="2" charset="-122"/>
                  </a:rPr>
                  <a:t>的目标是使用辅助变量，来简化理论组合的表达式 </a:t>
                </a:r>
                <a:r>
                  <a:rPr lang="en-GB" altLang="zh-CN" sz="2000" dirty="0">
                    <a:effectLst/>
                    <a:latin typeface="CMMI12"/>
                    <a:ea typeface="STSongti-SC-Regular" panose="02010800040101010101" pitchFamily="2" charset="-122"/>
                  </a:rPr>
                  <a:t>E</a:t>
                </a:r>
                <a:r>
                  <a:rPr lang="zh-CN" altLang="en-GB" sz="2000" dirty="0">
                    <a:effectLst/>
                    <a:latin typeface="STSongti-SC-Light" panose="02010800040101010101" pitchFamily="2" charset="-122"/>
                    <a:ea typeface="STSongti-SC-Light" panose="02010800040101010101" pitchFamily="2" charset="-122"/>
                  </a:rPr>
                  <a:t>，</a:t>
                </a:r>
                <a:r>
                  <a:rPr lang="zh-CN" altLang="en-US" sz="2000" dirty="0">
                    <a:effectLst/>
                    <a:latin typeface="STSongti-SC-Light" panose="02010800040101010101" pitchFamily="2" charset="-122"/>
                    <a:ea typeface="STSongti-SC-Light" panose="02010800040101010101" pitchFamily="2" charset="-122"/>
                  </a:rPr>
                  <a:t>达到对命题 </a:t>
                </a:r>
                <a:r>
                  <a:rPr lang="en-GB" altLang="zh-CN" sz="2000" dirty="0">
                    <a:effectLst/>
                    <a:latin typeface="CMMI12"/>
                    <a:ea typeface="STSongti-SC-Regular" panose="02010800040101010101" pitchFamily="2" charset="-122"/>
                  </a:rPr>
                  <a:t>P </a:t>
                </a:r>
                <a:r>
                  <a:rPr lang="zh-CN" altLang="en-US" sz="2000" dirty="0">
                    <a:effectLst/>
                    <a:latin typeface="STSongti-SC-Light" panose="02010800040101010101" pitchFamily="2" charset="-122"/>
                    <a:ea typeface="STSongti-SC-Light" panose="02010800040101010101" pitchFamily="2" charset="-122"/>
                  </a:rPr>
                  <a:t>进行解耦的目的 </a:t>
                </a:r>
                <a:endParaRPr lang="zh-CN" altLang="en-US" sz="2000" dirty="0">
                  <a:effectLst/>
                  <a:latin typeface="STSongti-SC-Regular" panose="02010800040101010101" pitchFamily="2" charset="-122"/>
                  <a:ea typeface="STSongti-SC-Regular" panose="02010800040101010101" pitchFamily="2" charset="-122"/>
                </a:endParaRPr>
              </a:p>
              <a:p>
                <a:pPr marL="0" lvl="0" indent="0" fontAlgn="auto">
                  <a:lnSpc>
                    <a:spcPct val="120000"/>
                  </a:lnSpc>
                  <a:buNone/>
                </a:pPr>
                <a:endParaRPr kumimoji="1" lang="en-US" altLang="zh-CN" sz="2400" dirty="0">
                  <a:sym typeface="+mn-ea"/>
                </a:endParaRPr>
              </a:p>
              <a:p>
                <a:pPr marL="0" lv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Example with LA and EUF:</a:t>
                </a:r>
                <a:endParaRPr kumimoji="1" lang="en-US" altLang="zh-CN" sz="2400" dirty="0"/>
              </a:p>
              <a:p>
                <a:pPr lvl="1"/>
                <a:r>
                  <a:rPr kumimoji="1" lang="en-US" altLang="zh-CN" sz="2400" dirty="0">
                    <a:solidFill>
                      <a:srgbClr val="0432FF"/>
                    </a:solidFill>
                    <a:sym typeface="+mn-ea"/>
                  </a:rPr>
                  <a:t>x</a:t>
                </a:r>
                <a:r>
                  <a:rPr kumimoji="1" lang="en-US" altLang="zh-CN" sz="2400" baseline="-25000" dirty="0">
                    <a:solidFill>
                      <a:srgbClr val="0432FF"/>
                    </a:solidFill>
                    <a:sym typeface="+mn-ea"/>
                  </a:rPr>
                  <a:t>1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≤</m:t>
                    </m:r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  <a:sym typeface="+mn-ea"/>
                  </a:rPr>
                  <a:t> 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sym typeface="+mn-ea"/>
                  </a:rPr>
                  <a:t>f(x</a:t>
                </a:r>
                <a:r>
                  <a:rPr kumimoji="1" lang="en-US" altLang="zh-CN" sz="2400" baseline="-25000" dirty="0">
                    <a:solidFill>
                      <a:srgbClr val="FF0000"/>
                    </a:solidFill>
                    <a:sym typeface="+mn-ea"/>
                  </a:rPr>
                  <a:t>1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sym typeface="+mn-ea"/>
                  </a:rPr>
                  <a:t>)</a:t>
                </a:r>
                <a:endParaRPr kumimoji="1" lang="en-US" altLang="zh-CN" sz="2400" dirty="0">
                  <a:solidFill>
                    <a:srgbClr val="FF0000"/>
                  </a:solidFill>
                </a:endParaRPr>
              </a:p>
              <a:p>
                <a:pPr lvl="1"/>
                <a:r>
                  <a:rPr kumimoji="1" lang="en-US" altLang="zh-CN" sz="2400" dirty="0">
                    <a:solidFill>
                      <a:srgbClr val="0432FF"/>
                    </a:solidFill>
                    <a:sym typeface="+mn-ea"/>
                  </a:rPr>
                  <a:t>x</a:t>
                </a:r>
                <a:r>
                  <a:rPr kumimoji="1" lang="en-US" altLang="zh-CN" sz="2400" baseline="-25000" dirty="0">
                    <a:solidFill>
                      <a:srgbClr val="0432FF"/>
                    </a:solidFill>
                    <a:sym typeface="+mn-ea"/>
                  </a:rPr>
                  <a:t>1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≤ 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sym typeface="+mn-ea"/>
                  </a:rPr>
                  <a:t>t</a:t>
                </a:r>
                <a:r>
                  <a:rPr kumimoji="1" lang="en-US" altLang="zh-CN" sz="2400" baseline="-25000" dirty="0">
                    <a:solidFill>
                      <a:srgbClr val="0432FF"/>
                    </a:solidFill>
                    <a:sym typeface="+mn-ea"/>
                  </a:rPr>
                  <a:t>1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  <a:sym typeface="+mn-ea"/>
                  </a:rPr>
                  <a:t> 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sym typeface="+mn-ea"/>
                  </a:rPr>
                  <a:t>t</a:t>
                </a:r>
                <a:r>
                  <a:rPr kumimoji="1" lang="en-US" altLang="zh-CN" sz="2400" baseline="-25000" dirty="0">
                    <a:solidFill>
                      <a:srgbClr val="FF0000"/>
                    </a:solidFill>
                    <a:sym typeface="+mn-ea"/>
                  </a:rPr>
                  <a:t>1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sym typeface="+mn-ea"/>
                  </a:rPr>
                  <a:t>=f(x</a:t>
                </a:r>
                <a:r>
                  <a:rPr kumimoji="1" lang="en-US" altLang="zh-CN" sz="2400" baseline="-25000" dirty="0">
                    <a:solidFill>
                      <a:srgbClr val="FF0000"/>
                    </a:solidFill>
                    <a:sym typeface="+mn-ea"/>
                  </a:rPr>
                  <a:t>1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sym typeface="+mn-ea"/>
                  </a:rPr>
                  <a:t>)</a:t>
                </a:r>
                <a:endParaRPr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54" y="2405380"/>
                <a:ext cx="9274810" cy="3024505"/>
              </a:xfrm>
              <a:prstGeom prst="rect">
                <a:avLst/>
              </a:prstGeom>
              <a:blipFill rotWithShape="1">
                <a:blip r:embed="rId1"/>
                <a:stretch>
                  <a:fillRect l="-5" r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b="1" dirty="0">
                <a:latin typeface="+mn-ea"/>
                <a:ea typeface="+mn-ea"/>
              </a:rPr>
              <a:t>理论组合</a:t>
            </a:r>
            <a:endParaRPr lang="en-US" altLang="en-US" sz="4400" b="1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4988" y="1498993"/>
            <a:ext cx="22961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ctr">
              <a:buNone/>
            </a:pP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Nelson-</a:t>
            </a:r>
            <a:r>
              <a:rPr kumimoji="1" lang="en-US" altLang="zh-CN" sz="2800" b="1" dirty="0" err="1">
                <a:latin typeface="Times New Roman" panose="02020503050405090304" charset="0"/>
                <a:cs typeface="Times New Roman" panose="02020503050405090304" charset="0"/>
                <a:sym typeface="+mn-ea"/>
              </a:rPr>
              <a:t>Oppen</a:t>
            </a:r>
            <a:endParaRPr lang="zh-CN" altLang="en-US" sz="2800" b="1" dirty="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6470" y="2221230"/>
            <a:ext cx="10258425" cy="35464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fontAlgn="auto">
              <a:lnSpc>
                <a:spcPct val="12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Step </a:t>
            </a:r>
            <a:r>
              <a:rPr kumimoji="1" lang="en-US" altLang="zh-CN" sz="2400" b="1" dirty="0">
                <a:solidFill>
                  <a:srgbClr val="FF0000"/>
                </a:solidFill>
                <a:sym typeface="+mn-ea"/>
              </a:rPr>
              <a:t>#2:</a:t>
            </a:r>
            <a:r>
              <a:rPr kumimoji="1" lang="zh-CN" altLang="en-US" sz="2400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sym typeface="+mn-ea"/>
              </a:rPr>
              <a:t>Divide-and-conquer </a:t>
            </a:r>
            <a:endParaRPr kumimoji="1" lang="en-US" altLang="zh-CN" sz="2400" b="1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分治</a:t>
            </a:r>
            <a:r>
              <a:rPr lang="en-US" altLang="zh-CN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: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分别判定理论 </a:t>
            </a:r>
            <a:r>
              <a:rPr lang="en-GB" altLang="zh-CN" sz="2000" dirty="0">
                <a:effectLst/>
                <a:latin typeface="CMSY10"/>
                <a:ea typeface="STSongti-SC-Regular" panose="02010800040101010101" pitchFamily="2" charset="-122"/>
              </a:rPr>
              <a:t>T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1 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中的命题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P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1</a:t>
            </a:r>
            <a:r>
              <a:rPr lang="zh-CN" altLang="en-GB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、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理论 </a:t>
            </a:r>
            <a:r>
              <a:rPr lang="en-GB" altLang="zh-CN" sz="2000" dirty="0">
                <a:effectLst/>
                <a:latin typeface="CMSY10"/>
                <a:ea typeface="STSongti-SC-Regular" panose="02010800040101010101" pitchFamily="2" charset="-122"/>
              </a:rPr>
              <a:t>T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2 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中的命题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P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2 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的可满足性</a:t>
            </a:r>
            <a:r>
              <a:rPr lang="en-US" altLang="zh-CN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;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如果任何一个命题不可满足，则可直接 判定命题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P 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不可满足</a:t>
            </a:r>
            <a:r>
              <a:rPr lang="en-US" altLang="zh-CN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; </a:t>
            </a:r>
            <a:endParaRPr lang="en-US" altLang="zh-CN" sz="2000" dirty="0">
              <a:effectLst/>
              <a:latin typeface="STSongti-SC-Light" panose="02010800040101010101" pitchFamily="2" charset="-122"/>
              <a:ea typeface="STSongti-SC-Light" panose="0201080004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2000" dirty="0">
              <a:latin typeface="STSongti-SC-Light" panose="02010800040101010101" pitchFamily="2" charset="-122"/>
              <a:ea typeface="STSongti-SC-Light" panose="02010800040101010101" pitchFamily="2" charset="-122"/>
            </a:endParaRPr>
          </a:p>
          <a:p>
            <a:pPr marL="0" lvl="0" indent="0" fontAlgn="auto">
              <a:lnSpc>
                <a:spcPct val="12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Step </a:t>
            </a:r>
            <a:r>
              <a:rPr kumimoji="1" lang="en-US" altLang="zh-CN" sz="2400" b="1" dirty="0">
                <a:solidFill>
                  <a:srgbClr val="FF0000"/>
                </a:solidFill>
                <a:sym typeface="+mn-ea"/>
              </a:rPr>
              <a:t>#2:</a:t>
            </a:r>
            <a:r>
              <a:rPr kumimoji="1" lang="zh-CN" altLang="en-US" sz="2400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sym typeface="+mn-ea"/>
              </a:rPr>
              <a:t>Propagate</a:t>
            </a:r>
            <a:endParaRPr kumimoji="1" lang="en-US" altLang="zh-CN" sz="2400" b="1" dirty="0">
              <a:solidFill>
                <a:srgbClr val="FF0000"/>
              </a:solidFill>
              <a:sym typeface="+mn-ea"/>
            </a:endParaRPr>
          </a:p>
          <a:p>
            <a:pPr marL="0" lvl="0" indent="0" fontAlgn="auto">
              <a:lnSpc>
                <a:spcPct val="120000"/>
              </a:lnSpc>
              <a:buNone/>
            </a:pP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等式传播</a:t>
            </a:r>
            <a:r>
              <a:rPr lang="en-US" altLang="zh-CN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: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设命题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P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1 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蕴含等式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E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1 </a:t>
            </a:r>
            <a:r>
              <a:rPr lang="en-GB" altLang="zh-CN" sz="2000" dirty="0">
                <a:effectLst/>
                <a:latin typeface="CMR12"/>
                <a:ea typeface="STSongti-SC-Regular" panose="02010800040101010101" pitchFamily="2" charset="-122"/>
              </a:rPr>
              <a:t>=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E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2</a:t>
            </a:r>
            <a:r>
              <a:rPr lang="zh-CN" altLang="en-GB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，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需要把等式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E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1 </a:t>
            </a:r>
            <a:r>
              <a:rPr lang="en-GB" altLang="zh-CN" sz="2000" dirty="0">
                <a:effectLst/>
                <a:latin typeface="CMR12"/>
                <a:ea typeface="STSongti-SC-Regular" panose="02010800040101010101" pitchFamily="2" charset="-122"/>
              </a:rPr>
              <a:t>=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E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2 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合取到命题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P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2</a:t>
            </a:r>
            <a:r>
              <a:rPr lang="zh-CN" altLang="en-GB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，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跳转到第 </a:t>
            </a:r>
            <a:r>
              <a:rPr lang="en-US" altLang="zh-CN" sz="2000" dirty="0">
                <a:effectLst/>
                <a:latin typeface="STSongti-SC-Regular" panose="02010800040101010101" pitchFamily="2" charset="-122"/>
                <a:ea typeface="STSongti-SC-Regular" panose="02010800040101010101" pitchFamily="2" charset="-122"/>
              </a:rPr>
              <a:t>2 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步继续执行。 </a:t>
            </a:r>
            <a:endParaRPr lang="zh-CN" altLang="en-US" sz="2000" dirty="0">
              <a:effectLst/>
              <a:latin typeface="STSongti-SC-Regular" panose="02010800040101010101" pitchFamily="2" charset="-122"/>
              <a:ea typeface="STSongti-SC-Regular" panose="0201080004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2000" dirty="0">
              <a:effectLst/>
              <a:latin typeface="STSongti-SC-Light" panose="02010800040101010101" pitchFamily="2" charset="-122"/>
              <a:ea typeface="STSongti-SC-Light" panose="02010800040101010101" pitchFamily="2" charset="-122"/>
            </a:endParaRPr>
          </a:p>
          <a:p>
            <a:pPr>
              <a:lnSpc>
                <a:spcPct val="120000"/>
              </a:lnSpc>
            </a:pPr>
            <a:endParaRPr kumimoji="1" lang="en-US" altLang="zh-CN" sz="2000" b="1" dirty="0">
              <a:solidFill>
                <a:srgbClr val="FF0000"/>
              </a:solidFill>
              <a:latin typeface="STSongti-SC-Light" panose="02010800040101010101" pitchFamily="2" charset="-122"/>
              <a:ea typeface="STSongti-SC-Light" panose="0201080004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b="1" dirty="0">
                <a:latin typeface="+mn-ea"/>
                <a:ea typeface="+mn-ea"/>
              </a:rPr>
              <a:t>理论组合</a:t>
            </a:r>
            <a:endParaRPr lang="en-US" altLang="en-US" sz="4400" b="1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0715" y="1480820"/>
            <a:ext cx="37884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ctr">
              <a:buNone/>
            </a:pP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Nelson-</a:t>
            </a:r>
            <a:r>
              <a:rPr kumimoji="1" lang="en-US" altLang="zh-CN" sz="2800" b="1" dirty="0" err="1">
                <a:latin typeface="Times New Roman" panose="02020503050405090304" charset="0"/>
                <a:cs typeface="Times New Roman" panose="02020503050405090304" charset="0"/>
                <a:sym typeface="+mn-ea"/>
              </a:rPr>
              <a:t>Oppen Example</a:t>
            </a:r>
            <a:endParaRPr kumimoji="1" lang="en-US" altLang="zh-CN" sz="2800" b="1" dirty="0" err="1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1450340" y="2508250"/>
                <a:ext cx="8576310" cy="334137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The initial proposition:</a:t>
                </a:r>
                <a:endParaRPr kumimoji="1" lang="en-US" altLang="zh-CN" sz="2000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2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-x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3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3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0)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 f(f(x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) - f(x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)) != f(x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3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) 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>
                  <a:buNone/>
                </a:pPr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After purification:</a:t>
                </a:r>
                <a:endParaRPr kumimoji="1" lang="en-US" altLang="zh-CN" sz="2000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2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-x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3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3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0)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 f(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)!= f(x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3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endParaRPr kumimoji="1" lang="en-US" altLang="zh-CN" sz="2000" b="1" dirty="0">
                  <a:solidFill>
                    <a:srgbClr val="0432FF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 = 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-t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3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endParaRPr kumimoji="1" lang="en-US" altLang="zh-CN" sz="2000" b="1" dirty="0">
                  <a:solidFill>
                    <a:srgbClr val="FF0000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 = f(x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endParaRPr kumimoji="1" lang="en-US" altLang="zh-CN" sz="2000" b="1" dirty="0">
                  <a:solidFill>
                    <a:srgbClr val="FF0000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3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 = f(x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</a:rPr>
                  <a:t>)</a:t>
                </a:r>
                <a:endParaRPr kumimoji="1" lang="en-US" altLang="zh-CN" sz="2000" b="1" dirty="0">
                  <a:solidFill>
                    <a:srgbClr val="FF0000"/>
                  </a:solidFill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</p:txBody>
          </p:sp>
        </mc:Choice>
        <mc:Fallback>
          <p:sp>
            <p:nvSpPr>
              <p:cNvPr id="5" name="内容占位符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0340" y="2508250"/>
                <a:ext cx="8576310" cy="3341370"/>
              </a:xfrm>
              <a:blipFill rotWithShape="1">
                <a:blip r:embed="rId1"/>
                <a:stretch>
                  <a:fillRect b="-7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dirty="0" err="1">
                <a:sym typeface="+mn-ea"/>
              </a:rPr>
              <a:t>理论组合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640715" y="1480820"/>
            <a:ext cx="37884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ctr">
              <a:buNone/>
            </a:pP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Nelson-</a:t>
            </a:r>
            <a:r>
              <a:rPr kumimoji="1" lang="en-US" altLang="zh-CN" sz="2800" b="1" dirty="0" err="1">
                <a:latin typeface="Times New Roman" panose="02020503050405090304" charset="0"/>
                <a:cs typeface="Times New Roman" panose="02020503050405090304" charset="0"/>
                <a:sym typeface="+mn-ea"/>
              </a:rPr>
              <a:t>Oppen Example</a:t>
            </a:r>
            <a:endParaRPr kumimoji="1" lang="en-US" altLang="zh-CN" sz="2800" b="1" dirty="0" err="1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719195" y="2910840"/>
              <a:ext cx="4038600" cy="3205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/>
                    <a:gridCol w="2133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EUF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x2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Cambria Math" panose="02040503050406030204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altLang="zh-CN" dirty="0"/>
                            <a:t>x1</a:t>
                          </a:r>
                          <a:endParaRPr lang="en-US" altLang="zh-CN" dirty="0"/>
                        </a:p>
                        <a:p>
                          <a:r>
                            <a:rPr lang="en-US" altLang="zh-CN" dirty="0"/>
                            <a:t>x1-x3&gt;=x2</a:t>
                          </a:r>
                          <a:endParaRPr lang="en-US" altLang="zh-CN" dirty="0"/>
                        </a:p>
                        <a:p>
                          <a:r>
                            <a:rPr lang="en-US" altLang="zh-CN" dirty="0"/>
                            <a:t>x3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Cambria Math" panose="02040503050406030204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altLang="zh-CN" dirty="0"/>
                            <a:t>0</a:t>
                          </a:r>
                          <a:endParaRPr lang="en-US" altLang="zh-CN" dirty="0"/>
                        </a:p>
                        <a:p>
                          <a:r>
                            <a:rPr lang="en-US" altLang="zh-CN" dirty="0"/>
                            <a:t>t1=t2-t3</a:t>
                          </a:r>
                          <a:endParaRPr lang="en-US" altLang="zh-CN" dirty="0"/>
                        </a:p>
                        <a:p>
                          <a:endParaRPr lang="en-US" altLang="zh-CN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dirty="0"/>
                            <a:t>f(t1) != f(x3)</a:t>
                          </a: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dirty="0"/>
                            <a:t>t2=f(x1)</a:t>
                          </a: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dirty="0"/>
                            <a:t>t3=f(x2)</a:t>
                          </a: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719195" y="2910840"/>
              <a:ext cx="4038600" cy="3205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/>
                    <a:gridCol w="2133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EUF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2834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dirty="0"/>
                            <a:t>f(t1) != f(x3)</a:t>
                          </a: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dirty="0"/>
                            <a:t>t2=f(x1)</a:t>
                          </a: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dirty="0"/>
                            <a:t>t3=f(x2)</a:t>
                          </a: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文本框 9"/>
          <p:cNvSpPr txBox="1"/>
          <p:nvPr/>
        </p:nvSpPr>
        <p:spPr>
          <a:xfrm>
            <a:off x="3719195" y="46751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x3=0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14372" y="49842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x1=x2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24195" y="531594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t2=t3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54883" y="564627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t1=0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24195" y="564910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t1=0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5624195" y="6198870"/>
            <a:ext cx="1259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UNSAT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24195" y="46751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x3=0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5619372" y="49842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x1=x2</a:t>
            </a:r>
            <a:endParaRPr kumimoji="1"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3754883" y="53530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t2=t3</a:t>
            </a:r>
            <a:endParaRPr kumimoji="1" lang="zh-CN" altLang="en-US" dirty="0"/>
          </a:p>
        </p:txBody>
      </p:sp>
      <p:sp>
        <p:nvSpPr>
          <p:cNvPr id="7" name="右箭头 6"/>
          <p:cNvSpPr/>
          <p:nvPr/>
        </p:nvSpPr>
        <p:spPr>
          <a:xfrm>
            <a:off x="4862195" y="4865132"/>
            <a:ext cx="757177" cy="331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10484" y="461347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broadcast</a:t>
            </a:r>
            <a:endParaRPr kumimoji="1" lang="zh-CN" altLang="en-US" sz="1600" dirty="0"/>
          </a:p>
        </p:txBody>
      </p:sp>
      <p:sp>
        <p:nvSpPr>
          <p:cNvPr id="15" name="右箭头 14"/>
          <p:cNvSpPr/>
          <p:nvPr/>
        </p:nvSpPr>
        <p:spPr>
          <a:xfrm flipH="1">
            <a:off x="4852549" y="5353070"/>
            <a:ext cx="762000" cy="331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4862195" y="5730240"/>
            <a:ext cx="757177" cy="331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071995" y="329184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f(0)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!=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f(0)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186940" y="2183130"/>
                <a:ext cx="7818755" cy="6451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>
                  <a:buNone/>
                </a:pPr>
                <a:r>
                  <a:rPr kumimoji="1" lang="en-US" altLang="zh-CN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//</a:t>
                </a:r>
                <a:r>
                  <a:rPr kumimoji="1" lang="zh-CN" altLang="en-US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</a:t>
                </a:r>
                <a:r>
                  <a:rPr kumimoji="1" lang="en-US" altLang="zh-CN" b="1" dirty="0"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The initial proposition:</a:t>
                </a:r>
                <a:endParaRPr kumimoji="1" lang="en-US" altLang="zh-CN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2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1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)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1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-x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3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2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)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(x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3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0)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 f(f(x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1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) - f(x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2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)) != f(x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3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409020205090404" pitchFamily="49" charset="0"/>
                    <a:cs typeface="Courier New" panose="02070409020205090404" pitchFamily="49" charset="0"/>
                    <a:sym typeface="+mn-ea"/>
                  </a:rPr>
                  <a:t>)</a:t>
                </a:r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940" y="2183130"/>
                <a:ext cx="7818755" cy="645160"/>
              </a:xfrm>
              <a:prstGeom prst="rect">
                <a:avLst/>
              </a:prstGeom>
              <a:blipFill rotWithShape="1">
                <a:blip r:embed="rId2"/>
                <a:stretch>
                  <a:fillRect b="-63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7" grpId="0"/>
      <p:bldP spid="18" grpId="0"/>
      <p:bldP spid="20" grpId="0"/>
      <p:bldP spid="21" grpId="0"/>
      <p:bldP spid="22" grpId="0"/>
      <p:bldP spid="25" grpId="0"/>
      <p:bldP spid="7" grpId="0" bldLvl="0" animBg="1"/>
      <p:bldP spid="8" grpId="0"/>
      <p:bldP spid="15" grpId="0" bldLvl="0" animBg="1"/>
      <p:bldP spid="16" grpId="0" bldLvl="0" animBg="1"/>
      <p:bldP spid="1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30703"/>
          <a:stretch>
            <a:fillRect/>
          </a:stretch>
        </p:blipFill>
        <p:spPr>
          <a:xfrm>
            <a:off x="554355" y="2449195"/>
            <a:ext cx="10504805" cy="3055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0722" y="155078"/>
            <a:ext cx="10515600" cy="1325563"/>
          </a:xfrm>
        </p:spPr>
        <p:txBody>
          <a:bodyPr/>
          <a:p>
            <a:r>
              <a:rPr lang="zh-CN" altLang="en-US" dirty="0" err="1">
                <a:sym typeface="+mn-ea"/>
              </a:rPr>
              <a:t>理论组合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54355" y="148082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ctr">
              <a:buNone/>
            </a:pP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DPLL(T)</a:t>
            </a:r>
            <a:endParaRPr kumimoji="1" lang="en-US" altLang="zh-CN" sz="2800" b="1" dirty="0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9366" t="27353" r="5277"/>
          <a:stretch>
            <a:fillRect/>
          </a:stretch>
        </p:blipFill>
        <p:spPr>
          <a:xfrm>
            <a:off x="394970" y="2311400"/>
            <a:ext cx="7416165" cy="3907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0722" y="155078"/>
            <a:ext cx="10515600" cy="1325563"/>
          </a:xfrm>
        </p:spPr>
        <p:txBody>
          <a:bodyPr/>
          <a:p>
            <a:r>
              <a:rPr lang="zh-CN" altLang="en-US" dirty="0" err="1">
                <a:sym typeface="+mn-ea"/>
              </a:rPr>
              <a:t>理论组合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80695" y="1480820"/>
            <a:ext cx="30378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ctr">
              <a:buNone/>
            </a:pP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DPLL(T) </a:t>
            </a: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Example</a:t>
            </a:r>
            <a:endParaRPr kumimoji="1" lang="en-US" altLang="zh-CN" sz="2800" b="1" dirty="0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7115175" y="1344295"/>
                <a:ext cx="4968240" cy="40195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判断命题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x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∧(</m:t>
                    </m:r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x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2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x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3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的可满足性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175" y="1344295"/>
                <a:ext cx="4968240" cy="4019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7627620" y="2089785"/>
                <a:ext cx="4098925" cy="46164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≜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1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≜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2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≜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3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620" y="2089785"/>
                <a:ext cx="4098925" cy="4616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8112760" y="2779395"/>
                <a:ext cx="2973705" cy="40195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760" y="2779395"/>
                <a:ext cx="2973705" cy="4019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8293100" y="3622675"/>
                <a:ext cx="2973705" cy="40195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𝒰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=⊺∧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=⊺∧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⊺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100" y="3622675"/>
                <a:ext cx="2973705" cy="401955"/>
              </a:xfrm>
              <a:prstGeom prst="rect">
                <a:avLst/>
              </a:prstGeom>
              <a:blipFill rotWithShape="1">
                <a:blip r:embed="rId7"/>
                <a:stretch>
                  <a:fillRect r="-37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8010525" y="4369435"/>
                <a:ext cx="371602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𝒯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 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x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1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x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2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x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3</m:t>
                      </m:r>
                    </m:oMath>
                  </m:oMathPara>
                </a14:m>
                <a:endParaRPr lang="en-US" altLang="zh-CN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525" y="4369435"/>
                <a:ext cx="3716020" cy="3683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7700645" y="5339080"/>
                <a:ext cx="3913505" cy="40195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)∧¬(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645" y="5339080"/>
                <a:ext cx="3913505" cy="4019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/>
          <p:cNvCxnSpPr/>
          <p:nvPr/>
        </p:nvCxnSpPr>
        <p:spPr>
          <a:xfrm flipH="1" flipV="1">
            <a:off x="6833870" y="2783840"/>
            <a:ext cx="1716405" cy="164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6911340" y="3429000"/>
            <a:ext cx="1478915" cy="249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6952615" y="4126230"/>
            <a:ext cx="1478915" cy="249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6419850" y="5193030"/>
            <a:ext cx="1478915" cy="249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5" grpId="1"/>
      <p:bldP spid="6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9366" t="27353" r="5277"/>
          <a:stretch>
            <a:fillRect/>
          </a:stretch>
        </p:blipFill>
        <p:spPr>
          <a:xfrm>
            <a:off x="394970" y="2311400"/>
            <a:ext cx="7416165" cy="3907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0722" y="155078"/>
            <a:ext cx="10515600" cy="1325563"/>
          </a:xfrm>
        </p:spPr>
        <p:txBody>
          <a:bodyPr/>
          <a:p>
            <a:r>
              <a:rPr lang="zh-CN" altLang="en-US" sz="4400" dirty="0" err="1"/>
              <a:t>理论</a:t>
            </a:r>
            <a:r>
              <a:rPr lang="zh-CN" altLang="en-US" sz="4400" dirty="0" err="1"/>
              <a:t>组合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80695" y="1480820"/>
            <a:ext cx="30378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ctr">
              <a:buNone/>
            </a:pP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DPLL(T) </a:t>
            </a:r>
            <a:r>
              <a:rPr kumimoji="1"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Example</a:t>
            </a:r>
            <a:endParaRPr kumimoji="1" lang="en-US" altLang="zh-CN" sz="2800" b="1" dirty="0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7115175" y="1344295"/>
                <a:ext cx="4968240" cy="40195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判断命题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x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∧(</m:t>
                    </m:r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x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2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x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3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的可满足性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175" y="1344295"/>
                <a:ext cx="4968240" cy="4019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627620" y="2089785"/>
                <a:ext cx="4098925" cy="46164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≜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1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≜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2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≜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3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627620" y="2089785"/>
                <a:ext cx="4098925" cy="4616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8293100" y="3622675"/>
                <a:ext cx="2973705" cy="40195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𝒰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=⊺∧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=⊺∧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=⊺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100" y="3622675"/>
                <a:ext cx="2973705" cy="401955"/>
              </a:xfrm>
              <a:prstGeom prst="rect">
                <a:avLst/>
              </a:prstGeom>
              <a:blipFill rotWithShape="1">
                <a:blip r:embed="rId8"/>
                <a:stretch>
                  <a:fillRect r="-37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/>
          <p:cNvCxnSpPr/>
          <p:nvPr/>
        </p:nvCxnSpPr>
        <p:spPr>
          <a:xfrm flipH="1">
            <a:off x="7080250" y="2918460"/>
            <a:ext cx="1060450" cy="229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6911340" y="3429000"/>
            <a:ext cx="1369060" cy="239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8169910" y="2894965"/>
                <a:ext cx="3913505" cy="40195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)∧¬(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8169910" y="2894965"/>
                <a:ext cx="3913505" cy="40195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下箭头 15"/>
          <p:cNvSpPr/>
          <p:nvPr/>
        </p:nvSpPr>
        <p:spPr>
          <a:xfrm>
            <a:off x="9647555" y="4168775"/>
            <a:ext cx="264795" cy="46228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552305" y="4848225"/>
            <a:ext cx="614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.....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8" grpId="0"/>
      <p:bldP spid="8" grpId="1"/>
      <p:bldP spid="16" grpId="0" animBg="1"/>
      <p:bldP spid="17" grpId="0"/>
      <p:bldP spid="16" grpId="1" animBg="1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：Fourier-Motzkin消元法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541145" y="1998345"/>
            <a:ext cx="8088630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2400" dirty="0"/>
              <a:t>解决</a:t>
            </a:r>
            <a:r>
              <a:rPr kumimoji="1" lang="zh-CN" altLang="en-US" sz="2400" dirty="0">
                <a:solidFill>
                  <a:srgbClr val="FF0000"/>
                </a:solidFill>
              </a:rPr>
              <a:t>实数论域</a:t>
            </a:r>
            <a:r>
              <a:rPr kumimoji="1" lang="zh-CN" altLang="en-US" sz="2400" dirty="0"/>
              <a:t>上的线性算数命题的算法</a:t>
            </a:r>
            <a:endParaRPr kumimoji="1" lang="zh-CN" altLang="en-US" sz="2400" dirty="0"/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2400" dirty="0"/>
              <a:t>核心思想：</a:t>
            </a:r>
            <a:r>
              <a:rPr kumimoji="1" lang="zh-CN" altLang="en-US" sz="2400" dirty="0">
                <a:solidFill>
                  <a:srgbClr val="FF0000"/>
                </a:solidFill>
              </a:rPr>
              <a:t>不断消去变量</a:t>
            </a:r>
            <a:r>
              <a:rPr kumimoji="1" lang="zh-CN" altLang="en-US" sz="2400" dirty="0"/>
              <a:t>，直到得到命题的最终结果</a:t>
            </a:r>
            <a:endParaRPr kumimoji="1" lang="zh-CN" altLang="en-US" sz="2400" dirty="0"/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2400" dirty="0"/>
              <a:t>在每一轮消去变量的过程中，都可能产生关系式数量爆炸</a:t>
            </a:r>
            <a:endParaRPr kumimoji="1" lang="zh-CN" altLang="en-US" sz="2400" dirty="0"/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2400" dirty="0"/>
              <a:t>不属于高效的算法</a:t>
            </a:r>
            <a:endParaRPr kumimoji="1" lang="zh-CN" altLang="en-US" sz="2400" dirty="0"/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2400" dirty="0"/>
              <a:t>在变量数量较少的情况下，该算法仍然是实用的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回顾课内容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b="1"/>
              <a:t>课程内容回顾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/>
              <a:t>实验讲解</a:t>
            </a:r>
            <a:endParaRPr lang="zh-CN" altLang="en-US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47700" y="1374140"/>
            <a:ext cx="4667885" cy="69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Times New Roman" panose="02020503050405090304" charset="0"/>
                <a:cs typeface="+mn-ea"/>
                <a:sym typeface="+mn-ea"/>
              </a:rPr>
              <a:t>Fourier-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Times New Roman" panose="02020503050405090304" charset="0"/>
                <a:cs typeface="+mn-ea"/>
                <a:sym typeface="+mn-ea"/>
              </a:rPr>
              <a:t>Motzkin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Times New Roman" panose="02020503050405090304" charset="0"/>
                <a:cs typeface="+mn-ea"/>
                <a:sym typeface="+mn-ea"/>
              </a:rPr>
              <a:t>消元法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Times New Roman" panose="02020503050405090304" charset="0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05084" y="2231211"/>
            <a:ext cx="11181831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-514350">
              <a:lnSpc>
                <a:spcPct val="150000"/>
              </a:lnSpc>
              <a:buAutoNum type="arabicPeriod"/>
            </a:pPr>
            <a:r>
              <a:rPr lang="zh-CN" altLang="en-US" sz="2800" dirty="0"/>
              <a:t>等式消去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400" dirty="0"/>
              <a:t>代入法（选择一个等式约束，将要消去的变量用其他变量表示出来，代入到其他约束中）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endParaRPr lang="en-US" altLang="zh-CN" sz="2400" dirty="0"/>
          </a:p>
          <a:p>
            <a:pPr lvl="1">
              <a:lnSpc>
                <a:spcPct val="150000"/>
              </a:lnSpc>
            </a:pPr>
            <a:endParaRPr lang="en-US" altLang="zh-CN" sz="2400" dirty="0"/>
          </a:p>
          <a:p>
            <a:pPr fontAlgn="auto">
              <a:lnSpc>
                <a:spcPct val="150000"/>
              </a:lnSpc>
            </a:pPr>
            <a:r>
              <a:rPr lang="en-US" altLang="zh-CN" sz="2800" dirty="0"/>
              <a:t>2. </a:t>
            </a:r>
            <a:r>
              <a:rPr lang="zh-CN" altLang="en-US" sz="2800" dirty="0"/>
              <a:t>变量消去</a:t>
            </a:r>
            <a:r>
              <a:rPr lang="en-US" altLang="zh-CN" sz="2800" dirty="0"/>
              <a:t> </a:t>
            </a:r>
            <a:endParaRPr lang="en-US" altLang="zh-CN" sz="2800" dirty="0"/>
          </a:p>
          <a:p>
            <a:pPr fontAlgn="auto">
              <a:lnSpc>
                <a:spcPct val="150000"/>
              </a:lnSpc>
            </a:pPr>
            <a:r>
              <a:rPr lang="en-US" altLang="zh-CN" sz="2800" dirty="0"/>
              <a:t>    </a:t>
            </a:r>
            <a:r>
              <a:rPr lang="zh-CN" altLang="en-US" sz="2400" dirty="0"/>
              <a:t>启发式地选择一个变量，配对其所有上下界，从而消去变量（产生新约束）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56141" y="3423709"/>
            <a:ext cx="2881796" cy="18659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11091" y="3759764"/>
            <a:ext cx="3035300" cy="1193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38957" y="3942091"/>
            <a:ext cx="1409700" cy="419100"/>
          </a:xfrm>
          <a:prstGeom prst="rect">
            <a:avLst/>
          </a:prstGeom>
        </p:spPr>
      </p:pic>
      <p:sp>
        <p:nvSpPr>
          <p:cNvPr id="10" name="右箭头 9"/>
          <p:cNvSpPr/>
          <p:nvPr>
            <p:custDataLst>
              <p:tags r:id="rId9"/>
            </p:custDataLst>
          </p:nvPr>
        </p:nvSpPr>
        <p:spPr>
          <a:xfrm>
            <a:off x="5762884" y="4320250"/>
            <a:ext cx="1947187" cy="499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：Fourier-Motzkin消元法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TIMING" val="|0.1|0|0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TIMING" val="|0|0|0.2|0.1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UNIT_TABLE_BEAUTIFY" val="smartTable{55e9bf80-5b1c-43fa-bc28-2b5f0fb5d8e3}"/>
</p:tagLst>
</file>

<file path=ppt/tags/tag56.xml><?xml version="1.0" encoding="utf-8"?>
<p:tagLst xmlns:p="http://schemas.openxmlformats.org/presentationml/2006/main">
  <p:tag name="KSO_WM_UNIT_TABLE_BEAUTIFY" val="smartTable{55e9bf80-5b1c-43fa-bc28-2b5f0fb5d8e3}"/>
</p:tagLst>
</file>

<file path=ppt/tags/tag57.xml><?xml version="1.0" encoding="utf-8"?>
<p:tagLst xmlns:p="http://schemas.openxmlformats.org/presentationml/2006/main">
  <p:tag name="KSO_WM_UNIT_TABLE_BEAUTIFY" val="smartTable{8a7d6f75-5ea7-42d4-90ed-2a711bd03e91}"/>
</p:tagLst>
</file>

<file path=ppt/tags/tag58.xml><?xml version="1.0" encoding="utf-8"?>
<p:tagLst xmlns:p="http://schemas.openxmlformats.org/presentationml/2006/main">
  <p:tag name="KSO_WM_UNIT_TABLE_BEAUTIFY" val="smartTable{cb022b33-f11d-45b8-8d4e-35c8ef282712}"/>
</p:tagLst>
</file>

<file path=ppt/tags/tag59.xml><?xml version="1.0" encoding="utf-8"?>
<p:tagLst xmlns:p="http://schemas.openxmlformats.org/presentationml/2006/main">
  <p:tag name="KSO_WM_UNIT_TABLE_BEAUTIFY" val="smartTable{86c42e58-bf96-40c8-97ba-3007f74d91e6}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TABLE_BEAUTIFY" val="smartTable{55e9bf80-5b1c-43fa-bc28-2b5f0fb5d8e3}"/>
</p:tagLst>
</file>

<file path=ppt/tags/tag61.xml><?xml version="1.0" encoding="utf-8"?>
<p:tagLst xmlns:p="http://schemas.openxmlformats.org/presentationml/2006/main">
  <p:tag name="KSO_WM_UNIT_TABLE_BEAUTIFY" val="smartTable{55e9bf80-5b1c-43fa-bc28-2b5f0fb5d8e3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14338</Words>
  <Application>WPS 文字</Application>
  <PresentationFormat>宽屏</PresentationFormat>
  <Paragraphs>1278</Paragraphs>
  <Slides>80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80</vt:i4>
      </vt:variant>
    </vt:vector>
  </HeadingPairs>
  <TitlesOfParts>
    <vt:vector size="108" baseType="lpstr">
      <vt:lpstr>Arial</vt:lpstr>
      <vt:lpstr>宋体</vt:lpstr>
      <vt:lpstr>Wingdings</vt:lpstr>
      <vt:lpstr>黑体</vt:lpstr>
      <vt:lpstr>汉仪中黑KW</vt:lpstr>
      <vt:lpstr>SimHei</vt:lpstr>
      <vt:lpstr>Cambria Math</vt:lpstr>
      <vt:lpstr>Times New Roman</vt:lpstr>
      <vt:lpstr>Wingdings</vt:lpstr>
      <vt:lpstr>Kingsoft Math</vt:lpstr>
      <vt:lpstr>Calibri</vt:lpstr>
      <vt:lpstr>Helvetica Neue</vt:lpstr>
      <vt:lpstr>微软雅黑</vt:lpstr>
      <vt:lpstr>汉仪旗黑</vt:lpstr>
      <vt:lpstr>Arial Unicode MS</vt:lpstr>
      <vt:lpstr>DejaVu Math TeX Gyre</vt:lpstr>
      <vt:lpstr>Verdana</vt:lpstr>
      <vt:lpstr>Courier New</vt:lpstr>
      <vt:lpstr>STSongti-SC-Light</vt:lpstr>
      <vt:lpstr>STSongti-SC-Regular</vt:lpstr>
      <vt:lpstr>CMMI12</vt:lpstr>
      <vt:lpstr>Thonburi</vt:lpstr>
      <vt:lpstr>CMSY10</vt:lpstr>
      <vt:lpstr>CMR10</vt:lpstr>
      <vt:lpstr>CMR12</vt:lpstr>
      <vt:lpstr>宋体-简</vt:lpstr>
      <vt:lpstr>Apple Symbols</vt:lpstr>
      <vt:lpstr>WPS</vt:lpstr>
      <vt:lpstr>形式化方法回顾课（三）</vt:lpstr>
      <vt:lpstr>回顾课课程内容</vt:lpstr>
      <vt:lpstr>课程结构</vt:lpstr>
      <vt:lpstr>课程大纲</vt:lpstr>
      <vt:lpstr>线性算数理论</vt:lpstr>
      <vt:lpstr>线性算数理论</vt:lpstr>
      <vt:lpstr>线性算数理论</vt:lpstr>
      <vt:lpstr>线性算数理论：Fourier-Motzkin消元法</vt:lpstr>
      <vt:lpstr>线性算数理论：Fourier-Motzkin消元法</vt:lpstr>
      <vt:lpstr>线性算数理论：Fourier-Motzkin消元法</vt:lpstr>
      <vt:lpstr>线性算数理论：Fourier-Motzkin消元法</vt:lpstr>
      <vt:lpstr>线性算数理论：Fourier-Motzkin消元法</vt:lpstr>
      <vt:lpstr>线性算数理论：Fourier-Motzkin消元法</vt:lpstr>
      <vt:lpstr>线性算数理论：Fourier-Motzkin消元法</vt:lpstr>
      <vt:lpstr>线性算数理论</vt:lpstr>
      <vt:lpstr>线性算数理论：单纯形法</vt:lpstr>
      <vt:lpstr>线性算数理论：几何意义</vt:lpstr>
      <vt:lpstr>线性算数理论：单纯形法</vt:lpstr>
      <vt:lpstr>线性算数理论：单纯形法</vt:lpstr>
      <vt:lpstr>线性算数理论：单纯形法</vt:lpstr>
      <vt:lpstr>线性算数理论：单纯形法</vt:lpstr>
      <vt:lpstr>线性算数理论：单纯形法</vt:lpstr>
      <vt:lpstr>线性算数理论：单纯形法</vt:lpstr>
      <vt:lpstr>线性算数理论：单纯形法</vt:lpstr>
      <vt:lpstr>线性算数理论：单纯形法</vt:lpstr>
      <vt:lpstr>线性算数理论</vt:lpstr>
      <vt:lpstr>线性算数理论：分支定界</vt:lpstr>
      <vt:lpstr>线性算数理论：分支定界</vt:lpstr>
      <vt:lpstr>线性算数理论：分支定界</vt:lpstr>
      <vt:lpstr>线性算数理论：分支定界</vt:lpstr>
      <vt:lpstr>线性算数理论：分支定界</vt:lpstr>
      <vt:lpstr>课程大纲</vt:lpstr>
      <vt:lpstr>数据结构理论</vt:lpstr>
      <vt:lpstr>比特向量理论</vt:lpstr>
      <vt:lpstr>比特向量理论</vt:lpstr>
      <vt:lpstr>比特向量理论</vt:lpstr>
      <vt:lpstr>比特向量理论</vt:lpstr>
      <vt:lpstr>比特向量理论</vt:lpstr>
      <vt:lpstr>比特向量理论</vt:lpstr>
      <vt:lpstr>比特向量理论</vt:lpstr>
      <vt:lpstr>比特向量理论</vt:lpstr>
      <vt:lpstr>比特向量理论</vt:lpstr>
      <vt:lpstr>比特向量理论</vt:lpstr>
      <vt:lpstr>比特向量理论</vt:lpstr>
      <vt:lpstr>数据结构理论</vt:lpstr>
      <vt:lpstr>数组理论</vt:lpstr>
      <vt:lpstr>数组理论</vt:lpstr>
      <vt:lpstr>数组理论</vt:lpstr>
      <vt:lpstr>数组理论</vt:lpstr>
      <vt:lpstr>数组理论</vt:lpstr>
      <vt:lpstr>数组理论</vt:lpstr>
      <vt:lpstr>数组理论</vt:lpstr>
      <vt:lpstr>数组理论</vt:lpstr>
      <vt:lpstr>数组理论</vt:lpstr>
      <vt:lpstr>数组理论</vt:lpstr>
      <vt:lpstr>数组理论</vt:lpstr>
      <vt:lpstr>数据结构理论</vt:lpstr>
      <vt:lpstr>指针理论：内存模型</vt:lpstr>
      <vt:lpstr>指针理论</vt:lpstr>
      <vt:lpstr>指针理论</vt:lpstr>
      <vt:lpstr>指针理论</vt:lpstr>
      <vt:lpstr>指针理论</vt:lpstr>
      <vt:lpstr>指针理论</vt:lpstr>
      <vt:lpstr>指针理论</vt:lpstr>
      <vt:lpstr>指针理论：转换到EUF</vt:lpstr>
      <vt:lpstr>指针理论：内存模型</vt:lpstr>
      <vt:lpstr>指针理论：内存模型</vt:lpstr>
      <vt:lpstr>指针理论：内存模型</vt:lpstr>
      <vt:lpstr>指针理论：内存模型</vt:lpstr>
      <vt:lpstr>指针理论：内存模型</vt:lpstr>
      <vt:lpstr>课程大纲</vt:lpstr>
      <vt:lpstr>理论组合</vt:lpstr>
      <vt:lpstr>理论组合</vt:lpstr>
      <vt:lpstr>理论组合</vt:lpstr>
      <vt:lpstr>理论组合</vt:lpstr>
      <vt:lpstr>理论组合</vt:lpstr>
      <vt:lpstr>理论组合</vt:lpstr>
      <vt:lpstr>理论组合</vt:lpstr>
      <vt:lpstr>理论组合</vt:lpstr>
      <vt:lpstr>回顾课内容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WPS_1651312193</cp:lastModifiedBy>
  <cp:revision>47</cp:revision>
  <dcterms:created xsi:type="dcterms:W3CDTF">2025-06-12T03:22:11Z</dcterms:created>
  <dcterms:modified xsi:type="dcterms:W3CDTF">2025-06-12T03:22:11Z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2052-6.8.2.8850</vt:lpwstr>
  </property>
  <property fmtid="{D5CDD505-2E9C-101B-9397-08002B2CF9AE}" pid="3" name="ICV">
    <vt:lpwstr>8DC7DA6565AAD4017725D967A31DF462_41</vt:lpwstr>
  </property>
</Properties>
</file>