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6"/>
  </p:handoutMasterIdLst>
  <p:sldIdLst>
    <p:sldId id="256" r:id="rId3"/>
    <p:sldId id="258" r:id="rId5"/>
    <p:sldId id="265" r:id="rId6"/>
    <p:sldId id="263" r:id="rId7"/>
    <p:sldId id="260" r:id="rId8"/>
    <p:sldId id="299" r:id="rId9"/>
    <p:sldId id="300" r:id="rId10"/>
    <p:sldId id="302" r:id="rId11"/>
    <p:sldId id="303" r:id="rId12"/>
    <p:sldId id="305" r:id="rId13"/>
    <p:sldId id="304" r:id="rId14"/>
    <p:sldId id="306" r:id="rId15"/>
    <p:sldId id="307" r:id="rId16"/>
    <p:sldId id="338" r:id="rId17"/>
    <p:sldId id="275" r:id="rId18"/>
    <p:sldId id="339" r:id="rId19"/>
    <p:sldId id="278" r:id="rId20"/>
    <p:sldId id="340" r:id="rId21"/>
    <p:sldId id="341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4" r:id="rId35"/>
    <p:sldId id="355" r:id="rId36"/>
    <p:sldId id="356" r:id="rId37"/>
    <p:sldId id="357" r:id="rId38"/>
    <p:sldId id="358" r:id="rId39"/>
    <p:sldId id="359" r:id="rId40"/>
    <p:sldId id="360" r:id="rId41"/>
    <p:sldId id="361" r:id="rId42"/>
    <p:sldId id="362" r:id="rId43"/>
    <p:sldId id="363" r:id="rId44"/>
    <p:sldId id="364" r:id="rId45"/>
    <p:sldId id="365" r:id="rId46"/>
    <p:sldId id="366" r:id="rId47"/>
    <p:sldId id="367" r:id="rId48"/>
    <p:sldId id="368" r:id="rId49"/>
    <p:sldId id="369" r:id="rId50"/>
    <p:sldId id="370" r:id="rId51"/>
    <p:sldId id="371" r:id="rId52"/>
    <p:sldId id="372" r:id="rId53"/>
    <p:sldId id="373" r:id="rId54"/>
    <p:sldId id="298" r:id="rId5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2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9" Type="http://schemas.openxmlformats.org/officeDocument/2006/relationships/tableStyles" Target="tableStyles.xml"/><Relationship Id="rId58" Type="http://schemas.openxmlformats.org/officeDocument/2006/relationships/viewProps" Target="viewProps.xml"/><Relationship Id="rId57" Type="http://schemas.openxmlformats.org/officeDocument/2006/relationships/presProps" Target="presProps.xml"/><Relationship Id="rId56" Type="http://schemas.openxmlformats.org/officeDocument/2006/relationships/handoutMaster" Target="handoutMasters/handoutMaster1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image" Target="../media/image16.png"/><Relationship Id="rId6" Type="http://schemas.openxmlformats.org/officeDocument/2006/relationships/tags" Target="../tags/tag44.xml"/><Relationship Id="rId5" Type="http://schemas.openxmlformats.org/officeDocument/2006/relationships/image" Target="../media/image15.png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image" Target="../media/image13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image" Target="../media/image17.png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56.xml"/><Relationship Id="rId7" Type="http://schemas.openxmlformats.org/officeDocument/2006/relationships/image" Target="../media/image18.png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image" Target="../media/image17.png"/><Relationship Id="rId2" Type="http://schemas.openxmlformats.org/officeDocument/2006/relationships/tags" Target="../tags/tag52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image" Target="../media/image20.png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tags" Target="../tags/tag65.xml"/><Relationship Id="rId4" Type="http://schemas.openxmlformats.org/officeDocument/2006/relationships/image" Target="../media/image20.png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6" Type="http://schemas.openxmlformats.org/officeDocument/2006/relationships/tags" Target="../tags/tag81.xml"/><Relationship Id="rId5" Type="http://schemas.openxmlformats.org/officeDocument/2006/relationships/image" Target="../media/image24.png"/><Relationship Id="rId4" Type="http://schemas.openxmlformats.org/officeDocument/2006/relationships/tags" Target="../tags/tag80.xml"/><Relationship Id="rId3" Type="http://schemas.openxmlformats.org/officeDocument/2006/relationships/image" Target="../media/image23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png"/><Relationship Id="rId3" Type="http://schemas.openxmlformats.org/officeDocument/2006/relationships/tags" Target="../tags/tag83.xml"/><Relationship Id="rId2" Type="http://schemas.openxmlformats.org/officeDocument/2006/relationships/image" Target="../media/image26.png"/><Relationship Id="rId1" Type="http://schemas.openxmlformats.org/officeDocument/2006/relationships/tags" Target="../tags/tag8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png"/><Relationship Id="rId3" Type="http://schemas.openxmlformats.org/officeDocument/2006/relationships/tags" Target="../tags/tag85.xml"/><Relationship Id="rId2" Type="http://schemas.openxmlformats.org/officeDocument/2006/relationships/image" Target="../media/image27.png"/><Relationship Id="rId1" Type="http://schemas.openxmlformats.org/officeDocument/2006/relationships/tags" Target="../tags/tag84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1.xml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image" Target="../media/image32.png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image" Target="../media/image31.png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9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5.png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image" Target="../media/image34.png"/><Relationship Id="rId4" Type="http://schemas.openxmlformats.org/officeDocument/2006/relationships/tags" Target="../tags/tag101.xml"/><Relationship Id="rId3" Type="http://schemas.openxmlformats.org/officeDocument/2006/relationships/image" Target="../media/image33.png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image" Target="../media/image34.png"/><Relationship Id="rId1" Type="http://schemas.openxmlformats.org/officeDocument/2006/relationships/tags" Target="../tags/tag10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8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image" Target="../media/image38.png"/><Relationship Id="rId7" Type="http://schemas.openxmlformats.org/officeDocument/2006/relationships/tags" Target="../tags/tag113.xml"/><Relationship Id="rId6" Type="http://schemas.openxmlformats.org/officeDocument/2006/relationships/image" Target="../media/image37.png"/><Relationship Id="rId5" Type="http://schemas.openxmlformats.org/officeDocument/2006/relationships/tags" Target="../tags/tag112.xml"/><Relationship Id="rId4" Type="http://schemas.openxmlformats.org/officeDocument/2006/relationships/image" Target="../media/image36.png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15.xml"/><Relationship Id="rId1" Type="http://schemas.openxmlformats.org/officeDocument/2006/relationships/tags" Target="../tags/tag10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8" Type="http://schemas.openxmlformats.org/officeDocument/2006/relationships/slideLayout" Target="../slideLayouts/slideLayout2.xml"/><Relationship Id="rId27" Type="http://schemas.openxmlformats.org/officeDocument/2006/relationships/tags" Target="../tags/tag27.xml"/><Relationship Id="rId26" Type="http://schemas.openxmlformats.org/officeDocument/2006/relationships/tags" Target="../tags/tag26.xml"/><Relationship Id="rId25" Type="http://schemas.openxmlformats.org/officeDocument/2006/relationships/tags" Target="../tags/tag25.xml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6.xml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7.xml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8.xml"/><Relationship Id="rId2" Type="http://schemas.openxmlformats.org/officeDocument/2006/relationships/image" Target="../media/image43.png"/><Relationship Id="rId1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20.xml"/><Relationship Id="rId6" Type="http://schemas.openxmlformats.org/officeDocument/2006/relationships/tags" Target="../tags/tag119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0.png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3" Type="http://schemas.openxmlformats.org/officeDocument/2006/relationships/image" Target="../media/image53.png"/><Relationship Id="rId2" Type="http://schemas.openxmlformats.org/officeDocument/2006/relationships/tags" Target="../tags/tag126.xml"/><Relationship Id="rId1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tags" Target="../tags/tag128.xml"/><Relationship Id="rId4" Type="http://schemas.openxmlformats.org/officeDocument/2006/relationships/image" Target="../media/image56.png"/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tags" Target="../tags/tag127.xml"/></Relationships>
</file>

<file path=ppt/slides/_rels/slide4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30.xml"/><Relationship Id="rId5" Type="http://schemas.openxmlformats.org/officeDocument/2006/relationships/image" Target="../media/image55.png"/><Relationship Id="rId4" Type="http://schemas.openxmlformats.org/officeDocument/2006/relationships/image" Target="../media/image60.png"/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tags" Target="../tags/tag129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5.png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8.png"/><Relationship Id="rId3" Type="http://schemas.openxmlformats.org/officeDocument/2006/relationships/image" Target="../media/image61.png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1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5.png"/></Relationships>
</file>

<file path=ppt/slides/_rels/slide4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9.png"/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image" Target="../media/image6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30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ags" Target="../tags/tag29.xml"/><Relationship Id="rId3" Type="http://schemas.openxmlformats.org/officeDocument/2006/relationships/image" Target="../media/image2.png"/><Relationship Id="rId2" Type="http://schemas.openxmlformats.org/officeDocument/2006/relationships/tags" Target="../tags/tag28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10" Type="http://schemas.openxmlformats.org/officeDocument/2006/relationships/tags" Target="../tags/tag31.xml"/><Relationship Id="rId1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ags" Target="../tags/tag34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image" Target="../media/image13.png"/><Relationship Id="rId1" Type="http://schemas.openxmlformats.org/officeDocument/2006/relationships/tags" Target="../tags/tag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形式化方法回顾</a:t>
            </a:r>
            <a:r>
              <a:rPr lang="zh-CN" alt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+mn-ea"/>
              </a:rPr>
              <a:t>课（</a:t>
            </a:r>
            <a:r>
              <a:rPr lang="zh-CN" alt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ym typeface="+mn-ea"/>
              </a:rPr>
              <a:t>二）</a:t>
            </a:r>
            <a:endParaRPr lang="zh-CN" alt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ym typeface="+mn-ea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>
                <a:latin typeface="+mn-lt"/>
              </a:rPr>
              <a:t>2026</a:t>
            </a:r>
            <a:r>
              <a:rPr lang="zh-CN" altLang="en-US" dirty="0">
                <a:latin typeface="+mn-lt"/>
              </a:rPr>
              <a:t>年</a:t>
            </a:r>
            <a:r>
              <a:rPr lang="zh-CN" altLang="en-US" dirty="0">
                <a:latin typeface="+mn-lt"/>
              </a:rPr>
              <a:t>春</a:t>
            </a:r>
            <a:endParaRPr lang="zh-CN" altLang="en-US" dirty="0"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谓词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逻辑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" name="图片 4" descr="/Users/lml/Library/Containers/com.kingsoft.wpsoffice.mac/Data/tmp/photoeditapp/20250408153333/temp.pngte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-512" b="4251"/>
          <a:stretch>
            <a:fillRect/>
          </a:stretch>
        </p:blipFill>
        <p:spPr>
          <a:xfrm>
            <a:off x="823278" y="1824355"/>
            <a:ext cx="3798570" cy="493458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47700" y="1374140"/>
            <a:ext cx="3347085" cy="354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绑定变量计算规则</a:t>
            </a:r>
            <a:endParaRPr lang="en-US" altLang="en-US" dirty="0"/>
          </a:p>
          <a:p>
            <a:endParaRPr lang="en-US" altLang="en-US" dirty="0"/>
          </a:p>
        </p:txBody>
      </p:sp>
      <p:pic>
        <p:nvPicPr>
          <p:cNvPr id="9" name="图片 8" descr="/Users/lml/Library/Containers/com.kingsoft.wpsoffice.mac/Data/tmp/photoeditapp/20250408154035/temp.pngte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700395" y="1764665"/>
            <a:ext cx="4610100" cy="571500"/>
          </a:xfrm>
          <a:prstGeom prst="rect">
            <a:avLst/>
          </a:prstGeom>
        </p:spPr>
      </p:pic>
      <p:pic>
        <p:nvPicPr>
          <p:cNvPr id="10" name="图片 9" descr="/Users/lml/Library/Containers/com.kingsoft.wpsoffice.mac/Data/tmp/photoeditapp/20250408153913/temp.pngte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5505" r="13748"/>
          <a:stretch>
            <a:fillRect/>
          </a:stretch>
        </p:blipFill>
        <p:spPr>
          <a:xfrm>
            <a:off x="5700395" y="2760980"/>
            <a:ext cx="5691505" cy="364363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5700395" y="1229360"/>
            <a:ext cx="3347085" cy="354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命题：</a:t>
            </a:r>
            <a:endParaRPr lang="zh-CN" alt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5700395" y="2406015"/>
            <a:ext cx="3347085" cy="354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计算</a:t>
            </a:r>
            <a:r>
              <a:rPr lang="zh-CN" altLang="en-US" dirty="0"/>
              <a:t>过程：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谓词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逻辑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47700" y="1374140"/>
            <a:ext cx="3347085" cy="354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自由变量计算规则</a:t>
            </a:r>
            <a:endParaRPr lang="en-US" altLang="en-US" dirty="0"/>
          </a:p>
          <a:p>
            <a:endParaRPr lang="en-US" altLang="en-US" dirty="0"/>
          </a:p>
        </p:txBody>
      </p:sp>
      <p:pic>
        <p:nvPicPr>
          <p:cNvPr id="3" name="图片 2" descr="/Users/lml/Library/Containers/com.kingsoft.wpsoffice.mac/Data/tmp/photoeditapp/20250408154452/temp.pngte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7700" y="1887855"/>
            <a:ext cx="4239895" cy="47955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"/>
              <p:cNvSpPr>
                <a:spLocks noGrp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6515735" y="1504315"/>
                <a:ext cx="4526280" cy="48748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E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::=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x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c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f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(E,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…,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E)</a:t>
                </a:r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R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::=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r(E,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…,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E)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      </a:t>
                </a:r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en-US" altLang="zh-CN" i="1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P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::=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 R</a:t>
                </a:r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14:m>
                  <m:oMath xmlns:m="http://schemas.openxmlformats.org/officeDocument/2006/math">
                    <m:r>
                      <a:rPr kumimoji="1" lang="zh-CN" altLang="en-US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T</m:t>
                    </m:r>
                  </m:oMath>
                </a14:m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⊥</m:t>
                    </m:r>
                  </m:oMath>
                </a14:m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i="1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P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solidFill>
                          <a:schemeClr val="tx1"/>
                        </a:solidFill>
                        <a:latin typeface="Cambria Math" panose="02040503050406030204" charset="0"/>
                      </a:rPr>
                      <m:t>∨</m:t>
                    </m:r>
                  </m:oMath>
                </a14:m>
                <a:r>
                  <a:rPr kumimoji="1" lang="zh-CN" altLang="en-US" i="1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i="1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P</a:t>
                </a:r>
                <a:endParaRPr kumimoji="1" lang="en-US" altLang="zh-CN" i="1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  <m:r>
                        <a:rPr kumimoji="1" lang="zh-CN" altLang="en-US" i="1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∧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  <m:r>
                        <a:rPr kumimoji="1" lang="zh-CN" altLang="en-US" i="1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→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|</m:t>
                      </m:r>
                      <m:r>
                        <a:rPr kumimoji="1" lang="zh-CN" altLang="en-US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</m:t>
                      </m:r>
                      <m:r>
                        <a:rPr kumimoji="1"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¬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∀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𝑥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.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𝑃</m:t>
                    </m:r>
                  </m:oMath>
                </a14:m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∃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𝑥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.</m:t>
                    </m:r>
                    <m:r>
                      <m:rPr>
                        <m:nor/>
                      </m:rP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P</m:t>
                    </m:r>
                  </m:oMath>
                </a14:m>
                <a:endParaRPr lang="en-US" altLang="en-US" sz="1800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lvl="1"/>
                <a:endParaRPr lang="en-US" altLang="en-US" sz="1800" dirty="0">
                  <a:solidFill>
                    <a:schemeClr val="tx1"/>
                  </a:solidFill>
                </a:endParaRPr>
              </a:p>
              <a:p>
                <a:endParaRPr lang="en-US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515735" y="1504315"/>
                <a:ext cx="4526280" cy="48748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谓词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逻辑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47700" y="1374140"/>
            <a:ext cx="3347085" cy="354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自由变量计算规则</a:t>
            </a:r>
            <a:endParaRPr lang="en-US" altLang="en-US" dirty="0"/>
          </a:p>
          <a:p>
            <a:endParaRPr lang="en-US" altLang="en-US" dirty="0"/>
          </a:p>
        </p:txBody>
      </p:sp>
      <p:pic>
        <p:nvPicPr>
          <p:cNvPr id="3" name="图片 2" descr="/Users/lml/Library/Containers/com.kingsoft.wpsoffice.mac/Data/tmp/photoeditapp/20250408154452/temp.pngte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7700" y="1887855"/>
            <a:ext cx="4239895" cy="479552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5700395" y="1229360"/>
            <a:ext cx="3347085" cy="354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命题：</a:t>
            </a:r>
            <a:endParaRPr lang="zh-CN" alt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5700395" y="2406015"/>
            <a:ext cx="3347085" cy="354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计算</a:t>
            </a:r>
            <a:r>
              <a:rPr lang="zh-CN" altLang="en-US" dirty="0"/>
              <a:t>过程：</a:t>
            </a:r>
            <a:endParaRPr lang="zh-CN" altLang="en-US" dirty="0"/>
          </a:p>
        </p:txBody>
      </p:sp>
      <p:pic>
        <p:nvPicPr>
          <p:cNvPr id="4" name="图片 3" descr="/Users/lml/Library/Containers/com.kingsoft.wpsoffice.mac/Data/tmp/photoeditapp/20250408155246/temp.pngte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700395" y="1791335"/>
            <a:ext cx="4572000" cy="495300"/>
          </a:xfrm>
          <a:prstGeom prst="rect">
            <a:avLst/>
          </a:prstGeom>
        </p:spPr>
      </p:pic>
      <p:pic>
        <p:nvPicPr>
          <p:cNvPr id="5" name="图片 4" descr="/Users/lml/Library/Containers/com.kingsoft.wpsoffice.mac/Data/tmp/photoeditapp/20250408155237/temp.pngte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700395" y="2761298"/>
            <a:ext cx="5362575" cy="39846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谓词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逻辑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47700" y="1374140"/>
            <a:ext cx="3347085" cy="354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替换规则，只针对</a:t>
            </a:r>
            <a:r>
              <a:rPr lang="zh-CN" altLang="en-US" dirty="0"/>
              <a:t>自由变量</a:t>
            </a:r>
            <a:endParaRPr lang="zh-CN" alt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5700395" y="2406015"/>
            <a:ext cx="3347085" cy="354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计算</a:t>
            </a:r>
            <a:r>
              <a:rPr lang="zh-CN" altLang="en-US" dirty="0"/>
              <a:t>过程：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8460" y="2078990"/>
            <a:ext cx="6727825" cy="40665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"/>
              <p:cNvSpPr>
                <a:spLocks noGrp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7585710" y="1184275"/>
                <a:ext cx="4526280" cy="48748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E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::=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x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c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f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(E,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…,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E)</a:t>
                </a:r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R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::=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r(E,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…,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E)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      </a:t>
                </a:r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en-US" altLang="zh-CN" i="1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P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::=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 R</a:t>
                </a:r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14:m>
                  <m:oMath xmlns:m="http://schemas.openxmlformats.org/officeDocument/2006/math">
                    <m:r>
                      <a:rPr kumimoji="1" lang="zh-CN" altLang="en-US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T</m:t>
                    </m:r>
                  </m:oMath>
                </a14:m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⊥</m:t>
                    </m:r>
                  </m:oMath>
                </a14:m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i="1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P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solidFill>
                          <a:schemeClr val="tx1"/>
                        </a:solidFill>
                        <a:latin typeface="Cambria Math" panose="02040503050406030204" charset="0"/>
                      </a:rPr>
                      <m:t>∨</m:t>
                    </m:r>
                  </m:oMath>
                </a14:m>
                <a:r>
                  <a:rPr kumimoji="1" lang="zh-CN" altLang="en-US" i="1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i="1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P</a:t>
                </a:r>
                <a:endParaRPr kumimoji="1" lang="en-US" altLang="zh-CN" i="1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  <m:r>
                        <a:rPr kumimoji="1" lang="zh-CN" altLang="en-US" i="1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∧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  <m:r>
                        <a:rPr kumimoji="1" lang="zh-CN" altLang="en-US" i="1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→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|</m:t>
                      </m:r>
                      <m:r>
                        <a:rPr kumimoji="1" lang="zh-CN" altLang="en-US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</m:t>
                      </m:r>
                      <m:r>
                        <a:rPr kumimoji="1"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¬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∀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𝑥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.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𝑃</m:t>
                    </m:r>
                  </m:oMath>
                </a14:m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∃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𝑥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.</m:t>
                    </m:r>
                    <m:r>
                      <m:rPr>
                        <m:nor/>
                      </m:rP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P</m:t>
                    </m:r>
                  </m:oMath>
                </a14:m>
                <a:endParaRPr lang="en-US" altLang="en-US" sz="1800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lvl="1"/>
                <a:endParaRPr lang="en-US" altLang="en-US" sz="1800" dirty="0">
                  <a:solidFill>
                    <a:schemeClr val="tx1"/>
                  </a:solidFill>
                </a:endParaRPr>
              </a:p>
              <a:p>
                <a:endParaRPr lang="en-US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"/>
                </p:custDataLst>
              </p:nvPr>
            </p:nvSpPr>
            <p:spPr>
              <a:xfrm>
                <a:off x="7585710" y="1184275"/>
                <a:ext cx="4526280" cy="487489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谓词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逻辑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47700" y="1374140"/>
            <a:ext cx="3347085" cy="354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替换规则，只针对</a:t>
            </a:r>
            <a:r>
              <a:rPr lang="zh-CN" altLang="en-US" dirty="0"/>
              <a:t>自由变量</a:t>
            </a:r>
            <a:endParaRPr lang="zh-CN" alt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5700395" y="2406015"/>
            <a:ext cx="3347085" cy="354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计算</a:t>
            </a:r>
            <a:r>
              <a:rPr lang="zh-CN" altLang="en-US" dirty="0"/>
              <a:t>过程：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8460" y="2078990"/>
            <a:ext cx="6727825" cy="4066540"/>
          </a:xfrm>
          <a:prstGeom prst="rect">
            <a:avLst/>
          </a:prstGeom>
        </p:spPr>
      </p:pic>
      <p:pic>
        <p:nvPicPr>
          <p:cNvPr id="3" name="图片 2" descr="/Users/lml/Library/Containers/com.kingsoft.wpsoffice.mac/Data/tmp/photoeditapp/20250408164423/temp.pngte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578918" y="368300"/>
            <a:ext cx="5612765" cy="6121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课程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大纲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584325"/>
            <a:ext cx="10720070" cy="4780915"/>
          </a:xfrm>
        </p:spPr>
        <p:txBody>
          <a:bodyPr>
            <a:noAutofit/>
          </a:bodyPr>
          <a:p>
            <a:pPr algn="l">
              <a:buClrTx/>
              <a:buSzTx/>
            </a:pPr>
            <a:r>
              <a:rPr lang="zh-CN" altLang="en-US" sz="2200"/>
              <a:t>知识基础 (集合、关系与映射、上下文无关文法、基于结构的归纳法)</a:t>
            </a:r>
            <a:endParaRPr lang="zh-CN" altLang="en-US" sz="2200"/>
          </a:p>
          <a:p>
            <a:pPr algn="l">
              <a:buClrTx/>
              <a:buSzTx/>
            </a:pPr>
            <a:r>
              <a:rPr lang="zh-CN" altLang="en-US" sz="2200"/>
              <a:t>命题逻辑 (语法、自然演绎系统、构造逻辑、语义系统、可靠性与完备性、可判断性)</a:t>
            </a:r>
            <a:endParaRPr lang="zh-CN" altLang="en-US" sz="2200"/>
          </a:p>
          <a:p>
            <a:pPr algn="l">
              <a:buClrTx/>
              <a:buSzTx/>
            </a:pPr>
            <a:r>
              <a:rPr lang="zh-CN" altLang="en-US" sz="2200"/>
              <a:t>布尔可满足性 (合取范式、解析与传播、DPLL算法)</a:t>
            </a:r>
            <a:endParaRPr lang="zh-CN" altLang="en-US" sz="2200"/>
          </a:p>
          <a:p>
            <a:pPr algn="l">
              <a:buClrTx/>
              <a:buSzTx/>
            </a:pPr>
            <a:r>
              <a:rPr lang="zh-CN" altLang="en-US" sz="2200"/>
              <a:t>谓词逻辑(语法、自然演绎系统、构造逻辑、语义系统、可靠性与完备性、可判断性)</a:t>
            </a:r>
            <a:endParaRPr lang="zh-CN" altLang="en-US" sz="2200"/>
          </a:p>
          <a:p>
            <a:pPr algn="l">
              <a:buClrTx/>
              <a:buSzTx/>
            </a:pPr>
            <a:r>
              <a:rPr lang="zh-CN" altLang="en-US" sz="2200">
                <a:solidFill>
                  <a:schemeClr val="accent1"/>
                </a:solidFill>
              </a:rPr>
              <a:t>等式与未解释函数理论 (可满足性模理论、等式理论、并查集与等价类、未解释函数)</a:t>
            </a:r>
            <a:endParaRPr lang="zh-CN" altLang="en-US" sz="2200">
              <a:solidFill>
                <a:schemeClr val="accent1"/>
              </a:solidFill>
            </a:endParaRPr>
          </a:p>
          <a:p>
            <a:r>
              <a:rPr lang="zh-CN" altLang="en-US" sz="2200"/>
              <a:t>线性算术(语法、Fourier-Motzkin消元法、单纯形法、分支定界法)</a:t>
            </a:r>
            <a:endParaRPr lang="zh-CN" altLang="en-US" sz="2200"/>
          </a:p>
          <a:p>
            <a:r>
              <a:rPr lang="zh-CN" altLang="en-US" sz="2200"/>
              <a:t>数据结构理论 (比特向量、数组、指针、字符串)</a:t>
            </a:r>
            <a:endParaRPr lang="zh-CN" altLang="en-US" sz="2200"/>
          </a:p>
          <a:p>
            <a:r>
              <a:rPr lang="zh-CN" altLang="en-US" sz="2200"/>
              <a:t>理论组合 (Nelson-Oppen、理论凸性、DPLL(T)算法)</a:t>
            </a:r>
            <a:endParaRPr lang="zh-CN" altLang="en-US" sz="2200"/>
          </a:p>
          <a:p>
            <a:r>
              <a:rPr lang="zh-CN" altLang="en-US" sz="2200"/>
              <a:t>符号执行 (机器抽象模型、操作语义、简单命令式语言、路径条件、混合执行等)</a:t>
            </a:r>
            <a:endParaRPr lang="zh-CN" altLang="en-US" sz="2200"/>
          </a:p>
          <a:p>
            <a:r>
              <a:rPr lang="zh-CN" altLang="en-US" sz="2200"/>
              <a:t>程序验证 (霍尔三元、最弱前条件、验证条件等)</a:t>
            </a:r>
            <a:endParaRPr lang="zh-CN" altLang="en-US" sz="2200"/>
          </a:p>
          <a:p>
            <a:r>
              <a:rPr lang="zh-CN" altLang="en-US" sz="2200"/>
              <a:t>程序合成 (基于语法的合成、公理化合成等)</a:t>
            </a:r>
            <a:endParaRPr lang="zh-CN" altLang="en-US" sz="2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等式与未解释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函数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335405" y="2758440"/>
            <a:ext cx="9520555" cy="3093085"/>
            <a:chOff x="2454" y="4082"/>
            <a:chExt cx="16078" cy="5848"/>
          </a:xfrm>
        </p:grpSpPr>
        <p:sp>
          <p:nvSpPr>
            <p:cNvPr id="12" name="椭圆 11"/>
            <p:cNvSpPr/>
            <p:nvPr>
              <p:custDataLst>
                <p:tags r:id="rId1"/>
              </p:custDataLst>
            </p:nvPr>
          </p:nvSpPr>
          <p:spPr>
            <a:xfrm>
              <a:off x="2454" y="4082"/>
              <a:ext cx="9777" cy="584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50196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 dirty="0"/>
            </a:p>
          </p:txBody>
        </p:sp>
        <p:sp>
          <p:nvSpPr>
            <p:cNvPr id="13" name="椭圆 12"/>
            <p:cNvSpPr/>
            <p:nvPr>
              <p:custDataLst>
                <p:tags r:id="rId2"/>
              </p:custDataLst>
            </p:nvPr>
          </p:nvSpPr>
          <p:spPr>
            <a:xfrm>
              <a:off x="9066" y="4082"/>
              <a:ext cx="9466" cy="575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50196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 dirty="0"/>
            </a:p>
          </p:txBody>
        </p:sp>
        <p:sp>
          <p:nvSpPr>
            <p:cNvPr id="14" name="文本框 13"/>
            <p:cNvSpPr txBox="1"/>
            <p:nvPr>
              <p:custDataLst>
                <p:tags r:id="rId3"/>
              </p:custDataLst>
            </p:nvPr>
          </p:nvSpPr>
          <p:spPr>
            <a:xfrm>
              <a:off x="14238" y="5849"/>
              <a:ext cx="3187" cy="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kumimoji="1" lang="zh-CN" altLang="en-US" dirty="0"/>
                <a:t>不可判断问题</a:t>
              </a:r>
              <a:endParaRPr kumimoji="1" lang="en-US" altLang="zh-CN" dirty="0"/>
            </a:p>
            <a:p>
              <a:r>
                <a:rPr kumimoji="1" lang="zh-CN" altLang="en-US" dirty="0"/>
                <a:t>（</a:t>
              </a:r>
              <a:r>
                <a:rPr kumimoji="1" lang="en-US" altLang="zh-CN" dirty="0"/>
                <a:t>Undecidable</a:t>
              </a:r>
              <a:r>
                <a:rPr kumimoji="1" lang="zh-CN" altLang="en-US" dirty="0"/>
                <a:t>）</a:t>
              </a:r>
              <a:endParaRPr kumimoji="1" lang="en-US" altLang="zh-CN" dirty="0"/>
            </a:p>
            <a:p>
              <a:pPr marL="285750" indent="-285750">
                <a:buFontTx/>
                <a:buChar char="-"/>
              </a:pPr>
              <a:r>
                <a:rPr lang="zh-CN" altLang="en-US" sz="1400" dirty="0">
                  <a:sym typeface="+mn-ea"/>
                </a:rPr>
                <a:t>停机问题</a:t>
              </a:r>
              <a:endParaRPr lang="en-US" altLang="zh-CN" sz="1400" dirty="0">
                <a:sym typeface="+mn-ea"/>
              </a:endParaRPr>
            </a:p>
            <a:p>
              <a:pPr marL="285750" indent="-285750">
                <a:buFontTx/>
                <a:buChar char="-"/>
              </a:pPr>
              <a:r>
                <a:rPr kumimoji="1" lang="zh-CN" altLang="en-US" sz="1400" b="1" dirty="0">
                  <a:solidFill>
                    <a:srgbClr val="FF0000"/>
                  </a:solidFill>
                </a:rPr>
                <a:t>谓词逻辑的可满足性问题</a:t>
              </a:r>
              <a:endParaRPr kumimoji="1" lang="zh-CN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4"/>
              </p:custDataLst>
            </p:nvPr>
          </p:nvSpPr>
          <p:spPr>
            <a:xfrm>
              <a:off x="12201" y="4198"/>
              <a:ext cx="4084" cy="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kumimoji="1" lang="zh-CN" altLang="en-US" dirty="0"/>
                <a:t> </a:t>
              </a:r>
              <a:r>
                <a:rPr kumimoji="1" lang="en-US" altLang="zh-CN" sz="2400" dirty="0"/>
                <a:t>NP</a:t>
              </a:r>
              <a:r>
                <a:rPr kumimoji="1" lang="zh-CN" altLang="en-US" sz="2400" dirty="0"/>
                <a:t> </a:t>
              </a:r>
              <a:r>
                <a:rPr kumimoji="1" lang="en-US" altLang="zh-CN" sz="2400" dirty="0"/>
                <a:t>Hard</a:t>
              </a:r>
              <a:r>
                <a:rPr kumimoji="1" lang="zh-CN" altLang="en-US" sz="2400" dirty="0"/>
                <a:t> 问题</a:t>
              </a:r>
              <a:endParaRPr kumimoji="1" lang="zh-CN" altLang="en-US" dirty="0"/>
            </a:p>
          </p:txBody>
        </p:sp>
        <p:sp>
          <p:nvSpPr>
            <p:cNvPr id="18" name="文本框 17"/>
            <p:cNvSpPr txBox="1"/>
            <p:nvPr>
              <p:custDataLst>
                <p:tags r:id="rId5"/>
              </p:custDataLst>
            </p:nvPr>
          </p:nvSpPr>
          <p:spPr>
            <a:xfrm>
              <a:off x="6507" y="4173"/>
              <a:ext cx="2761" cy="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kumimoji="1" lang="en-US" altLang="zh-CN" sz="2400" dirty="0"/>
                <a:t>NP</a:t>
              </a:r>
              <a:r>
                <a:rPr kumimoji="1" lang="zh-CN" altLang="en-US" sz="2400" dirty="0"/>
                <a:t> 问题</a:t>
              </a:r>
              <a:endParaRPr kumimoji="1" lang="zh-CN" altLang="en-US" sz="2400" dirty="0"/>
            </a:p>
          </p:txBody>
        </p:sp>
        <p:sp>
          <p:nvSpPr>
            <p:cNvPr id="19" name="文本框 18"/>
            <p:cNvSpPr txBox="1"/>
            <p:nvPr>
              <p:custDataLst>
                <p:tags r:id="rId6"/>
              </p:custDataLst>
            </p:nvPr>
          </p:nvSpPr>
          <p:spPr>
            <a:xfrm>
              <a:off x="9812" y="6512"/>
              <a:ext cx="2761" cy="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kumimoji="1" lang="en-US" altLang="zh-CN" dirty="0"/>
                <a:t>NPC</a:t>
              </a:r>
              <a:r>
                <a:rPr kumimoji="1" lang="zh-CN" altLang="en-US" dirty="0"/>
                <a:t>问题</a:t>
              </a:r>
              <a:endParaRPr kumimoji="1" lang="zh-CN" altLang="en-US" dirty="0"/>
            </a:p>
          </p:txBody>
        </p:sp>
        <p:sp>
          <p:nvSpPr>
            <p:cNvPr id="20" name="椭圆 19"/>
            <p:cNvSpPr/>
            <p:nvPr>
              <p:custDataLst>
                <p:tags r:id="rId7"/>
              </p:custDataLst>
            </p:nvPr>
          </p:nvSpPr>
          <p:spPr>
            <a:xfrm>
              <a:off x="3335" y="5893"/>
              <a:ext cx="2776" cy="2697"/>
            </a:xfrm>
            <a:prstGeom prst="ellipse">
              <a:avLst/>
            </a:prstGeom>
            <a:solidFill>
              <a:srgbClr val="2E75B6">
                <a:alpha val="50196"/>
              </a:srgb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/>
            </a:p>
          </p:txBody>
        </p:sp>
        <p:sp>
          <p:nvSpPr>
            <p:cNvPr id="21" name="文本框 20"/>
            <p:cNvSpPr txBox="1"/>
            <p:nvPr>
              <p:custDataLst>
                <p:tags r:id="rId8"/>
              </p:custDataLst>
            </p:nvPr>
          </p:nvSpPr>
          <p:spPr>
            <a:xfrm>
              <a:off x="4075" y="6827"/>
              <a:ext cx="1353" cy="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kumimoji="1" lang="en-US" altLang="zh-CN" dirty="0"/>
                <a:t>P</a:t>
              </a:r>
              <a:r>
                <a:rPr kumimoji="1" lang="zh-CN" altLang="en-US" dirty="0"/>
                <a:t>问题</a:t>
              </a:r>
              <a:endParaRPr kumimoji="1" lang="zh-CN" altLang="en-US" dirty="0"/>
            </a:p>
          </p:txBody>
        </p:sp>
      </p:grpSp>
      <p:sp>
        <p:nvSpPr>
          <p:cNvPr id="22" name="文本框 21"/>
          <p:cNvSpPr txBox="1"/>
          <p:nvPr>
            <p:custDataLst>
              <p:tags r:id="rId9"/>
            </p:custDataLst>
          </p:nvPr>
        </p:nvSpPr>
        <p:spPr>
          <a:xfrm>
            <a:off x="647700" y="1584325"/>
            <a:ext cx="8935720" cy="8394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/>
              <a:t>NP Hard</a:t>
            </a:r>
            <a:r>
              <a:rPr lang="zh-CN" altLang="en-US" sz="2400"/>
              <a:t>问题：即使验证答案也可能无法在多项式时间内完成。</a:t>
            </a:r>
            <a:endParaRPr lang="zh-CN" altLang="en-US" sz="2400"/>
          </a:p>
          <a:p>
            <a:endParaRPr lang="zh-CN" altLang="en-US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等式与未解释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函数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732178" y="1558502"/>
            <a:ext cx="4201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zh-CN" altLang="en-US" sz="2800" dirty="0"/>
              <a:t>一般性模理论概念：</a:t>
            </a:r>
            <a:endParaRPr kumimoji="1" lang="zh-CN" altLang="en-US" sz="2800" dirty="0"/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732155" y="2244090"/>
            <a:ext cx="1090866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altLang="en-GB" sz="2000" dirty="0"/>
              <a:t>因为</a:t>
            </a:r>
            <a:r>
              <a:rPr kumimoji="1" lang="en-GB" altLang="zh-CN" sz="2000" dirty="0"/>
              <a:t>SAT</a:t>
            </a:r>
            <a:r>
              <a:rPr kumimoji="1" lang="zh-CN" altLang="en-US" sz="2000" dirty="0"/>
              <a:t>问题在实际问题的表达能力上局限性比较大，所以对</a:t>
            </a:r>
            <a:r>
              <a:rPr kumimoji="1" lang="en-GB" altLang="zh-CN" sz="2000" dirty="0"/>
              <a:t>SAT</a:t>
            </a:r>
            <a:r>
              <a:rPr kumimoji="1" lang="zh-CN" altLang="en-US" sz="2000" dirty="0"/>
              <a:t>问题进行了扩展，通过把</a:t>
            </a:r>
            <a:r>
              <a:rPr kumimoji="1" lang="en-GB" altLang="zh-CN" sz="2000" dirty="0"/>
              <a:t>SAT</a:t>
            </a:r>
            <a:r>
              <a:rPr kumimoji="1" lang="zh-CN" altLang="en-US" sz="2000" dirty="0"/>
              <a:t>问题与谓词逻辑的</a:t>
            </a:r>
            <a:r>
              <a:rPr kumimoji="1" lang="zh-CN" altLang="en-US" sz="2000" b="1" dirty="0"/>
              <a:t>子集</a:t>
            </a:r>
            <a:r>
              <a:rPr kumimoji="1" lang="zh-CN" altLang="en-US" sz="2000" dirty="0"/>
              <a:t>，生成了一个新的理论，即可满足性模理论</a:t>
            </a:r>
            <a:r>
              <a:rPr kumimoji="1" lang="en-US" altLang="zh-CN" sz="2000" dirty="0"/>
              <a:t>(</a:t>
            </a:r>
            <a:r>
              <a:rPr kumimoji="1" lang="en-GB" altLang="zh-CN" sz="2000" dirty="0" err="1"/>
              <a:t>satisfiablity</a:t>
            </a:r>
            <a:r>
              <a:rPr kumimoji="1" lang="en-GB" altLang="zh-CN" sz="2000" dirty="0"/>
              <a:t> modulo theory), </a:t>
            </a:r>
            <a:r>
              <a:rPr kumimoji="1" lang="zh-CN" altLang="en-US" sz="2000" dirty="0"/>
              <a:t>简称</a:t>
            </a:r>
            <a:r>
              <a:rPr kumimoji="1" lang="en-GB" altLang="zh-CN" sz="2000" dirty="0"/>
              <a:t>SMT</a:t>
            </a:r>
            <a:r>
              <a:rPr kumimoji="1" lang="zh-CN" altLang="en-GB" sz="2000" dirty="0"/>
              <a:t>。</a:t>
            </a:r>
            <a:r>
              <a:rPr kumimoji="1" lang="zh-CN" altLang="en-US" sz="2000" dirty="0"/>
              <a:t>而</a:t>
            </a:r>
            <a:r>
              <a:rPr kumimoji="1" lang="en-GB" altLang="zh-CN" sz="2000" dirty="0"/>
              <a:t>SMT</a:t>
            </a:r>
            <a:r>
              <a:rPr kumimoji="1" lang="zh-CN" altLang="en-US" sz="2000" dirty="0"/>
              <a:t>问题即是判断</a:t>
            </a:r>
            <a:r>
              <a:rPr kumimoji="1" lang="en-GB" altLang="zh-CN" sz="2000" dirty="0"/>
              <a:t>SMT</a:t>
            </a:r>
            <a:r>
              <a:rPr kumimoji="1" lang="zh-CN" altLang="en-US" sz="2000" dirty="0"/>
              <a:t>是否可满足问题。</a:t>
            </a:r>
            <a:endParaRPr kumimoji="1" lang="zh-CN" altLang="en-US" sz="2000" dirty="0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114688" y="4431141"/>
            <a:ext cx="6740324" cy="175748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等式与未解释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函数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custDataLst>
                  <p:tags r:id="rId1"/>
                </p:custDataLst>
              </p:nvPr>
            </p:nvSpPr>
            <p:spPr>
              <a:xfrm>
                <a:off x="7003415" y="1513840"/>
                <a:ext cx="4526280" cy="48748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en-US" b="1" dirty="0" err="1">
                    <a:solidFill>
                      <a:schemeClr val="tx1"/>
                    </a:solidFill>
                    <a:latin typeface="+mj-ea"/>
                    <a:ea typeface="+mj-ea"/>
                    <a:cs typeface="+mj-ea"/>
                    <a:sym typeface="+mn-ea"/>
                  </a:rPr>
                  <a:t>谓词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+mj-ea"/>
                    <a:ea typeface="+mj-ea"/>
                    <a:cs typeface="+mj-ea"/>
                  </a:rPr>
                  <a:t>逻辑</a:t>
                </a:r>
                <a:r>
                  <a:rPr lang="en-US" altLang="en-US" b="1" dirty="0">
                    <a:solidFill>
                      <a:schemeClr val="tx1"/>
                    </a:solidFill>
                    <a:latin typeface="+mj-ea"/>
                    <a:ea typeface="+mj-ea"/>
                    <a:cs typeface="+mj-ea"/>
                  </a:rPr>
                  <a:t> ( Predicate Logic) </a:t>
                </a:r>
                <a:r>
                  <a:rPr lang="en-US" altLang="en-US" b="1" dirty="0" err="1">
                    <a:solidFill>
                      <a:schemeClr val="tx1"/>
                    </a:solidFill>
                    <a:latin typeface="+mj-ea"/>
                    <a:ea typeface="+mj-ea"/>
                    <a:cs typeface="+mj-ea"/>
                  </a:rPr>
                  <a:t>语法</a:t>
                </a:r>
                <a:endParaRPr lang="en-US" altLang="en-US" b="1" dirty="0">
                  <a:solidFill>
                    <a:schemeClr val="tx1"/>
                  </a:solidFill>
                  <a:latin typeface="+mj-ea"/>
                  <a:ea typeface="+mj-ea"/>
                  <a:cs typeface="+mj-ea"/>
                </a:endParaRPr>
              </a:p>
              <a:p>
                <a:pPr marL="0" indent="0">
                  <a:buNone/>
                </a:pP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E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::=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x</a:t>
                </a:r>
                <a:r>
                  <a:rPr kumimoji="1" lang="zh-CN" altLang="en-US" dirty="0">
                    <a:solidFill>
                      <a:srgbClr val="FF0000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rgbClr val="FF0000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c</a:t>
                </a:r>
                <a:r>
                  <a:rPr kumimoji="1" lang="zh-CN" altLang="en-US" dirty="0">
                    <a:solidFill>
                      <a:srgbClr val="FF0000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f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(E,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…,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E)</a:t>
                </a:r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R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::=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r(E,</a:t>
                </a:r>
                <a:r>
                  <a:rPr kumimoji="1" lang="zh-CN" altLang="en-US" dirty="0">
                    <a:solidFill>
                      <a:srgbClr val="FF0000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…,</a:t>
                </a:r>
                <a:r>
                  <a:rPr kumimoji="1" lang="zh-CN" altLang="en-US" dirty="0">
                    <a:solidFill>
                      <a:srgbClr val="FF0000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E)</a:t>
                </a:r>
                <a:r>
                  <a:rPr kumimoji="1" lang="zh-CN" altLang="en-US" dirty="0">
                    <a:solidFill>
                      <a:srgbClr val="FF0000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     </a:t>
                </a:r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en-US" altLang="zh-CN" i="1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P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::=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 R</a:t>
                </a:r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14:m>
                  <m:oMath xmlns:m="http://schemas.openxmlformats.org/officeDocument/2006/math">
                    <m:r>
                      <a:rPr kumimoji="1" lang="zh-CN" altLang="en-US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T</m:t>
                    </m:r>
                  </m:oMath>
                </a14:m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⊥</m:t>
                    </m:r>
                  </m:oMath>
                </a14:m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i="1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P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solidFill>
                          <a:schemeClr val="tx1"/>
                        </a:solidFill>
                        <a:latin typeface="Cambria Math" panose="02040503050406030204" charset="0"/>
                      </a:rPr>
                      <m:t>∨</m:t>
                    </m:r>
                  </m:oMath>
                </a14:m>
                <a:r>
                  <a:rPr kumimoji="1" lang="zh-CN" altLang="en-US" i="1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i="1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P</a:t>
                </a:r>
                <a:endParaRPr kumimoji="1" lang="en-US" altLang="zh-CN" i="1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rgbClr val="FF0000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  <m:r>
                        <a:rPr kumimoji="1" lang="zh-CN" altLang="en-US" i="1">
                          <a:solidFill>
                            <a:srgbClr val="FF0000"/>
                          </a:solidFill>
                          <a:latin typeface="Cambria Math" panose="02040503050406030204" charset="0"/>
                        </a:rPr>
                        <m:t>∧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rgbClr val="FF0000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  <m:r>
                        <a:rPr kumimoji="1" lang="zh-CN" altLang="en-US" i="1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→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|</m:t>
                      </m:r>
                      <m:r>
                        <a:rPr kumimoji="1" lang="zh-CN" altLang="en-US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</m:t>
                      </m:r>
                      <m:r>
                        <a:rPr kumimoji="1"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¬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∀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𝑥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.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𝑃</m:t>
                    </m:r>
                  </m:oMath>
                </a14:m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∃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𝑥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.</m:t>
                    </m:r>
                    <m:r>
                      <m:rPr>
                        <m:nor/>
                      </m:rP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P</m:t>
                    </m:r>
                  </m:oMath>
                </a14:m>
                <a:endParaRPr lang="en-US" altLang="en-US" sz="1800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lvl="1"/>
                <a:endParaRPr lang="en-US" altLang="en-US" sz="1800" dirty="0">
                  <a:solidFill>
                    <a:schemeClr val="tx1"/>
                  </a:solidFill>
                </a:endParaRPr>
              </a:p>
              <a:p>
                <a:endParaRPr lang="en-US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7003415" y="1513840"/>
                <a:ext cx="4526280" cy="4874895"/>
              </a:xfrm>
              <a:prstGeom prst="rect">
                <a:avLst/>
              </a:prstGeom>
              <a:blipFill rotWithShape="1">
                <a:blip r:embed="rId3"/>
                <a:stretch>
                  <a:fillRect b="-33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709295" y="179197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等式理论语法规则</a:t>
            </a:r>
            <a:endParaRPr lang="zh-CN" altLang="en-US" sz="2000"/>
          </a:p>
        </p:txBody>
      </p:sp>
      <p:pic>
        <p:nvPicPr>
          <p:cNvPr id="6" name="图片 5" descr="/Users/lml/Library/Containers/com.kingsoft.wpsoffice.mac/Data/tmp/photoeditapp/20250408170509/temp.pngte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68145" y="5273675"/>
            <a:ext cx="3314700" cy="444500"/>
          </a:xfrm>
          <a:prstGeom prst="rect">
            <a:avLst/>
          </a:prstGeom>
        </p:spPr>
      </p:pic>
      <p:pic>
        <p:nvPicPr>
          <p:cNvPr id="7" name="图片 6" descr="/Users/lml/Library/Containers/com.kingsoft.wpsoffice.mac/Data/tmp/photoeditapp/20250408170615/temp.pngte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427480" y="2310448"/>
            <a:ext cx="3796030" cy="21304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等式与未解释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函数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09295" y="179197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等式理论语法规则</a:t>
            </a:r>
            <a:endParaRPr lang="zh-CN" altLang="en-US" sz="2000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724525" y="1791970"/>
            <a:ext cx="6328410" cy="2432685"/>
          </a:xfrm>
          <a:prstGeom prst="rect">
            <a:avLst/>
          </a:prstGeom>
        </p:spPr>
      </p:pic>
      <p:pic>
        <p:nvPicPr>
          <p:cNvPr id="7" name="图片 6" descr="/Users/lml/Library/Containers/com.kingsoft.wpsoffice.mac/Data/tmp/photoeditapp/20250408170615/temp.pngte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27480" y="2310448"/>
            <a:ext cx="3796030" cy="21304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回顾课课程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内容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584325"/>
            <a:ext cx="10720070" cy="2014220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zh-CN" altLang="en-US" b="1"/>
              <a:t>课程内容回顾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zh-CN" altLang="en-US" b="1"/>
              <a:t>实验讲解</a:t>
            </a:r>
            <a:endParaRPr lang="zh-CN" altLang="en-US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等式与未解释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函数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09295" y="179197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/>
              <a:t>等式与未解释函数</a:t>
            </a:r>
            <a:r>
              <a:rPr lang="zh-CN" altLang="en-US" sz="2000"/>
              <a:t>定义</a:t>
            </a:r>
            <a:endParaRPr lang="zh-CN" altLang="en-US" sz="2000"/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22705" y="2766695"/>
            <a:ext cx="4329430" cy="19253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773295" y="4232275"/>
            <a:ext cx="6864985" cy="1460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等式与未解释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函数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09295" y="1584325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en-US" altLang="zh-CN" sz="2000" dirty="0">
                <a:sym typeface="+mn-ea"/>
              </a:rPr>
              <a:t>#1: Program equivalence</a:t>
            </a:r>
            <a:endParaRPr lang="zh-CN" altLang="en-US" sz="2000"/>
          </a:p>
        </p:txBody>
      </p:sp>
      <p:sp>
        <p:nvSpPr>
          <p:cNvPr id="6" name="内容占位符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201420" y="2757170"/>
            <a:ext cx="4267200" cy="2763520"/>
          </a:xfrm>
        </p:spPr>
        <p:txBody>
          <a:bodyPr>
            <a:normAutofit lnSpcReduction="10000"/>
          </a:bodyPr>
          <a:p>
            <a:pPr marL="0" indent="0">
              <a:buNone/>
            </a:pPr>
            <a:r>
              <a:rPr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power3(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in){</a:t>
            </a:r>
            <a:endParaRPr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out_a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out_a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in;</a:t>
            </a:r>
            <a:endParaRPr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for(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2; 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  <a:endParaRPr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out_a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out_a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in;</a:t>
            </a:r>
            <a:endParaRPr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out_a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内容占位符 4"/>
          <p:cNvSpPr txBox="1"/>
          <p:nvPr>
            <p:custDataLst>
              <p:tags r:id="rId2"/>
            </p:custDataLst>
          </p:nvPr>
        </p:nvSpPr>
        <p:spPr bwMode="auto">
          <a:xfrm>
            <a:off x="6398895" y="2757170"/>
            <a:ext cx="4267200" cy="228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power3_new(</a:t>
            </a:r>
            <a:r>
              <a:rPr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in){</a:t>
            </a:r>
            <a:endParaRPr lang="en-US" altLang="zh-CN" sz="2000" b="1" kern="0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out_b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altLang="zh-CN" sz="2000" b="1" kern="0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out_b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(in*in)*in;</a:t>
            </a:r>
            <a:endParaRPr lang="en-US" altLang="zh-CN" sz="2000" b="1" kern="0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out_b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altLang="zh-CN" sz="2000" b="1" kern="0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zh-CN" sz="2000" b="1" kern="0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3948430" y="5393003"/>
            <a:ext cx="429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P1/\ P2 -&gt; out_a_2=</a:t>
            </a:r>
            <a:r>
              <a:rPr lang="en-US" altLang="zh-C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out_b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等式与未解释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函数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09295" y="165227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en-US" altLang="zh-CN" sz="2000" dirty="0">
                <a:sym typeface="+mn-ea"/>
              </a:rPr>
              <a:t>#1: Program equivalence</a:t>
            </a:r>
            <a:endParaRPr lang="zh-CN" altLang="en-US" sz="2000"/>
          </a:p>
        </p:txBody>
      </p:sp>
      <p:sp>
        <p:nvSpPr>
          <p:cNvPr id="4" name="内容占位符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781050" y="2118995"/>
            <a:ext cx="4267200" cy="41148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power3(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in){</a:t>
            </a:r>
            <a:endParaRPr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out_a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out_a_0 = in;</a:t>
            </a:r>
            <a:endParaRPr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// loop </a:t>
            </a:r>
            <a:r>
              <a:rPr lang="en-US" altLang="zh-CN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unrool</a:t>
            </a:r>
            <a:r>
              <a:rPr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and SSA</a:t>
            </a:r>
            <a:endParaRPr lang="en-US" altLang="zh-CN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out_a_1 = out_a_0 * in;</a:t>
            </a:r>
            <a:endParaRPr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out_a_2 = out_a_1 * in;</a:t>
            </a:r>
            <a:endParaRPr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out_a_2;</a:t>
            </a:r>
            <a:endParaRPr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内容占位符 4"/>
          <p:cNvSpPr txBox="1"/>
          <p:nvPr>
            <p:custDataLst>
              <p:tags r:id="rId2"/>
            </p:custDataLst>
          </p:nvPr>
        </p:nvSpPr>
        <p:spPr bwMode="auto">
          <a:xfrm>
            <a:off x="6128385" y="2239010"/>
            <a:ext cx="4419600" cy="213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power3_new(</a:t>
            </a:r>
            <a:r>
              <a:rPr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in){</a:t>
            </a:r>
            <a:endParaRPr lang="en-US" altLang="zh-CN" sz="2000" b="1" kern="0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out_b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altLang="zh-CN" sz="2000" b="1" kern="0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out_b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(in*in)*in;</a:t>
            </a:r>
            <a:endParaRPr lang="en-US" altLang="zh-CN" sz="2000" b="1" kern="0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US" altLang="zh-CN" sz="2000" b="1" kern="0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out_b</a:t>
            </a: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altLang="zh-CN" sz="2000" b="1" kern="0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CN" sz="2000" b="1" kern="0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altLang="zh-CN" sz="2000" b="1" kern="0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857250" y="5310803"/>
                <a:ext cx="47244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P1 </a:t>
                </a:r>
                <a14:m>
                  <m:oMath xmlns:m="http://schemas.openxmlformats.org/officeDocument/2006/math">
                    <m:r>
                      <a:rPr lang="en-US" altLang="zh-CN" b="1" i="1" dirty="0">
                        <a:latin typeface="Cambria Math" panose="02040503050406030204" charset="0"/>
                        <a:ea typeface="Cambria Math" panose="02040503050406030204" charset="0"/>
                        <a:cs typeface="Courier New" panose="02070309020205020404" pitchFamily="49" charset="0"/>
                      </a:rPr>
                      <m:t>≜</m:t>
                    </m:r>
                  </m:oMath>
                </a14:m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out_a_0 = in /\</a:t>
                </a:r>
                <a:endParaRPr lang="en-US" altLang="zh-CN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out_a_1 = f(out_a_0, in) /\</a:t>
                </a:r>
                <a:endParaRPr lang="en-US" altLang="zh-CN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out_a_2 = f(out_a_1, in)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" y="5310803"/>
                <a:ext cx="4724400" cy="923330"/>
              </a:xfrm>
              <a:prstGeom prst="rect">
                <a:avLst/>
              </a:prstGeom>
              <a:blipFill rotWithShape="1">
                <a:blip r:embed="rId3"/>
                <a:stretch>
                  <a:fillRect t="-32" b="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6448425" y="4567178"/>
                <a:ext cx="42957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P2 </a:t>
                </a:r>
                <a14:m>
                  <m:oMath xmlns:m="http://schemas.openxmlformats.org/officeDocument/2006/math">
                    <m:r>
                      <a:rPr lang="en-US" altLang="zh-CN" b="1" i="1" dirty="0">
                        <a:latin typeface="Cambria Math" panose="02040503050406030204" charset="0"/>
                        <a:ea typeface="Cambria Math" panose="02040503050406030204" charset="0"/>
                        <a:cs typeface="Courier New" panose="02070309020205020404" pitchFamily="49" charset="0"/>
                      </a:rPr>
                      <m:t>≜</m:t>
                    </m:r>
                  </m:oMath>
                </a14:m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altLang="zh-CN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out_b</a:t>
                </a:r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f(f(in, in), in)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8425" y="4567178"/>
                <a:ext cx="4295775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70" b="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5697855" y="6233743"/>
            <a:ext cx="429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P1/\ P2 -&gt; out_a_2=</a:t>
            </a:r>
            <a:r>
              <a:rPr lang="en-US" altLang="zh-CN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out_b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9" grpId="1"/>
      <p:bldP spid="1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l">
              <a:buClrTx/>
              <a:buSzTx/>
              <a:buFontTx/>
            </a:pP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等式与未解释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函数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09295" y="1652270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umimoji="1" lang="en-US" altLang="zh-CN" sz="2000">
                <a:sym typeface="+mn-ea"/>
              </a:rPr>
              <a:t>#2: Translation </a:t>
            </a:r>
            <a:r>
              <a:rPr kumimoji="1" lang="en-US" altLang="zh-CN" sz="2000" dirty="0">
                <a:sym typeface="+mn-ea"/>
              </a:rPr>
              <a:t>validation</a:t>
            </a:r>
            <a:endParaRPr lang="zh-CN" altLang="en-US" sz="2000"/>
          </a:p>
        </p:txBody>
      </p:sp>
      <p:sp>
        <p:nvSpPr>
          <p:cNvPr id="6" name="内容占位符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570990" y="2134870"/>
            <a:ext cx="4267200" cy="41148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source code:</a:t>
            </a:r>
            <a:endParaRPr lang="en-US" altLang="zh-CN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= (x1 + y1)*(x2 + y2);</a:t>
            </a:r>
            <a:endParaRPr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内容占位符 4"/>
          <p:cNvSpPr txBox="1"/>
          <p:nvPr>
            <p:custDataLst>
              <p:tags r:id="rId2"/>
            </p:custDataLst>
          </p:nvPr>
        </p:nvSpPr>
        <p:spPr bwMode="auto">
          <a:xfrm>
            <a:off x="5838190" y="2134870"/>
            <a:ext cx="426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generated 3-address </a:t>
            </a:r>
            <a:endParaRPr lang="en-US" altLang="zh-CN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code:</a:t>
            </a:r>
            <a:endParaRPr lang="en-US" altLang="zh-CN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t1 = x1 + y1;</a:t>
            </a:r>
            <a:endParaRPr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t2 = x2 + y2;</a:t>
            </a:r>
            <a:endParaRPr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zh-CN" sz="2000" b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 </a:t>
            </a:r>
            <a:r>
              <a:rPr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t1 * t2;</a:t>
            </a:r>
            <a:endParaRPr lang="en-US" altLang="zh-CN" sz="2000" b="1" kern="0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494790" y="4316086"/>
                <a:ext cx="3581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P1 </a:t>
                </a:r>
                <a14:m>
                  <m:oMath xmlns:m="http://schemas.openxmlformats.org/officeDocument/2006/math">
                    <m:r>
                      <a:rPr lang="en-US" altLang="zh-CN" b="1" i="1" dirty="0" smtClean="0">
                        <a:latin typeface="Cambria Math" panose="02040503050406030204" charset="0"/>
                        <a:ea typeface="Cambria Math" panose="02040503050406030204" charset="0"/>
                        <a:cs typeface="Courier New" panose="02070309020205020404" pitchFamily="49" charset="0"/>
                      </a:rPr>
                      <m:t>≜</m:t>
                    </m:r>
                  </m:oMath>
                </a14:m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z = g(f(x1, y1),</a:t>
                </a:r>
                <a:endParaRPr lang="en-US" altLang="zh-CN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f(x2, y2))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1494790" y="4316086"/>
                <a:ext cx="3581400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97" b="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5838190" y="4296033"/>
                <a:ext cx="429577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P2 </a:t>
                </a:r>
                <a14:m>
                  <m:oMath xmlns:m="http://schemas.openxmlformats.org/officeDocument/2006/math">
                    <m:r>
                      <a:rPr lang="en-US" altLang="zh-CN" b="1" i="1" dirty="0">
                        <a:latin typeface="Cambria Math" panose="02040503050406030204" charset="0"/>
                        <a:ea typeface="Cambria Math" panose="02040503050406030204" charset="0"/>
                        <a:cs typeface="Courier New" panose="02070309020205020404" pitchFamily="49" charset="0"/>
                      </a:rPr>
                      <m:t>≜</m:t>
                    </m:r>
                  </m:oMath>
                </a14:m>
                <a:r>
                  <a:rPr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t1 = f(x1, y1) /\</a:t>
                </a:r>
                <a:endParaRPr lang="en-US" altLang="zh-CN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t2 = f(x2, y2) /\</a:t>
                </a:r>
                <a:endParaRPr kumimoji="1" lang="en-US" altLang="zh-CN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kumimoji="1" lang="en-US" altLang="zh-CN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z2 = g(t1, t2)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7"/>
                </p:custDataLst>
              </p:nvPr>
            </p:nvSpPr>
            <p:spPr>
              <a:xfrm>
                <a:off x="5838190" y="4296033"/>
                <a:ext cx="4295775" cy="923330"/>
              </a:xfrm>
              <a:prstGeom prst="rect">
                <a:avLst/>
              </a:prstGeom>
              <a:blipFill rotWithShape="1">
                <a:blip r:embed="rId8"/>
                <a:stretch>
                  <a:fillRect t="-28" b="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/>
          <p:cNvSpPr txBox="1"/>
          <p:nvPr>
            <p:custDataLst>
              <p:tags r:id="rId9"/>
            </p:custDataLst>
          </p:nvPr>
        </p:nvSpPr>
        <p:spPr>
          <a:xfrm>
            <a:off x="3856990" y="6410325"/>
            <a:ext cx="2785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Courier New" panose="02070309020205020404" pitchFamily="49" charset="0"/>
                <a:cs typeface="Courier New" panose="02070309020205020404" pitchFamily="49" charset="0"/>
              </a:rPr>
              <a:t>P1/\ P2 -&gt; z=z2</a:t>
            </a:r>
            <a:endParaRPr kumimoji="1"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课程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大纲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584325"/>
            <a:ext cx="10720070" cy="4780915"/>
          </a:xfrm>
        </p:spPr>
        <p:txBody>
          <a:bodyPr>
            <a:noAutofit/>
          </a:bodyPr>
          <a:p>
            <a:pPr algn="l">
              <a:buClrTx/>
              <a:buSzTx/>
            </a:pPr>
            <a:r>
              <a:rPr lang="zh-CN" altLang="en-US" sz="2200"/>
              <a:t>知识基础 (集合、关系与映射、上下文无关文法、基于结构的归纳法)</a:t>
            </a:r>
            <a:endParaRPr lang="zh-CN" altLang="en-US" sz="2200"/>
          </a:p>
          <a:p>
            <a:pPr algn="l">
              <a:buClrTx/>
              <a:buSzTx/>
            </a:pPr>
            <a:r>
              <a:rPr lang="zh-CN" altLang="en-US" sz="2200"/>
              <a:t>命题逻辑 (语法、自然演绎系统、构造逻辑、语义系统、可靠性与完备性、可判断性)</a:t>
            </a:r>
            <a:endParaRPr lang="zh-CN" altLang="en-US" sz="2200"/>
          </a:p>
          <a:p>
            <a:pPr algn="l">
              <a:buClrTx/>
              <a:buSzTx/>
            </a:pPr>
            <a:r>
              <a:rPr lang="zh-CN" altLang="en-US" sz="2200"/>
              <a:t>布尔可满足性 (合取范式、解析与传播、DPLL算法)</a:t>
            </a:r>
            <a:endParaRPr lang="zh-CN" altLang="en-US" sz="2200"/>
          </a:p>
          <a:p>
            <a:pPr algn="l">
              <a:buClrTx/>
              <a:buSzTx/>
            </a:pPr>
            <a:r>
              <a:rPr lang="zh-CN" altLang="en-US" sz="2200"/>
              <a:t>谓词逻辑(语法、自然演绎系统、构造逻辑、语义系统、可靠性与完备性、可判断性)</a:t>
            </a:r>
            <a:endParaRPr lang="zh-CN" altLang="en-US" sz="2200"/>
          </a:p>
          <a:p>
            <a:pPr algn="l">
              <a:buClrTx/>
              <a:buSzTx/>
            </a:pPr>
            <a:r>
              <a:rPr lang="zh-CN" altLang="en-US" sz="2200">
                <a:solidFill>
                  <a:schemeClr val="tx1"/>
                </a:solidFill>
              </a:rPr>
              <a:t>等式与未解释函数理论 (可满足性模理论、等式理论、并查集与等价类、未解释函数)</a:t>
            </a:r>
            <a:endParaRPr lang="zh-CN" altLang="en-US" sz="2200">
              <a:solidFill>
                <a:schemeClr val="tx1"/>
              </a:solidFill>
            </a:endParaRPr>
          </a:p>
          <a:p>
            <a:r>
              <a:rPr lang="zh-CN" altLang="en-US" sz="2200">
                <a:solidFill>
                  <a:schemeClr val="tx2">
                    <a:lumMod val="50000"/>
                    <a:lumOff val="50000"/>
                  </a:schemeClr>
                </a:solidFill>
              </a:rPr>
              <a:t>线性算术(语法、Fourier-Motzkin消元法、单纯形法、分支定界法)</a:t>
            </a:r>
            <a:endParaRPr lang="zh-CN" altLang="en-US" sz="2200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r>
              <a:rPr lang="zh-CN" altLang="en-US" sz="2200"/>
              <a:t>数据结构理论 (比特向量、数组、指针、字符串)</a:t>
            </a:r>
            <a:endParaRPr lang="zh-CN" altLang="en-US" sz="2200"/>
          </a:p>
          <a:p>
            <a:r>
              <a:rPr lang="zh-CN" altLang="en-US" sz="2200"/>
              <a:t>理论组合 (Nelson-Oppen、理论凸性、DPLL(T)算法)</a:t>
            </a:r>
            <a:endParaRPr lang="zh-CN" altLang="en-US" sz="2200"/>
          </a:p>
          <a:p>
            <a:r>
              <a:rPr lang="zh-CN" altLang="en-US" sz="2200"/>
              <a:t>符号执行 (机器抽象模型、操作语义、简单命令式语言、路径条件、混合执行等)</a:t>
            </a:r>
            <a:endParaRPr lang="zh-CN" altLang="en-US" sz="2200"/>
          </a:p>
          <a:p>
            <a:r>
              <a:rPr lang="zh-CN" altLang="en-US" sz="2200"/>
              <a:t>程序验证 (霍尔三元、最弱前条件、验证条件等)</a:t>
            </a:r>
            <a:endParaRPr lang="zh-CN" altLang="en-US" sz="2200"/>
          </a:p>
          <a:p>
            <a:r>
              <a:rPr lang="zh-CN" altLang="en-US" sz="2200"/>
              <a:t>程序合成 (基于语法的合成、公理化合成等)</a:t>
            </a:r>
            <a:endParaRPr lang="zh-CN" altLang="en-US" sz="22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线性算数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理论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>
                <a:spLocks noGrp="1"/>
              </p:cNvSpPr>
              <p:nvPr>
                <p:custDataLst>
                  <p:tags r:id="rId1"/>
                </p:custDataLst>
              </p:nvPr>
            </p:nvSpPr>
            <p:spPr>
              <a:xfrm>
                <a:off x="6303645" y="1224280"/>
                <a:ext cx="4526280" cy="48748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en-US" b="1" dirty="0" err="1">
                    <a:latin typeface="+mj-ea"/>
                    <a:ea typeface="+mj-ea"/>
                    <a:cs typeface="+mj-ea"/>
                    <a:sym typeface="+mn-ea"/>
                  </a:rPr>
                  <a:t>谓词</a:t>
                </a:r>
                <a:r>
                  <a:rPr lang="en-US" altLang="en-US" b="1" dirty="0" err="1">
                    <a:latin typeface="+mj-ea"/>
                    <a:ea typeface="+mj-ea"/>
                    <a:cs typeface="+mj-ea"/>
                  </a:rPr>
                  <a:t>逻辑</a:t>
                </a:r>
                <a:r>
                  <a:rPr lang="en-US" altLang="en-US" b="1" dirty="0">
                    <a:latin typeface="+mj-ea"/>
                    <a:ea typeface="+mj-ea"/>
                    <a:cs typeface="+mj-ea"/>
                  </a:rPr>
                  <a:t> ( </a:t>
                </a:r>
                <a:r>
                  <a:rPr lang="en-US" altLang="en-US" b="1" dirty="0">
                    <a:latin typeface="+mj-ea"/>
                    <a:ea typeface="+mj-ea"/>
                    <a:cs typeface="+mj-ea"/>
                  </a:rPr>
                  <a:t>Predicate Logic) </a:t>
                </a:r>
                <a:r>
                  <a:rPr lang="en-US" altLang="en-US" b="1" dirty="0" err="1">
                    <a:latin typeface="+mj-ea"/>
                    <a:ea typeface="+mj-ea"/>
                    <a:cs typeface="+mj-ea"/>
                  </a:rPr>
                  <a:t>语法</a:t>
                </a:r>
                <a:endParaRPr lang="en-US" altLang="en-US" b="1" dirty="0">
                  <a:latin typeface="+mj-ea"/>
                  <a:ea typeface="+mj-ea"/>
                  <a:cs typeface="+mj-ea"/>
                </a:endParaRPr>
              </a:p>
              <a:p>
                <a:pPr marL="0" indent="0">
                  <a:buNone/>
                </a:pP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E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::=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x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c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f</a:t>
                </a:r>
                <a:r>
                  <a:rPr kumimoji="1" lang="zh-CN" altLang="en-US" dirty="0">
                    <a:latin typeface="Cambria Math" panose="02040503050406030204" charset="0"/>
                    <a:ea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(E,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…,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E)</a:t>
                </a:r>
                <a:endParaRPr kumimoji="1" lang="en-US" altLang="zh-CN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R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::=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r(E,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…,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E)</a:t>
                </a:r>
                <a:r>
                  <a:rPr kumimoji="1" lang="zh-CN" altLang="en-US" dirty="0">
                    <a:latin typeface="Cambria Math" panose="02040503050406030204" charset="0"/>
                  </a:rPr>
                  <a:t>       </a:t>
                </a:r>
                <a:endParaRPr kumimoji="1" lang="en-US" altLang="zh-CN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en-US" altLang="zh-CN" i="1" dirty="0">
                    <a:latin typeface="Cambria Math" panose="02040503050406030204" charset="0"/>
                    <a:ea typeface="Cambria Math" panose="02040503050406030204" charset="0"/>
                  </a:rPr>
                  <a:t>P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::=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R</a:t>
                </a:r>
                <a:endParaRPr kumimoji="1" lang="en-US" altLang="zh-CN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14:m>
                  <m:oMath xmlns:m="http://schemas.openxmlformats.org/officeDocument/2006/math">
                    <m:r>
                      <a:rPr kumimoji="1" lang="zh-CN" altLang="en-US">
                        <a:latin typeface="Cambria Math" panose="02040503050406030204" charset="0"/>
                        <a:ea typeface="Cambria Math" panose="0204050305040603020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charset="0"/>
                        <a:ea typeface="Cambria Math" panose="02040503050406030204" charset="0"/>
                      </a:rPr>
                      <m:t>T</m:t>
                    </m:r>
                  </m:oMath>
                </a14:m>
                <a:endParaRPr kumimoji="1" lang="en-US" altLang="zh-CN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latin typeface="Cambria Math" panose="02040503050406030204" charset="0"/>
                    <a:ea typeface="Cambria Math" panose="02040503050406030204" charset="0"/>
                  </a:rPr>
                  <a:t>     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latin typeface="Cambria Math" panose="02040503050406030204" charset="0"/>
                    <a:ea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charset="0"/>
                        <a:ea typeface="Cambria Math" panose="02040503050406030204" charset="0"/>
                      </a:rPr>
                      <m:t>⊥</m:t>
                    </m:r>
                  </m:oMath>
                </a14:m>
                <a:endParaRPr kumimoji="1" lang="en-US" altLang="zh-CN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i="1" dirty="0">
                    <a:latin typeface="Cambria Math" panose="02040503050406030204" charset="0"/>
                    <a:ea typeface="Cambria Math" panose="02040503050406030204" charset="0"/>
                  </a:rPr>
                  <a:t>P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panose="02040503050406030204" charset="0"/>
                      </a:rPr>
                      <m:t>∨</m:t>
                    </m:r>
                  </m:oMath>
                </a14:m>
                <a:r>
                  <a:rPr kumimoji="1" lang="zh-CN" altLang="en-US" i="1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i="1" dirty="0">
                    <a:latin typeface="Cambria Math" panose="02040503050406030204" charset="0"/>
                    <a:ea typeface="Cambria Math" panose="02040503050406030204" charset="0"/>
                  </a:rPr>
                  <a:t>P</a:t>
                </a:r>
                <a:endParaRPr kumimoji="1" lang="en-US" altLang="zh-CN" i="1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dirty="0">
                          <a:latin typeface="Cambria Math" panose="02040503050406030204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dirty="0">
                          <a:latin typeface="Cambria Math" panose="02040503050406030204" charset="0"/>
                          <a:ea typeface="Cambria Math" panose="02040503050406030204" charset="0"/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dirty="0">
                          <a:latin typeface="Cambria Math" panose="0204050305040603020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rgbClr val="FF0000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  <m:r>
                        <a:rPr kumimoji="1" lang="zh-CN" altLang="en-US" i="1">
                          <a:solidFill>
                            <a:srgbClr val="FF0000"/>
                          </a:solidFill>
                          <a:latin typeface="Cambria Math" panose="02040503050406030204" charset="0"/>
                        </a:rPr>
                        <m:t>∧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rgbClr val="FF0000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dirty="0">
                          <a:latin typeface="Cambria Math" panose="02040503050406030204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dirty="0">
                          <a:latin typeface="Cambria Math" panose="02040503050406030204" charset="0"/>
                          <a:ea typeface="Cambria Math" panose="02040503050406030204" charset="0"/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dirty="0">
                          <a:latin typeface="Cambria Math" panose="0204050305040603020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  <m:r>
                        <a:rPr kumimoji="1" lang="zh-CN" altLang="en-US" i="1">
                          <a:latin typeface="Cambria Math" panose="02040503050406030204" charset="0"/>
                        </a:rPr>
                        <m:t>→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dirty="0">
                          <a:latin typeface="Cambria Math" panose="02040503050406030204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dirty="0">
                          <a:latin typeface="Cambria Math" panose="02040503050406030204" charset="0"/>
                          <a:ea typeface="Cambria Math" panose="02040503050406030204" charset="0"/>
                        </a:rPr>
                        <m:t>|</m:t>
                      </m:r>
                      <m:r>
                        <a:rPr kumimoji="1" lang="zh-CN" altLang="en-US" i="1" dirty="0">
                          <a:latin typeface="Cambria Math" panose="02040503050406030204" charset="0"/>
                        </a:rPr>
                        <m:t> </m:t>
                      </m:r>
                      <m:r>
                        <a:rPr kumimoji="1" lang="en-US" altLang="zh-CN" i="1">
                          <a:latin typeface="Cambria Math" panose="02040503050406030204" charset="0"/>
                          <a:ea typeface="Cambria Math" panose="02040503050406030204" charset="0"/>
                        </a:rPr>
                        <m:t>¬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rgbClr val="C00000"/>
                    </a:solidFill>
                    <a:latin typeface="Cambria Math" panose="02040503050406030204" charset="0"/>
                  </a:rPr>
                  <a:t>  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  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∀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𝑥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.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𝑃</m:t>
                    </m:r>
                  </m:oMath>
                </a14:m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∃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𝑥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.</m:t>
                    </m:r>
                    <m:r>
                      <m:rPr>
                        <m:nor/>
                      </m:rP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P</m:t>
                    </m:r>
                  </m:oMath>
                </a14:m>
                <a:endParaRPr lang="en-US" altLang="en-US" sz="1800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lvl="1"/>
                <a:endParaRPr lang="en-US" altLang="en-US" sz="1800" dirty="0"/>
              </a:p>
              <a:p>
                <a:endParaRPr lang="en-US" altLang="en-US" sz="2000" dirty="0"/>
              </a:p>
            </p:txBody>
          </p:sp>
        </mc:Choice>
        <mc:Fallback>
          <p:sp>
            <p:nvSpPr>
              <p:cNvPr id="5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6303645" y="1224280"/>
                <a:ext cx="4526280" cy="4874895"/>
              </a:xfrm>
              <a:prstGeom prst="rect">
                <a:avLst/>
              </a:prstGeom>
              <a:blipFill rotWithShape="1">
                <a:blip r:embed="rId3"/>
                <a:stretch>
                  <a:fillRect b="-38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23572" y="2134062"/>
            <a:ext cx="5880100" cy="2781300"/>
          </a:xfrm>
          <a:prstGeom prst="rect">
            <a:avLst/>
          </a:prstGeom>
        </p:spPr>
      </p:pic>
      <p:sp>
        <p:nvSpPr>
          <p:cNvPr id="21" name="文本框 20"/>
          <p:cNvSpPr txBox="1"/>
          <p:nvPr>
            <p:custDataLst>
              <p:tags r:id="rId6"/>
            </p:custDataLst>
          </p:nvPr>
        </p:nvSpPr>
        <p:spPr>
          <a:xfrm>
            <a:off x="423775" y="1330807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en-US" altLang="zh-CN" sz="2800" b="1" dirty="0"/>
              <a:t>-</a:t>
            </a:r>
            <a:r>
              <a:rPr kumimoji="1" lang="zh-CN" altLang="en-US" sz="2800" b="1" dirty="0"/>
              <a:t> 语法</a:t>
            </a:r>
            <a:endParaRPr kumimoji="1" lang="zh-CN" altLang="en-US" sz="2800" b="1" dirty="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46405" y="4915535"/>
            <a:ext cx="2616200" cy="172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线性算数理论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3572" y="2134062"/>
            <a:ext cx="5880100" cy="2781300"/>
          </a:xfrm>
          <a:prstGeom prst="rect">
            <a:avLst/>
          </a:prstGeom>
        </p:spPr>
      </p:pic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423775" y="1330807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en-US" altLang="zh-CN" sz="2800" b="1" dirty="0"/>
              <a:t>-</a:t>
            </a:r>
            <a:r>
              <a:rPr kumimoji="1" lang="zh-CN" altLang="en-US" sz="2800" b="1" dirty="0"/>
              <a:t> 语法</a:t>
            </a:r>
            <a:endParaRPr kumimoji="1" lang="zh-CN" altLang="en-US" sz="2800" b="1" dirty="0"/>
          </a:p>
        </p:txBody>
      </p:sp>
      <p:sp>
        <p:nvSpPr>
          <p:cNvPr id="25" name="文本框 24"/>
          <p:cNvSpPr txBox="1"/>
          <p:nvPr>
            <p:custDataLst>
              <p:tags r:id="rId4"/>
            </p:custDataLst>
          </p:nvPr>
        </p:nvSpPr>
        <p:spPr>
          <a:xfrm>
            <a:off x="5428008" y="2220442"/>
            <a:ext cx="6261100" cy="13836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CN" altLang="en-US" sz="2800" b="1" dirty="0">
                <a:latin typeface="Times New Roman" panose="02020603050405020304" charset="0"/>
              </a:rPr>
              <a:t>变量论域</a:t>
            </a:r>
            <a:endParaRPr kumimoji="1" lang="en-US" altLang="zh-CN" sz="2800" b="1" dirty="0">
              <a:latin typeface="Times New Roman" panose="0202060305040502030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zh-CN" altLang="en-US" sz="2800" b="1" dirty="0">
                <a:latin typeface="Times New Roman" panose="02020603050405020304" charset="0"/>
              </a:rPr>
              <a:t>整数域  </a:t>
            </a:r>
            <a:r>
              <a:rPr kumimoji="1" lang="en-US" altLang="zh-CN" sz="2800" dirty="0">
                <a:latin typeface="Times New Roman" panose="02020603050405020304" charset="0"/>
              </a:rPr>
              <a:t>LIA</a:t>
            </a:r>
            <a:r>
              <a:rPr kumimoji="1" lang="zh-CN" altLang="en-US" sz="2800" b="1" dirty="0">
                <a:latin typeface="Times New Roman" panose="02020603050405020304" charset="0"/>
              </a:rPr>
              <a:t>  ，复杂度</a:t>
            </a:r>
            <a:r>
              <a:rPr kumimoji="1" lang="en-US" altLang="zh-CN" sz="2800" b="1" dirty="0">
                <a:latin typeface="Times New Roman" panose="02020603050405020304" charset="0"/>
              </a:rPr>
              <a:t>:</a:t>
            </a:r>
            <a:r>
              <a:rPr kumimoji="1" lang="zh-CN" altLang="en-US" sz="2800" b="1" dirty="0">
                <a:latin typeface="Times New Roman" panose="02020603050405020304" charset="0"/>
              </a:rPr>
              <a:t> </a:t>
            </a:r>
            <a:r>
              <a:rPr kumimoji="1" lang="en-US" altLang="zh-CN" sz="2800" dirty="0">
                <a:latin typeface="Times New Roman" panose="02020603050405020304" charset="0"/>
              </a:rPr>
              <a:t>NPC</a:t>
            </a:r>
            <a:endParaRPr kumimoji="1" lang="en-US" altLang="zh-CN" sz="2800" dirty="0">
              <a:latin typeface="Times New Roman" panose="0202060305040502030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kumimoji="1" lang="zh-CN" altLang="en-US" sz="2800" b="1" dirty="0">
                <a:latin typeface="Times New Roman" panose="02020603050405020304" charset="0"/>
              </a:rPr>
              <a:t>实数域  </a:t>
            </a:r>
            <a:r>
              <a:rPr kumimoji="1" lang="en-US" altLang="zh-CN" sz="2800" dirty="0">
                <a:latin typeface="Times New Roman" panose="02020603050405020304" charset="0"/>
              </a:rPr>
              <a:t>LRA</a:t>
            </a:r>
            <a:r>
              <a:rPr kumimoji="1" lang="zh-CN" altLang="en-US" sz="2800" b="1" dirty="0">
                <a:latin typeface="Times New Roman" panose="02020603050405020304" charset="0"/>
              </a:rPr>
              <a:t>， 复杂度</a:t>
            </a:r>
            <a:r>
              <a:rPr kumimoji="1" lang="en-US" altLang="zh-CN" sz="2800" b="1" dirty="0">
                <a:latin typeface="Times New Roman" panose="02020603050405020304" charset="0"/>
              </a:rPr>
              <a:t>:</a:t>
            </a:r>
            <a:r>
              <a:rPr kumimoji="1" lang="zh-CN" altLang="en-US" sz="2800" b="1" dirty="0">
                <a:latin typeface="Times New Roman" panose="02020603050405020304" charset="0"/>
              </a:rPr>
              <a:t> </a:t>
            </a:r>
            <a:r>
              <a:rPr kumimoji="1" lang="en-US" altLang="zh-CN" sz="2400" dirty="0">
                <a:solidFill>
                  <a:srgbClr val="000000"/>
                </a:solidFill>
                <a:latin typeface="Times New Roman" panose="02020603050405020304" charset="0"/>
              </a:rPr>
              <a:t>polynomial</a:t>
            </a:r>
            <a:r>
              <a:rPr kumimoji="1" lang="zh-CN" altLang="en-US" sz="2800" b="1" dirty="0">
                <a:latin typeface="Times New Roman" panose="02020603050405020304" charset="0"/>
              </a:rPr>
              <a:t> </a:t>
            </a:r>
            <a:endParaRPr kumimoji="1" lang="zh-CN" altLang="en-US" sz="2800" dirty="0">
              <a:latin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线性算数理论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143885" y="2214245"/>
            <a:ext cx="590359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 indent="-28067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3893684283"/>
                  <wpsdc:marlchars xmlns:wpsdc="http://www.wps.cn/officeDocument/2017/drawingmlCustomData" val="79" checksum="883885931"/>
                </a:ext>
              </a:extLst>
            </a:pPr>
            <a:r>
              <a:rPr lang="en-US" altLang="zh-CN" sz="2800" dirty="0"/>
              <a:t> </a:t>
            </a:r>
            <a:r>
              <a:rPr lang="zh-CN" altLang="en-US" sz="2800" dirty="0"/>
              <a:t>高斯消元</a:t>
            </a:r>
            <a:r>
              <a:rPr lang="en-US" altLang="zh-CN" sz="2800" dirty="0"/>
              <a:t> </a:t>
            </a:r>
            <a:endParaRPr lang="en-US" altLang="zh-CN" sz="2800" dirty="0"/>
          </a:p>
          <a:p>
            <a:pPr marL="180340" indent="-28067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3893684283"/>
                  <wpsdc:marlchars xmlns:wpsdc="http://www.wps.cn/officeDocument/2017/drawingmlCustomData" val="79" checksum="883885931"/>
                </a:ext>
              </a:extLst>
            </a:pPr>
            <a:r>
              <a:rPr lang="en-US" altLang="zh-CN" sz="2800" dirty="0"/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Fourier-</a:t>
            </a:r>
            <a:r>
              <a:rPr lang="en-US" altLang="zh-CN" sz="2800" dirty="0" err="1">
                <a:solidFill>
                  <a:srgbClr val="FF0000"/>
                </a:solidFill>
              </a:rPr>
              <a:t>Motzkin</a:t>
            </a:r>
            <a:r>
              <a:rPr lang="zh-CN" altLang="en-US" sz="2800" dirty="0">
                <a:solidFill>
                  <a:srgbClr val="FF0000"/>
                </a:solidFill>
              </a:rPr>
              <a:t>消元法</a:t>
            </a:r>
            <a:endParaRPr lang="en-US" altLang="zh-CN" sz="2800" dirty="0"/>
          </a:p>
          <a:p>
            <a:pPr marL="180340" indent="-28067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3893684283"/>
                  <wpsdc:marlchars xmlns:wpsdc="http://www.wps.cn/officeDocument/2017/drawingmlCustomData" val="79" checksum="883885931"/>
                </a:ext>
              </a:extLst>
            </a:pPr>
            <a:r>
              <a:rPr lang="zh-CN" altLang="en-US" sz="2800" dirty="0"/>
              <a:t> 单纯形法</a:t>
            </a:r>
            <a:endParaRPr lang="zh-CN" altLang="en-US" sz="2800" dirty="0"/>
          </a:p>
          <a:p>
            <a:pPr marL="180340" indent="-28067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3893684283"/>
                  <wpsdc:marlchars xmlns:wpsdc="http://www.wps.cn/officeDocument/2017/drawingmlCustomData" val="79" checksum="883885931"/>
                </a:ext>
              </a:extLst>
            </a:pPr>
            <a:r>
              <a:rPr lang="zh-CN" altLang="en-US" sz="2800" dirty="0"/>
              <a:t> 分支定界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线性算数理论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：Fourier-Motzkin消元法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541145" y="1998345"/>
            <a:ext cx="8088630" cy="286131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解决</a:t>
            </a:r>
            <a:r>
              <a:rPr kumimoji="1" lang="zh-CN" altLang="en-US" sz="2400" dirty="0">
                <a:solidFill>
                  <a:srgbClr val="FF0000"/>
                </a:solidFill>
              </a:rPr>
              <a:t>实数论域</a:t>
            </a:r>
            <a:r>
              <a:rPr kumimoji="1" lang="zh-CN" altLang="en-US" sz="2400" dirty="0"/>
              <a:t>上的线性算数命题的算法</a:t>
            </a:r>
            <a:endParaRPr kumimoji="1" lang="zh-CN" altLang="en-US" sz="2400" dirty="0"/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核心思想：</a:t>
            </a:r>
            <a:r>
              <a:rPr kumimoji="1" lang="zh-CN" altLang="en-US" sz="2400" dirty="0">
                <a:solidFill>
                  <a:srgbClr val="FF0000"/>
                </a:solidFill>
              </a:rPr>
              <a:t>不断消去变量</a:t>
            </a:r>
            <a:r>
              <a:rPr kumimoji="1" lang="zh-CN" altLang="en-US" sz="2400" dirty="0"/>
              <a:t>，直到得到命题的最终结果</a:t>
            </a:r>
            <a:endParaRPr kumimoji="1" lang="zh-CN" altLang="en-US" sz="2400" dirty="0"/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在每一轮消去变量的过程中，都可能产生关系式数量爆炸</a:t>
            </a:r>
            <a:endParaRPr kumimoji="1" lang="zh-CN" altLang="en-US" sz="2400" dirty="0"/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不属于高效的算法</a:t>
            </a:r>
            <a:endParaRPr kumimoji="1" lang="zh-CN" altLang="en-US" sz="2400" dirty="0"/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在变量数量较少的情况下，该算法仍然是实用的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47700" y="1374140"/>
            <a:ext cx="4667885" cy="694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Times New Roman" panose="02020603050405020304" charset="0"/>
                <a:cs typeface="+mn-ea"/>
                <a:sym typeface="+mn-ea"/>
              </a:rPr>
              <a:t>Fourier-</a:t>
            </a:r>
            <a:r>
              <a:rPr lang="en-US" altLang="zh-CN" sz="2800" dirty="0" err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Times New Roman" panose="02020603050405020304" charset="0"/>
                <a:cs typeface="+mn-ea"/>
                <a:sym typeface="+mn-ea"/>
              </a:rPr>
              <a:t>Motzkin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Times New Roman" panose="02020603050405020304" charset="0"/>
                <a:cs typeface="+mn-ea"/>
                <a:sym typeface="+mn-ea"/>
              </a:rPr>
              <a:t>消元法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Times New Roman" panose="02020603050405020304" charset="0"/>
              <a:cs typeface="+mn-ea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505084" y="2231211"/>
            <a:ext cx="11181831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-514350">
              <a:lnSpc>
                <a:spcPct val="150000"/>
              </a:lnSpc>
              <a:buAutoNum type="arabicPeriod"/>
            </a:pPr>
            <a:r>
              <a:rPr lang="zh-CN" altLang="en-US" sz="2800" dirty="0"/>
              <a:t>等式消去</a:t>
            </a:r>
            <a:endParaRPr lang="en-US" altLang="zh-CN" sz="2800" dirty="0"/>
          </a:p>
          <a:p>
            <a:pPr lvl="1">
              <a:lnSpc>
                <a:spcPct val="150000"/>
              </a:lnSpc>
            </a:pPr>
            <a:r>
              <a:rPr lang="zh-CN" altLang="en-US" sz="2400" dirty="0"/>
              <a:t>代入法（选择一个等式约束，将要消去的变量用其他变量表示出来，代入到其他约束中）</a:t>
            </a:r>
            <a:endParaRPr lang="en-US" altLang="zh-CN" sz="2400" dirty="0"/>
          </a:p>
          <a:p>
            <a:pPr lvl="1">
              <a:lnSpc>
                <a:spcPct val="150000"/>
              </a:lnSpc>
            </a:pPr>
            <a:endParaRPr lang="en-US" altLang="zh-CN" sz="2400" dirty="0"/>
          </a:p>
          <a:p>
            <a:pPr lvl="1">
              <a:lnSpc>
                <a:spcPct val="150000"/>
              </a:lnSpc>
            </a:pPr>
            <a:endParaRPr lang="en-US" altLang="zh-CN" sz="2400" dirty="0"/>
          </a:p>
          <a:p>
            <a:pPr fontAlgn="auto">
              <a:lnSpc>
                <a:spcPct val="150000"/>
              </a:lnSpc>
            </a:pPr>
            <a:r>
              <a:rPr lang="en-US" altLang="zh-CN" sz="2800" dirty="0"/>
              <a:t>2. </a:t>
            </a:r>
            <a:r>
              <a:rPr lang="zh-CN" altLang="en-US" sz="2800" dirty="0"/>
              <a:t>变量消去</a:t>
            </a:r>
            <a:r>
              <a:rPr lang="en-US" altLang="zh-CN" sz="2800" dirty="0"/>
              <a:t> </a:t>
            </a:r>
            <a:endParaRPr lang="en-US" altLang="zh-CN" sz="2800" dirty="0"/>
          </a:p>
          <a:p>
            <a:pPr fontAlgn="auto">
              <a:lnSpc>
                <a:spcPct val="150000"/>
              </a:lnSpc>
            </a:pPr>
            <a:r>
              <a:rPr lang="en-US" altLang="zh-CN" sz="2800" dirty="0"/>
              <a:t>    </a:t>
            </a:r>
            <a:r>
              <a:rPr lang="zh-CN" altLang="en-US" sz="2400" dirty="0"/>
              <a:t>启发式地选择一个变量，配对其所有上下界，从而消去变量（产生新约束）</a:t>
            </a:r>
            <a:endParaRPr lang="zh-CN" altLang="en-US" sz="2400" dirty="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56141" y="3423709"/>
            <a:ext cx="2881796" cy="18659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011091" y="3759764"/>
            <a:ext cx="3035300" cy="1193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938957" y="3942091"/>
            <a:ext cx="1409700" cy="419100"/>
          </a:xfrm>
          <a:prstGeom prst="rect">
            <a:avLst/>
          </a:prstGeom>
        </p:spPr>
      </p:pic>
      <p:sp>
        <p:nvSpPr>
          <p:cNvPr id="10" name="右箭头 9"/>
          <p:cNvSpPr/>
          <p:nvPr>
            <p:custDataLst>
              <p:tags r:id="rId9"/>
            </p:custDataLst>
          </p:nvPr>
        </p:nvSpPr>
        <p:spPr>
          <a:xfrm>
            <a:off x="5762884" y="4320250"/>
            <a:ext cx="1947187" cy="499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标题 14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线性算数理论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：Fourier-Motzkin消元法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课程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结构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08685" y="5410835"/>
            <a:ext cx="10384790" cy="1041400"/>
            <a:chOff x="1431" y="8521"/>
            <a:chExt cx="16354" cy="1640"/>
          </a:xfrm>
        </p:grpSpPr>
        <p:sp>
          <p:nvSpPr>
            <p:cNvPr id="7" name="矩形 6"/>
            <p:cNvSpPr/>
            <p:nvPr>
              <p:custDataLst>
                <p:tags r:id="rId1"/>
              </p:custDataLst>
            </p:nvPr>
          </p:nvSpPr>
          <p:spPr>
            <a:xfrm>
              <a:off x="1431" y="8521"/>
              <a:ext cx="16354" cy="16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902" y="9113"/>
              <a:ext cx="3587" cy="8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集合论</a:t>
              </a:r>
              <a:endParaRPr kumimoji="1"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>
              <a:off x="5841" y="9113"/>
              <a:ext cx="3587" cy="8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计算复杂性理论</a:t>
              </a:r>
              <a:endParaRPr kumimoji="1"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10" name="矩形 9"/>
            <p:cNvSpPr/>
            <p:nvPr>
              <p:custDataLst>
                <p:tags r:id="rId4"/>
              </p:custDataLst>
            </p:nvPr>
          </p:nvSpPr>
          <p:spPr>
            <a:xfrm>
              <a:off x="9781" y="9113"/>
              <a:ext cx="3587" cy="8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形式文法</a:t>
              </a:r>
              <a:endParaRPr kumimoji="1"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5"/>
              </p:custDataLst>
            </p:nvPr>
          </p:nvSpPr>
          <p:spPr>
            <a:xfrm>
              <a:off x="13721" y="9113"/>
              <a:ext cx="3587" cy="8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结构化归纳法</a:t>
              </a:r>
              <a:endParaRPr kumimoji="1"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6"/>
              </p:custDataLst>
            </p:nvPr>
          </p:nvSpPr>
          <p:spPr>
            <a:xfrm>
              <a:off x="9171" y="8521"/>
              <a:ext cx="1854" cy="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数学基础</a:t>
              </a:r>
              <a:endParaRPr kumimoji="1" lang="zh-CN" altLang="en-US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08685" y="4224020"/>
            <a:ext cx="10384790" cy="1041400"/>
            <a:chOff x="1431" y="6652"/>
            <a:chExt cx="16354" cy="1640"/>
          </a:xfrm>
        </p:grpSpPr>
        <p:sp>
          <p:nvSpPr>
            <p:cNvPr id="13" name="矩形 12"/>
            <p:cNvSpPr/>
            <p:nvPr>
              <p:custDataLst>
                <p:tags r:id="rId7"/>
              </p:custDataLst>
            </p:nvPr>
          </p:nvSpPr>
          <p:spPr>
            <a:xfrm>
              <a:off x="1431" y="6652"/>
              <a:ext cx="16354" cy="16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8"/>
              </p:custDataLst>
            </p:nvPr>
          </p:nvSpPr>
          <p:spPr>
            <a:xfrm>
              <a:off x="1902" y="7244"/>
              <a:ext cx="9071" cy="88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命题逻辑（符号系统、证明系统、推导规则）</a:t>
              </a:r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11156" y="7244"/>
              <a:ext cx="2984" cy="88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构造逻辑</a:t>
              </a:r>
              <a:endParaRPr kumimoji="1"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17" name="矩形 16"/>
            <p:cNvSpPr/>
            <p:nvPr>
              <p:custDataLst>
                <p:tags r:id="rId10"/>
              </p:custDataLst>
            </p:nvPr>
          </p:nvSpPr>
          <p:spPr>
            <a:xfrm>
              <a:off x="14324" y="7244"/>
              <a:ext cx="2984" cy="88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谓词逻辑</a:t>
              </a:r>
              <a:endParaRPr kumimoji="1"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1"/>
              </p:custDataLst>
            </p:nvPr>
          </p:nvSpPr>
          <p:spPr>
            <a:xfrm>
              <a:off x="9463" y="6659"/>
              <a:ext cx="1083" cy="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逻辑</a:t>
              </a:r>
              <a:endParaRPr kumimoji="1" lang="zh-CN" altLang="en-US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97255" y="1393190"/>
            <a:ext cx="10384790" cy="1058545"/>
            <a:chOff x="1414" y="2887"/>
            <a:chExt cx="16354" cy="1667"/>
          </a:xfrm>
        </p:grpSpPr>
        <p:sp>
          <p:nvSpPr>
            <p:cNvPr id="21" name="矩形 20"/>
            <p:cNvSpPr/>
            <p:nvPr>
              <p:custDataLst>
                <p:tags r:id="rId12"/>
              </p:custDataLst>
            </p:nvPr>
          </p:nvSpPr>
          <p:spPr>
            <a:xfrm>
              <a:off x="1414" y="2914"/>
              <a:ext cx="16354" cy="16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13"/>
              </p:custDataLst>
            </p:nvPr>
          </p:nvSpPr>
          <p:spPr>
            <a:xfrm>
              <a:off x="1884" y="3478"/>
              <a:ext cx="4242" cy="91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符号执行</a:t>
              </a:r>
              <a:r>
                <a:rPr kumimoji="1"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/</a:t>
              </a:r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混合执行</a:t>
              </a:r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14"/>
              </p:custDataLst>
            </p:nvPr>
          </p:nvSpPr>
          <p:spPr>
            <a:xfrm>
              <a:off x="9429" y="2887"/>
              <a:ext cx="2643" cy="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b="1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rPr>
                <a:t>应用</a:t>
              </a:r>
              <a:endParaRPr kumimoji="1" lang="zh-CN" altLang="en-US" b="1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15"/>
              </p:custDataLst>
            </p:nvPr>
          </p:nvSpPr>
          <p:spPr>
            <a:xfrm>
              <a:off x="6330" y="3478"/>
              <a:ext cx="3553" cy="91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程序验证</a:t>
              </a:r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16"/>
              </p:custDataLst>
            </p:nvPr>
          </p:nvSpPr>
          <p:spPr>
            <a:xfrm>
              <a:off x="10004" y="3491"/>
              <a:ext cx="3586" cy="91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程序分析</a:t>
              </a:r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28" name="矩形 27"/>
            <p:cNvSpPr/>
            <p:nvPr>
              <p:custDataLst>
                <p:tags r:id="rId17"/>
              </p:custDataLst>
            </p:nvPr>
          </p:nvSpPr>
          <p:spPr>
            <a:xfrm>
              <a:off x="13775" y="3491"/>
              <a:ext cx="3522" cy="91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程序合成</a:t>
              </a:r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14397" y="2675047"/>
            <a:ext cx="10385068" cy="1423570"/>
            <a:chOff x="1440" y="4213"/>
            <a:chExt cx="16354" cy="2242"/>
          </a:xfrm>
        </p:grpSpPr>
        <p:sp>
          <p:nvSpPr>
            <p:cNvPr id="4" name="矩形 3"/>
            <p:cNvSpPr/>
            <p:nvPr>
              <p:custDataLst>
                <p:tags r:id="rId18"/>
              </p:custDataLst>
            </p:nvPr>
          </p:nvSpPr>
          <p:spPr>
            <a:xfrm>
              <a:off x="1440" y="4213"/>
              <a:ext cx="16354" cy="224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kumimoji="1" lang="zh-CN" altLang="en-US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矩形 28"/>
            <p:cNvSpPr/>
            <p:nvPr>
              <p:custDataLst>
                <p:tags r:id="rId19"/>
              </p:custDataLst>
            </p:nvPr>
          </p:nvSpPr>
          <p:spPr>
            <a:xfrm>
              <a:off x="1911" y="4812"/>
              <a:ext cx="2445" cy="14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kumimoji="1"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SAT</a:t>
              </a:r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30" name="矩形 29"/>
            <p:cNvSpPr/>
            <p:nvPr>
              <p:custDataLst>
                <p:tags r:id="rId20"/>
              </p:custDataLst>
            </p:nvPr>
          </p:nvSpPr>
          <p:spPr>
            <a:xfrm>
              <a:off x="4687" y="4812"/>
              <a:ext cx="12710" cy="148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kumimoji="1" lang="en-US" altLang="zh-CN" sz="2000" dirty="0">
                  <a:solidFill>
                    <a:schemeClr val="tx1">
                      <a:lumMod val="95000"/>
                      <a:lumOff val="5000"/>
                    </a:schemeClr>
                  </a:solidFill>
                  <a:ea typeface="黑体" panose="02010609060101010101" charset="-122"/>
                </a:rPr>
                <a:t>Theory</a:t>
              </a:r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  <a:p>
              <a:pPr algn="ctr"/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  <a:p>
              <a:pPr algn="ctr"/>
              <a:endParaRPr kumimoji="1" lang="en-US" altLang="zh-CN" sz="2000" dirty="0">
                <a:solidFill>
                  <a:schemeClr val="tx1">
                    <a:lumMod val="95000"/>
                    <a:lumOff val="5000"/>
                  </a:schemeClr>
                </a:solidFill>
                <a:ea typeface="黑体" panose="02010609060101010101" charset="-122"/>
              </a:endParaRPr>
            </a:p>
          </p:txBody>
        </p:sp>
        <p:sp>
          <p:nvSpPr>
            <p:cNvPr id="31" name="文本框 30"/>
            <p:cNvSpPr txBox="1"/>
            <p:nvPr>
              <p:custDataLst>
                <p:tags r:id="rId21"/>
              </p:custDataLst>
            </p:nvPr>
          </p:nvSpPr>
          <p:spPr>
            <a:xfrm>
              <a:off x="8469" y="4220"/>
              <a:ext cx="2643" cy="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</a:rPr>
                <a:t>可满足性问题</a:t>
              </a:r>
              <a:endParaRPr lang="zh-CN" alt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" name="矩形 31"/>
            <p:cNvSpPr/>
            <p:nvPr>
              <p:custDataLst>
                <p:tags r:id="rId22"/>
              </p:custDataLst>
            </p:nvPr>
          </p:nvSpPr>
          <p:spPr>
            <a:xfrm>
              <a:off x="5048" y="5334"/>
              <a:ext cx="1803" cy="76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ea typeface="黑体" panose="02010609060101010101" charset="-122"/>
                </a:rPr>
                <a:t>EUF</a:t>
              </a:r>
              <a:endParaRPr kumimoji="1" lang="en-US" altLang="zh-CN" sz="2000" dirty="0">
                <a:solidFill>
                  <a:schemeClr val="tx1"/>
                </a:solidFill>
                <a:ea typeface="黑体" panose="02010609060101010101" charset="-122"/>
              </a:endParaRPr>
            </a:p>
          </p:txBody>
        </p:sp>
        <p:sp>
          <p:nvSpPr>
            <p:cNvPr id="33" name="矩形 32"/>
            <p:cNvSpPr/>
            <p:nvPr>
              <p:custDataLst>
                <p:tags r:id="rId23"/>
              </p:custDataLst>
            </p:nvPr>
          </p:nvSpPr>
          <p:spPr>
            <a:xfrm>
              <a:off x="7181" y="5334"/>
              <a:ext cx="1558" cy="76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ea typeface="黑体" panose="02010609060101010101" charset="-122"/>
                </a:rPr>
                <a:t>LA</a:t>
              </a:r>
              <a:endParaRPr kumimoji="1" lang="en-US" altLang="zh-CN" sz="2000" dirty="0">
                <a:solidFill>
                  <a:schemeClr val="tx1"/>
                </a:solidFill>
                <a:ea typeface="黑体" panose="02010609060101010101" charset="-122"/>
              </a:endParaRPr>
            </a:p>
          </p:txBody>
        </p:sp>
        <p:sp>
          <p:nvSpPr>
            <p:cNvPr id="34" name="矩形 33"/>
            <p:cNvSpPr/>
            <p:nvPr>
              <p:custDataLst>
                <p:tags r:id="rId24"/>
              </p:custDataLst>
            </p:nvPr>
          </p:nvSpPr>
          <p:spPr>
            <a:xfrm>
              <a:off x="9011" y="5334"/>
              <a:ext cx="2102" cy="76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ea typeface="黑体" panose="02010609060101010101" charset="-122"/>
                </a:rPr>
                <a:t>Bit Vector</a:t>
              </a:r>
              <a:endParaRPr kumimoji="1" lang="en-US" altLang="zh-CN" sz="2000" dirty="0">
                <a:solidFill>
                  <a:schemeClr val="tx1"/>
                </a:solidFill>
                <a:ea typeface="黑体" panose="02010609060101010101" charset="-122"/>
              </a:endParaRPr>
            </a:p>
          </p:txBody>
        </p:sp>
        <p:sp>
          <p:nvSpPr>
            <p:cNvPr id="35" name="矩形 34"/>
            <p:cNvSpPr/>
            <p:nvPr>
              <p:custDataLst>
                <p:tags r:id="rId25"/>
              </p:custDataLst>
            </p:nvPr>
          </p:nvSpPr>
          <p:spPr>
            <a:xfrm>
              <a:off x="11326" y="5334"/>
              <a:ext cx="1560" cy="76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ea typeface="黑体" panose="02010609060101010101" charset="-122"/>
                </a:rPr>
                <a:t>Arrays</a:t>
              </a:r>
              <a:endParaRPr kumimoji="1" lang="en-US" altLang="zh-CN" sz="2000" dirty="0">
                <a:solidFill>
                  <a:schemeClr val="tx1"/>
                </a:solidFill>
                <a:ea typeface="黑体" panose="02010609060101010101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26"/>
              </p:custDataLst>
            </p:nvPr>
          </p:nvSpPr>
          <p:spPr>
            <a:xfrm>
              <a:off x="13159" y="5334"/>
              <a:ext cx="1589" cy="76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  <a:ea typeface="黑体" panose="02010609060101010101" charset="-122"/>
                </a:rPr>
                <a:t>Pointer</a:t>
              </a:r>
              <a:endParaRPr kumimoji="1" lang="en-US" altLang="zh-CN" sz="2000" dirty="0">
                <a:solidFill>
                  <a:schemeClr val="tx1"/>
                </a:solidFill>
                <a:ea typeface="黑体" panose="02010609060101010101" charset="-122"/>
              </a:endParaRPr>
            </a:p>
          </p:txBody>
        </p:sp>
        <p:sp>
          <p:nvSpPr>
            <p:cNvPr id="37" name="矩形 36"/>
            <p:cNvSpPr/>
            <p:nvPr>
              <p:custDataLst>
                <p:tags r:id="rId27"/>
              </p:custDataLst>
            </p:nvPr>
          </p:nvSpPr>
          <p:spPr>
            <a:xfrm>
              <a:off x="14911" y="5334"/>
              <a:ext cx="2301" cy="76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GB" altLang="zh-CN" sz="1600" dirty="0">
                  <a:solidFill>
                    <a:schemeClr val="tx1"/>
                  </a:solidFill>
                </a:rPr>
                <a:t>Combination</a:t>
              </a:r>
              <a:endParaRPr kumimoji="1" lang="en-US" altLang="zh-CN" sz="1400" dirty="0">
                <a:solidFill>
                  <a:schemeClr val="tx1"/>
                </a:solidFill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94330" y="1332250"/>
            <a:ext cx="135255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kumimoji="1" lang="zh-CN" altLang="en-US" sz="2800" b="1" dirty="0"/>
              <a:t>消元</a:t>
            </a:r>
            <a:endParaRPr kumimoji="1" lang="en-US" altLang="zh-CN" sz="2800" b="1" dirty="0"/>
          </a:p>
          <a:p>
            <a:pPr marL="914400" lvl="1" indent="-457200">
              <a:buFontTx/>
              <a:buChar char="-"/>
            </a:pPr>
            <a:endParaRPr kumimoji="1" lang="en-US" altLang="zh-CN" sz="28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1217295" y="2017395"/>
            <a:ext cx="1162498" cy="494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340" indent="-20066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1152723353"/>
                  <wpsdc:marlchars xmlns:wpsdc="http://www.wps.cn/officeDocument/2017/drawingmlCustomData" val="79" checksum="883885931"/>
                </a:ext>
              </a:extLst>
            </a:pPr>
            <a:r>
              <a:rPr lang="zh-CN" altLang="en-US" sz="2000" b="1" dirty="0"/>
              <a:t>正规化</a:t>
            </a:r>
            <a:endParaRPr lang="zh-CN" altLang="en-US" sz="2000" b="1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4455" y="2285385"/>
            <a:ext cx="3276600" cy="3352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3002758" y="3521973"/>
                <a:ext cx="1336071" cy="848566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⋀"/>
                          <m:limLoc m:val="undOvr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=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i="1" smtClean="0">
                                  <a:solidFill>
                                    <a:srgbClr val="836967"/>
                                  </a:solidFill>
                                  <a:latin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altLang="zh-CN" i="1">
                                  <a:solidFill>
                                    <a:srgbClr val="836967"/>
                                  </a:solidFill>
                                  <a:latin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758" y="3521973"/>
                <a:ext cx="1336071" cy="848566"/>
              </a:xfrm>
              <a:prstGeom prst="rect">
                <a:avLst/>
              </a:prstGeom>
              <a:blipFill rotWithShape="1">
                <a:blip r:embed="rId2"/>
                <a:stretch>
                  <a:fillRect l="-36" t="-31" r="38" b="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右箭头 11"/>
          <p:cNvSpPr/>
          <p:nvPr/>
        </p:nvSpPr>
        <p:spPr>
          <a:xfrm>
            <a:off x="4538386" y="3459737"/>
            <a:ext cx="1336070" cy="942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线性算数理论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：Fourier-Motzkin消元法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03365" y="1389252"/>
            <a:ext cx="3052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>
                <a:solidFill>
                  <a:srgbClr val="0432FF"/>
                </a:solidFill>
              </a:rPr>
              <a:t>无界变量 </a:t>
            </a:r>
            <a:r>
              <a:rPr kumimoji="1" lang="en-US" altLang="zh-CN" sz="2400" b="1" dirty="0">
                <a:solidFill>
                  <a:srgbClr val="0432FF"/>
                </a:solidFill>
              </a:rPr>
              <a:t>&amp; </a:t>
            </a:r>
            <a:r>
              <a:rPr kumimoji="1" lang="zh-CN" altLang="en-US" sz="2400" b="1" dirty="0">
                <a:solidFill>
                  <a:srgbClr val="0432FF"/>
                </a:solidFill>
              </a:rPr>
              <a:t>有界变量</a:t>
            </a:r>
            <a:endParaRPr kumimoji="1" lang="zh-CN" altLang="en-US" sz="2400" b="1" dirty="0">
              <a:solidFill>
                <a:srgbClr val="0432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603365" y="3306316"/>
                <a:ext cx="10912411" cy="9679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当变量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</a:rPr>
                  <a:t>的系数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</a:rPr>
                  <a:t>在命题</a:t>
                </a:r>
                <a:r>
                  <a:rPr lang="en-US" altLang="zh-CN" dirty="0">
                    <a:latin typeface="Cambria Math" panose="02040503050406030204" charset="0"/>
                    <a:cs typeface="Cambria Math" panose="02040503050406030204" charset="0"/>
                  </a:rPr>
                  <a:t>P</a:t>
                </a:r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</a:rPr>
                  <a:t>中全部为正时（有上界），或者</a:t>
                </a:r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全部为负时（有下界），我们称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为无界变量。</a:t>
                </a:r>
                <a:endParaRPr lang="zh-CN" altLang="en-US" dirty="0">
                  <a:latin typeface="Cambria Math" panose="02040503050406030204" charset="0"/>
                  <a:cs typeface="Cambria Math" panose="02040503050406030204" charset="0"/>
                  <a:sym typeface="+mn-ea"/>
                </a:endParaRPr>
              </a:p>
              <a:p>
                <a:pPr algn="l"/>
                <a:r>
                  <a:rPr lang="en-US" altLang="zh-CN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      </a:t>
                </a:r>
                <a:endParaRPr lang="zh-CN" altLang="en-US" dirty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l"/>
                <a:r>
                  <a:rPr lang="zh-CN" altLang="en-US" dirty="0">
                    <a:sym typeface="+mn-ea"/>
                  </a:rPr>
                  <a:t>当变量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的系数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在命题</a:t>
                </a:r>
                <a:r>
                  <a:rPr lang="en-US" altLang="zh-CN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P</a:t>
                </a:r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中既有正数也有负数时，变量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</a:rPr>
                  <a:t>既</a:t>
                </a:r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有上界也有下界。则称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 dirty="0">
                    <a:latin typeface="Cambria Math" panose="02040503050406030204" charset="0"/>
                    <a:cs typeface="Cambria Math" panose="02040503050406030204" charset="0"/>
                    <a:sym typeface="+mn-ea"/>
                  </a:rPr>
                  <a:t>为有界变量。</a:t>
                </a:r>
                <a:endParaRPr lang="en-US" altLang="zh-CN" dirty="0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65" y="3306316"/>
                <a:ext cx="10912411" cy="967957"/>
              </a:xfrm>
              <a:prstGeom prst="rect">
                <a:avLst/>
              </a:prstGeom>
              <a:blipFill rotWithShape="1">
                <a:blip r:embed="rId1"/>
                <a:stretch>
                  <a:fillRect l="-1" t="-52" b="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4013893" y="2481057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考虑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4920609" y="2222231"/>
                <a:ext cx="2153920" cy="88011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⋀"/>
                          <m:limLoc m:val="undOvr"/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=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naryPr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𝑗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609" y="2222231"/>
                <a:ext cx="2153920" cy="880110"/>
              </a:xfrm>
              <a:prstGeom prst="rect">
                <a:avLst/>
              </a:prstGeom>
              <a:blipFill rotWithShape="1">
                <a:blip r:embed="rId2"/>
                <a:stretch>
                  <a:fillRect l="-29" t="-42" r="29" b="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/>
        </p:nvSpPr>
        <p:spPr>
          <a:xfrm>
            <a:off x="1315365" y="4997276"/>
            <a:ext cx="97448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/>
              <a:t>无界变量消去：</a:t>
            </a:r>
            <a:endParaRPr lang="en-US" altLang="zh-CN" sz="2400" dirty="0"/>
          </a:p>
          <a:p>
            <a:r>
              <a:rPr lang="en-US" altLang="zh-CN" sz="2400" dirty="0"/>
              <a:t>	</a:t>
            </a:r>
            <a:r>
              <a:rPr lang="zh-CN" altLang="en-US" sz="2400" dirty="0"/>
              <a:t>移除包含该变量的所有约束（可能会导致其他变量成为无界变量，这个步骤不断迭代，直到不包含无界变量）</a:t>
            </a:r>
            <a:endParaRPr lang="en-US" altLang="zh-CN" sz="2400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线性算数理论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：Fourier-Motzkin消元法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94330" y="1332250"/>
            <a:ext cx="135255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kumimoji="1" lang="zh-CN" altLang="en-US" sz="2800" b="1" dirty="0"/>
              <a:t>消元</a:t>
            </a:r>
            <a:endParaRPr kumimoji="1" lang="en-US" altLang="zh-CN" sz="2800" b="1" dirty="0"/>
          </a:p>
          <a:p>
            <a:pPr marL="914400" lvl="1" indent="-457200">
              <a:buFontTx/>
              <a:buChar char="-"/>
            </a:pPr>
            <a:endParaRPr kumimoji="1" lang="en-US" altLang="zh-CN" sz="28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1217295" y="2017395"/>
            <a:ext cx="1420582" cy="494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340" indent="-20066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1152723353"/>
                  <wpsdc:marlchars xmlns:wpsdc="http://www.wps.cn/officeDocument/2017/drawingmlCustomData" val="79" checksum="883885931"/>
                </a:ext>
              </a:extLst>
            </a:pPr>
            <a:r>
              <a:rPr lang="zh-CN" altLang="en-US" sz="2000" b="1" dirty="0"/>
              <a:t>消除变量</a:t>
            </a:r>
            <a:endParaRPr lang="zh-CN" altLang="en-US" sz="2000" b="1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46677" y="2915626"/>
            <a:ext cx="2412554" cy="24686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3406" y="2418054"/>
            <a:ext cx="2135061" cy="3112822"/>
          </a:xfrm>
          <a:prstGeom prst="rect">
            <a:avLst/>
          </a:prstGeom>
        </p:spPr>
      </p:pic>
      <p:sp>
        <p:nvSpPr>
          <p:cNvPr id="12" name="右箭头 11"/>
          <p:cNvSpPr/>
          <p:nvPr/>
        </p:nvSpPr>
        <p:spPr>
          <a:xfrm>
            <a:off x="8290791" y="3586422"/>
            <a:ext cx="821055" cy="942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21292" y="3150432"/>
            <a:ext cx="5093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	</a:t>
            </a:r>
            <a:r>
              <a:rPr lang="zh-CN" altLang="en-US" sz="2400" dirty="0"/>
              <a:t>配对所有上下界（正系数和负系数的</a:t>
            </a:r>
            <a:r>
              <a:rPr lang="en-US" altLang="zh-CN" sz="2400" dirty="0"/>
              <a:t>x</a:t>
            </a:r>
            <a:r>
              <a:rPr lang="en-US" altLang="zh-CN" sz="2400" baseline="-25000" dirty="0"/>
              <a:t>i</a:t>
            </a:r>
            <a:r>
              <a:rPr lang="en-US" altLang="zh-CN" sz="2400" dirty="0"/>
              <a:t> </a:t>
            </a:r>
            <a:r>
              <a:rPr lang="zh-CN" altLang="en-US" sz="2400" dirty="0"/>
              <a:t>逐个配对进行消去）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   若算法发现一对相互冲突的约束，直接返回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UNSA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endParaRPr lang="zh-CN" altLang="en-US" sz="2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843712" y="6073298"/>
            <a:ext cx="10084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/>
              <a:t>消去变量的顺序不固定，贪婪启发式算法优先考虑产生较少新约束的变量</a:t>
            </a:r>
            <a:endParaRPr lang="zh-CN" altLang="en-US" sz="2400" b="1" dirty="0"/>
          </a:p>
        </p:txBody>
      </p:sp>
      <p:sp>
        <p:nvSpPr>
          <p:cNvPr id="8" name="标题 7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线性算数理论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：Fourier-Motzkin消元法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右箭头 5"/>
          <p:cNvSpPr/>
          <p:nvPr/>
        </p:nvSpPr>
        <p:spPr>
          <a:xfrm>
            <a:off x="2964007" y="2392459"/>
            <a:ext cx="1847561" cy="1196975"/>
          </a:xfrm>
          <a:prstGeom prst="rightArrow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消除等式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7081520" y="2348226"/>
            <a:ext cx="2007062" cy="1196975"/>
          </a:xfrm>
          <a:prstGeom prst="rightArrow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n</a:t>
            </a:r>
            <a:r>
              <a:rPr kumimoji="1" lang="zh-CN" altLang="en-US" dirty="0">
                <a:solidFill>
                  <a:schemeClr val="tx1"/>
                </a:solidFill>
              </a:rPr>
              <a:t>为无界变量</a:t>
            </a:r>
            <a:endParaRPr kumimoji="1" lang="en-US" altLang="zh-CN" dirty="0">
              <a:solidFill>
                <a:schemeClr val="tx1"/>
              </a:solidFill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909389" y="4638853"/>
            <a:ext cx="1501706" cy="1197204"/>
          </a:xfrm>
          <a:prstGeom prst="rightArrow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正规化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5165" y="1407795"/>
            <a:ext cx="15265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Example</a:t>
            </a:r>
            <a:endParaRPr lang="en-US" altLang="zh-CN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297814" y="2389307"/>
                <a:ext cx="2844801" cy="1340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180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𝑛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𝑛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≤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4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𝑛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≤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≤−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14" y="2389307"/>
                <a:ext cx="2844801" cy="1340880"/>
              </a:xfrm>
              <a:prstGeom prst="rect">
                <a:avLst/>
              </a:prstGeom>
              <a:blipFill rotWithShape="1">
                <a:blip r:embed="rId1"/>
                <a:stretch>
                  <a:fillRect l="-22" t="-33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3079081" y="2348226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z = x+2n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4434349" y="2289003"/>
                <a:ext cx="2844801" cy="9766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180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5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𝑛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≤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4</m:t>
                              </m:r>
                              <m:r>
                                <m:rPr>
                                  <m:nor/>
                                </m:rPr>
                                <a:rPr lang="zh-CN" altLang="en-US" dirty="0">
                                  <a:latin typeface="DejaVu Math TeX Gyre" panose="02000503000000000000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4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≤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zh-CN" altLang="en-US" dirty="0">
                                  <a:latin typeface="DejaVu Math TeX Gyre" panose="02000503000000000000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≤−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zh-CN" altLang="en-US" dirty="0">
                                  <a:latin typeface="DejaVu Math TeX Gyre" panose="02000503000000000000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349" y="2289003"/>
                <a:ext cx="2844801" cy="976614"/>
              </a:xfrm>
              <a:prstGeom prst="rect">
                <a:avLst/>
              </a:prstGeom>
              <a:blipFill rotWithShape="1">
                <a:blip r:embed="rId2"/>
                <a:stretch>
                  <a:fillRect l="-5" t="-47" r="5" b="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/>
              <p:cNvSpPr txBox="1"/>
              <p:nvPr/>
            </p:nvSpPr>
            <p:spPr>
              <a:xfrm>
                <a:off x="8890952" y="2452386"/>
                <a:ext cx="2844801" cy="710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180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4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≤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zh-CN" altLang="en-US" dirty="0">
                                  <a:latin typeface="DejaVu Math TeX Gyre" panose="02000503000000000000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≤−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zh-CN" altLang="en-US" dirty="0">
                                  <a:latin typeface="DejaVu Math TeX Gyre" panose="02000503000000000000" charset="0"/>
                                </a:rPr>
                                <m:t>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952" y="2452386"/>
                <a:ext cx="2844801" cy="710194"/>
              </a:xfrm>
              <a:prstGeom prst="rect">
                <a:avLst/>
              </a:prstGeom>
              <a:blipFill rotWithShape="1">
                <a:blip r:embed="rId3"/>
                <a:stretch>
                  <a:fillRect l="-11" t="-2" r="11" b="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/>
              <p:cNvSpPr txBox="1"/>
              <p:nvPr/>
            </p:nvSpPr>
            <p:spPr>
              <a:xfrm>
                <a:off x="2478260" y="4882358"/>
                <a:ext cx="2844801" cy="710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180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zh-CN" altLang="en-US" dirty="0">
                                  <a:latin typeface="DejaVu Math TeX Gyre" panose="02000503000000000000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260" y="4882358"/>
                <a:ext cx="2844801" cy="710194"/>
              </a:xfrm>
              <a:prstGeom prst="rect">
                <a:avLst/>
              </a:prstGeom>
              <a:blipFill rotWithShape="1">
                <a:blip r:embed="rId4"/>
                <a:stretch>
                  <a:fillRect l="-17" t="-67" r="17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右箭头 13"/>
          <p:cNvSpPr/>
          <p:nvPr/>
        </p:nvSpPr>
        <p:spPr>
          <a:xfrm>
            <a:off x="5236625" y="4638853"/>
            <a:ext cx="1709120" cy="1197204"/>
          </a:xfrm>
          <a:prstGeom prst="rightArrow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消去变量</a:t>
            </a:r>
            <a:r>
              <a:rPr kumimoji="1" lang="en-US" altLang="zh-CN" dirty="0">
                <a:solidFill>
                  <a:schemeClr val="tx1"/>
                </a:solidFill>
              </a:rPr>
              <a:t>x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本框 32"/>
              <p:cNvSpPr txBox="1"/>
              <p:nvPr/>
            </p:nvSpPr>
            <p:spPr>
              <a:xfrm>
                <a:off x="6945745" y="5052789"/>
                <a:ext cx="200706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y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≥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zh-CN" altLang="en-US" dirty="0">
                          <a:latin typeface="DejaVu Math TeX Gyre" panose="02000503000000000000" charset="0"/>
                        </a:rPr>
                        <m:t>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3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745" y="5052789"/>
                <a:ext cx="2007062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6" t="-25" r="29" b="1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标题 6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线性算数理论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：Fourier-Motzkin消元法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  <p:bldP spid="14" grpId="0" bldLvl="0" animBg="1"/>
      <p:bldP spid="12" grpId="0"/>
      <p:bldP spid="16" grpId="0"/>
      <p:bldP spid="25" grpId="0"/>
      <p:bldP spid="30" grpId="0"/>
      <p:bldP spid="31" grpId="0" bldLvl="0" animBg="1"/>
      <p:bldP spid="3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右箭头 5"/>
          <p:cNvSpPr/>
          <p:nvPr/>
        </p:nvSpPr>
        <p:spPr>
          <a:xfrm>
            <a:off x="2964007" y="2392459"/>
            <a:ext cx="1847561" cy="1196975"/>
          </a:xfrm>
          <a:prstGeom prst="rightArrow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消除等式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7081520" y="2348226"/>
            <a:ext cx="2007062" cy="1196975"/>
          </a:xfrm>
          <a:prstGeom prst="rightArrow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n</a:t>
            </a:r>
            <a:r>
              <a:rPr kumimoji="1" lang="zh-CN" altLang="en-US" dirty="0">
                <a:solidFill>
                  <a:schemeClr val="tx1"/>
                </a:solidFill>
              </a:rPr>
              <a:t>为无界变量</a:t>
            </a:r>
            <a:endParaRPr kumimoji="1" lang="en-US" altLang="zh-CN" dirty="0">
              <a:solidFill>
                <a:schemeClr val="tx1"/>
              </a:solidFill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896515" y="4970223"/>
            <a:ext cx="1501706" cy="1197204"/>
          </a:xfrm>
          <a:prstGeom prst="rightArrow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正规化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5165" y="1407795"/>
            <a:ext cx="152654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Example</a:t>
            </a:r>
            <a:endParaRPr lang="en-US" altLang="zh-CN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297814" y="2389307"/>
                <a:ext cx="2844801" cy="1340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180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𝑛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𝑛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≤</m:t>
                              </m:r>
                              <m:r>
                                <a:rPr kumimoji="1" lang="en-US" altLang="zh-CN" sz="18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4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𝑧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𝑛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≤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≤−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14" y="2389307"/>
                <a:ext cx="2844801" cy="1340880"/>
              </a:xfrm>
              <a:prstGeom prst="rect">
                <a:avLst/>
              </a:prstGeom>
              <a:blipFill rotWithShape="1">
                <a:blip r:embed="rId1"/>
                <a:stretch>
                  <a:fillRect l="-22" t="-33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3079081" y="2348226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z = x+2n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4434349" y="2289003"/>
                <a:ext cx="2844801" cy="9766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180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5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𝑛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≤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4</m:t>
                              </m:r>
                              <m:r>
                                <m:rPr>
                                  <m:nor/>
                                </m:rPr>
                                <a:rPr lang="zh-CN" altLang="en-US" dirty="0">
                                  <a:latin typeface="DejaVu Math TeX Gyre" panose="02000503000000000000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4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≤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zh-CN" altLang="en-US" dirty="0">
                                  <a:latin typeface="DejaVu Math TeX Gyre" panose="02000503000000000000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≤−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zh-CN" altLang="en-US" dirty="0">
                                  <a:latin typeface="DejaVu Math TeX Gyre" panose="02000503000000000000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349" y="2289003"/>
                <a:ext cx="2844801" cy="976614"/>
              </a:xfrm>
              <a:prstGeom prst="rect">
                <a:avLst/>
              </a:prstGeom>
              <a:blipFill rotWithShape="1">
                <a:blip r:embed="rId2"/>
                <a:stretch>
                  <a:fillRect l="-5" t="-47" r="5" b="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文本框 24"/>
              <p:cNvSpPr txBox="1"/>
              <p:nvPr/>
            </p:nvSpPr>
            <p:spPr>
              <a:xfrm>
                <a:off x="8890952" y="2452386"/>
                <a:ext cx="2844801" cy="710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180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4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≤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zh-CN" altLang="en-US" dirty="0">
                                  <a:latin typeface="DejaVu Math TeX Gyre" panose="02000503000000000000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≤−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zh-CN" altLang="en-US" dirty="0">
                                  <a:latin typeface="DejaVu Math TeX Gyre" panose="02000503000000000000" charset="0"/>
                                </a:rPr>
                                <m:t>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952" y="2452386"/>
                <a:ext cx="2844801" cy="710194"/>
              </a:xfrm>
              <a:prstGeom prst="rect">
                <a:avLst/>
              </a:prstGeom>
              <a:blipFill rotWithShape="1">
                <a:blip r:embed="rId3"/>
                <a:stretch>
                  <a:fillRect l="-11" t="-2" r="11" b="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/>
              <p:cNvSpPr txBox="1"/>
              <p:nvPr/>
            </p:nvSpPr>
            <p:spPr>
              <a:xfrm>
                <a:off x="2465386" y="5213728"/>
                <a:ext cx="2844801" cy="710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180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zh-CN" altLang="en-US" dirty="0">
                                  <a:latin typeface="DejaVu Math TeX Gyre" panose="02000503000000000000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386" y="5213728"/>
                <a:ext cx="2844801" cy="710194"/>
              </a:xfrm>
              <a:prstGeom prst="rect">
                <a:avLst/>
              </a:prstGeom>
              <a:blipFill rotWithShape="1">
                <a:blip r:embed="rId4"/>
                <a:stretch>
                  <a:fillRect l="-11" t="-53" r="11" b="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右箭头 13"/>
          <p:cNvSpPr/>
          <p:nvPr/>
        </p:nvSpPr>
        <p:spPr>
          <a:xfrm>
            <a:off x="5223751" y="4970223"/>
            <a:ext cx="1709120" cy="1197204"/>
          </a:xfrm>
          <a:prstGeom prst="rightArrow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消去变量</a:t>
            </a:r>
            <a:r>
              <a:rPr kumimoji="1" lang="en-US" altLang="zh-CN" dirty="0">
                <a:solidFill>
                  <a:schemeClr val="tx1"/>
                </a:solidFill>
              </a:rPr>
              <a:t>x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本框 32"/>
              <p:cNvSpPr txBox="1"/>
              <p:nvPr/>
            </p:nvSpPr>
            <p:spPr>
              <a:xfrm>
                <a:off x="6932871" y="5384159"/>
                <a:ext cx="200706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y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≥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zh-CN" altLang="en-US" dirty="0">
                          <a:latin typeface="DejaVu Math TeX Gyre" panose="02000503000000000000" charset="0"/>
                        </a:rPr>
                        <m:t> 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3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871" y="5384159"/>
                <a:ext cx="2007062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9" t="-170" r="20" b="1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7622854" y="6167427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y= 0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5353754" y="3726765"/>
            <a:ext cx="10059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y= 0</a:t>
            </a:r>
            <a:endParaRPr lang="en-US" altLang="zh-CN" dirty="0"/>
          </a:p>
          <a:p>
            <a:r>
              <a:rPr lang="en-US" altLang="zh-CN" dirty="0"/>
              <a:t>x= 1</a:t>
            </a:r>
            <a:endParaRPr lang="en-US" altLang="zh-CN" dirty="0"/>
          </a:p>
          <a:p>
            <a:r>
              <a:rPr lang="en-US" altLang="zh-CN" dirty="0"/>
              <a:t>n = -1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3501553" y="6028927"/>
            <a:ext cx="1005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y= 0</a:t>
            </a:r>
            <a:endParaRPr lang="en-US" altLang="zh-CN" dirty="0"/>
          </a:p>
          <a:p>
            <a:r>
              <a:rPr lang="en-US" altLang="zh-CN" dirty="0"/>
              <a:t>x= 1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1097065" y="3726765"/>
            <a:ext cx="11006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y= 0</a:t>
            </a:r>
            <a:endParaRPr lang="en-US" altLang="zh-CN" dirty="0"/>
          </a:p>
          <a:p>
            <a:r>
              <a:rPr lang="en-US" altLang="zh-CN" dirty="0"/>
              <a:t>x= 1</a:t>
            </a:r>
            <a:endParaRPr lang="en-US" altLang="zh-CN" dirty="0"/>
          </a:p>
          <a:p>
            <a:r>
              <a:rPr lang="en-US" altLang="zh-CN" dirty="0"/>
              <a:t>n = -1</a:t>
            </a:r>
            <a:endParaRPr lang="en-US" altLang="zh-CN" dirty="0"/>
          </a:p>
          <a:p>
            <a:r>
              <a:rPr lang="en-US" altLang="zh-CN" dirty="0"/>
              <a:t>z = -1</a:t>
            </a:r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线性算数理论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：Fourier-Motzkin消元法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线性算数理论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143885" y="2214245"/>
            <a:ext cx="590359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 indent="-28067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3893684283"/>
                  <wpsdc:marlchars xmlns:wpsdc="http://www.wps.cn/officeDocument/2017/drawingmlCustomData" val="79" checksum="883885931"/>
                </a:ext>
              </a:extLst>
            </a:pPr>
            <a:r>
              <a:rPr lang="en-US" altLang="zh-CN" sz="2800" dirty="0"/>
              <a:t> </a:t>
            </a:r>
            <a:r>
              <a:rPr lang="zh-CN" altLang="en-US" sz="2800" dirty="0"/>
              <a:t>高斯消元</a:t>
            </a:r>
            <a:r>
              <a:rPr lang="en-US" altLang="zh-CN" sz="2800" dirty="0"/>
              <a:t> </a:t>
            </a:r>
            <a:endParaRPr lang="en-US" altLang="zh-CN" sz="2800" dirty="0"/>
          </a:p>
          <a:p>
            <a:pPr marL="180340" indent="-28067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3893684283"/>
                  <wpsdc:marlchars xmlns:wpsdc="http://www.wps.cn/officeDocument/2017/drawingmlCustomData" val="79" checksum="883885931"/>
                </a:ext>
              </a:extLst>
            </a:pPr>
            <a:r>
              <a:rPr lang="en-US" altLang="zh-CN" sz="2800" dirty="0"/>
              <a:t> </a:t>
            </a:r>
            <a:r>
              <a:rPr lang="en-US" altLang="zh-CN" sz="2800" dirty="0">
                <a:solidFill>
                  <a:schemeClr val="tx1"/>
                </a:solidFill>
              </a:rPr>
              <a:t>Fourier-</a:t>
            </a:r>
            <a:r>
              <a:rPr lang="en-US" altLang="zh-CN" sz="2800" dirty="0" err="1">
                <a:solidFill>
                  <a:schemeClr val="tx1"/>
                </a:solidFill>
              </a:rPr>
              <a:t>Motzkin</a:t>
            </a:r>
            <a:r>
              <a:rPr lang="zh-CN" altLang="en-US" sz="2800" dirty="0">
                <a:solidFill>
                  <a:schemeClr val="tx1"/>
                </a:solidFill>
              </a:rPr>
              <a:t>消元法</a:t>
            </a:r>
            <a:endParaRPr lang="en-US" altLang="zh-CN" sz="2800" dirty="0">
              <a:solidFill>
                <a:schemeClr val="tx1"/>
              </a:solidFill>
            </a:endParaRPr>
          </a:p>
          <a:p>
            <a:pPr marL="180340" indent="-28067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3893684283"/>
                  <wpsdc:marlchars xmlns:wpsdc="http://www.wps.cn/officeDocument/2017/drawingmlCustomData" val="79" checksum="883885931"/>
                </a:ext>
              </a:extLst>
            </a:pPr>
            <a:r>
              <a:rPr lang="zh-CN" altLang="en-US" sz="2800" dirty="0"/>
              <a:t> </a:t>
            </a:r>
            <a:r>
              <a:rPr lang="zh-CN" altLang="en-US" sz="2800" dirty="0">
                <a:solidFill>
                  <a:srgbClr val="FF0000"/>
                </a:solidFill>
              </a:rPr>
              <a:t>单纯形法</a:t>
            </a:r>
            <a:endParaRPr lang="zh-CN" altLang="en-US" sz="2800" dirty="0">
              <a:solidFill>
                <a:srgbClr val="FF0000"/>
              </a:solidFill>
            </a:endParaRPr>
          </a:p>
          <a:p>
            <a:pPr marL="180340" indent="-28067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3893684283"/>
                  <wpsdc:marlchars xmlns:wpsdc="http://www.wps.cn/officeDocument/2017/drawingmlCustomData" val="79" checksum="883885931"/>
                </a:ext>
              </a:extLst>
            </a:pPr>
            <a:r>
              <a:rPr lang="zh-CN" altLang="en-US" sz="2800" dirty="0"/>
              <a:t> 分支定界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/>
              <a:t>线性算数理论</a:t>
            </a:r>
            <a:r>
              <a:rPr lang="zh-CN" altLang="en-US" sz="4400" dirty="0"/>
              <a:t>：单纯形法</a:t>
            </a:r>
            <a:endParaRPr lang="zh-CN" altLang="en-US" sz="4400" dirty="0"/>
          </a:p>
        </p:txBody>
      </p:sp>
      <p:sp>
        <p:nvSpPr>
          <p:cNvPr id="4" name="文本框 3"/>
          <p:cNvSpPr txBox="1"/>
          <p:nvPr/>
        </p:nvSpPr>
        <p:spPr>
          <a:xfrm>
            <a:off x="1160145" y="1998345"/>
            <a:ext cx="915733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400" dirty="0">
                <a:sym typeface="+mn-ea"/>
              </a:rPr>
              <a:t>单纯形法（Simplex Algorithm）于1947年由George Dantzig发明</a:t>
            </a:r>
            <a:endParaRPr kumimoji="1" lang="zh-CN" altLang="en-US" sz="2400" dirty="0"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400" dirty="0">
                <a:sym typeface="+mn-ea"/>
              </a:rPr>
              <a:t>最初用于解决线性规划问题</a:t>
            </a:r>
            <a:endParaRPr kumimoji="1" lang="zh-CN" altLang="en-US" sz="2400" dirty="0"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400" dirty="0">
                <a:sym typeface="+mn-ea"/>
              </a:rPr>
              <a:t>线性算数的可满足性问题是线性规划的一个</a:t>
            </a:r>
            <a:r>
              <a:rPr kumimoji="1" lang="zh-CN" altLang="en-US" sz="2400" dirty="0">
                <a:solidFill>
                  <a:srgbClr val="FF0000"/>
                </a:solidFill>
                <a:sym typeface="+mn-ea"/>
              </a:rPr>
              <a:t>子问题</a:t>
            </a:r>
            <a:endParaRPr kumimoji="1" lang="zh-CN" altLang="en-US" sz="2400" dirty="0"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400" dirty="0">
                <a:sym typeface="+mn-ea"/>
              </a:rPr>
              <a:t>最坏情况下的时间复杂度是指数级的</a:t>
            </a:r>
            <a:endParaRPr kumimoji="1" lang="zh-CN" altLang="en-US" sz="2400" dirty="0"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400" dirty="0">
                <a:sym typeface="+mn-ea"/>
              </a:rPr>
              <a:t>可以有效解决含有大量线性约束的线性算数问题</a:t>
            </a:r>
            <a:endParaRPr kumimoji="1" lang="zh-CN" altLang="en-US" sz="2400" dirty="0">
              <a:sym typeface="+mn-e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 err="1"/>
              <a:t>线性算数理论</a:t>
            </a:r>
            <a:r>
              <a:rPr lang="zh-CN" altLang="en-US" sz="4400" dirty="0"/>
              <a:t>：几何意义</a:t>
            </a:r>
            <a:endParaRPr lang="en-US" altLang="zh-CN" sz="4400" dirty="0"/>
          </a:p>
        </p:txBody>
      </p:sp>
      <p:sp>
        <p:nvSpPr>
          <p:cNvPr id="4" name="文本框 3"/>
          <p:cNvSpPr txBox="1"/>
          <p:nvPr/>
        </p:nvSpPr>
        <p:spPr>
          <a:xfrm>
            <a:off x="480722" y="1480641"/>
            <a:ext cx="7859844" cy="33445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线性约束可满足性问题可以转换为几何问题</a:t>
            </a:r>
            <a:endParaRPr kumimoji="1" lang="en-US" altLang="zh-CN" sz="2400" dirty="0"/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每个变量代表一个维度</a:t>
            </a:r>
            <a:endParaRPr kumimoji="1" lang="en-US" altLang="zh-CN" sz="2400" dirty="0"/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每个约束定义一个凸子空间</a:t>
            </a:r>
            <a:endParaRPr kumimoji="1" lang="en-US" altLang="zh-CN" sz="24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不等式定义一个半空间</a:t>
            </a:r>
            <a:endParaRPr kumimoji="1" lang="en-US" altLang="zh-CN" sz="24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等式定义一个超平面</a:t>
            </a:r>
            <a:endParaRPr kumimoji="1" lang="en-US" altLang="zh-CN" sz="2400" dirty="0"/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2400" dirty="0"/>
              <a:t>解空间由半空间和超平面交集定义，形成一个凸多面体</a:t>
            </a:r>
            <a:endParaRPr kumimoji="1" lang="en-US" altLang="zh-CN" sz="24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40566" y="1881763"/>
            <a:ext cx="3787775" cy="32905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62449" y="5682159"/>
            <a:ext cx="71462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0" i="0" dirty="0">
                <a:solidFill>
                  <a:srgbClr val="1D1007"/>
                </a:solidFill>
                <a:effectLst/>
                <a:latin typeface="Verdana" panose="020B0604030504040204" pitchFamily="34" charset="0"/>
              </a:rPr>
              <a:t>凸集可以这样描述</a:t>
            </a:r>
            <a:r>
              <a:rPr lang="en-US" altLang="zh-CN" sz="2000" b="0" i="0" dirty="0">
                <a:solidFill>
                  <a:srgbClr val="1D1007"/>
                </a:solidFill>
                <a:effectLst/>
                <a:latin typeface="Verdana" panose="020B0604030504040204" pitchFamily="34" charset="0"/>
              </a:rPr>
              <a:t>:</a:t>
            </a:r>
            <a:r>
              <a:rPr lang="zh-CN" altLang="en-US" sz="2000" b="0" i="0" dirty="0">
                <a:solidFill>
                  <a:srgbClr val="1D1007"/>
                </a:solidFill>
                <a:effectLst/>
                <a:latin typeface="Verdana" panose="020B0604030504040204" pitchFamily="34" charset="0"/>
              </a:rPr>
              <a:t>用一条直线连接集合里两个元素，这条连线上的所有元素都在这个集合里，这个集合称为凸集；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/>
              <a:t>线性算数理论</a:t>
            </a:r>
            <a:r>
              <a:rPr lang="zh-CN" altLang="en-US" sz="4400" dirty="0"/>
              <a:t>：单纯形法</a:t>
            </a:r>
            <a:endParaRPr lang="zh-CN" alt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1189355" y="1731645"/>
                <a:ext cx="9806940" cy="358584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/>
                <a:r>
                  <a:rPr kumimoji="1" lang="en-US" altLang="zh-CN" sz="2800" b="1" dirty="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Normal forms</a:t>
                </a:r>
                <a:r>
                  <a:rPr kumimoji="1" lang="zh-CN" altLang="en-US" sz="2800" b="1" dirty="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：</a:t>
                </a:r>
                <a:endParaRPr kumimoji="1" lang="zh-CN" altLang="en-US" sz="2800" b="1" dirty="0"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  <a:p>
                <a:pPr algn="l"/>
                <a:endParaRPr kumimoji="1" lang="zh-CN" altLang="en-US" sz="2000" b="1" dirty="0">
                  <a:sym typeface="+mn-ea"/>
                </a:endParaRPr>
              </a:p>
              <a:p>
                <a:pPr algn="l"/>
                <a:r>
                  <a:rPr kumimoji="1" lang="zh-CN" altLang="en-US" sz="2000" b="1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Two types of constraints as input.</a:t>
                </a:r>
                <a:endParaRPr kumimoji="1" lang="zh-CN" altLang="en-US" sz="2000" b="1" dirty="0">
                  <a:sym typeface="+mn-ea"/>
                </a:endParaRPr>
              </a:p>
              <a:p>
                <a:pPr algn="l"/>
                <a:r>
                  <a:rPr kumimoji="1" lang="en-US" altLang="zh-CN" sz="2000" dirty="0">
                    <a:sym typeface="+mn-ea"/>
                  </a:rPr>
                  <a:t>We normalize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inequalities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into the following normal form: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kumimoji="1" lang="en-US" altLang="zh-CN" sz="2000" i="1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i="1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kumimoji="1" lang="en-US" altLang="zh-CN" sz="2000" i="1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zh-CN" sz="200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1" lang="en-US" altLang="zh-CN" sz="2000" i="1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zh-CN" sz="2000" i="1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zh-CN" sz="2000" i="1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1" lang="en-US" altLang="zh-CN" sz="2000" i="1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=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0</m:t>
                            </m:r>
                          </m:e>
                          <m:e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…</m:t>
                            </m:r>
                          </m:e>
                          <m:e>
                            <m:sSub>
                              <m:sSubPr>
                                <m:ctrlPr>
                                  <a:rPr kumimoji="1" lang="en-US" altLang="zh-CN" sz="2000" i="1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i="1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kumimoji="1" lang="en-US" altLang="zh-CN" sz="20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  <m:t>𝑛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1" lang="en-US" altLang="zh-CN" sz="200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1" lang="en-US" altLang="zh-CN" sz="2000" i="1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zh-CN" sz="2000" i="1">
                                        <a:solidFill>
                                          <a:srgbClr val="0432FF"/>
                                        </a:solidFill>
                                        <a:latin typeface="Cambria Math" panose="02040503050406030204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kumimoji="1" lang="en-US" altLang="zh-CN" sz="2000" i="1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i="1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1" lang="en-US" altLang="zh-CN" sz="20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=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0</m:t>
                            </m:r>
                          </m:e>
                          <m:e>
                            <m:sSub>
                              <m:sSubPr>
                                <m:ctrlPr>
                                  <a:rPr kumimoji="1" lang="en-US" altLang="zh-CN" sz="2000" i="1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i="1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1" lang="en-US" altLang="zh-CN" sz="2000" i="1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≥</m:t>
                            </m:r>
                            <m:sSub>
                              <m:sSubPr>
                                <m:ctrlPr>
                                  <a:rPr kumimoji="1" lang="en-US" altLang="zh-CN" sz="200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kumimoji="1" lang="en-US" altLang="zh-CN" sz="2000" i="1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r>
                              <a:rPr kumimoji="1" lang="en-US" altLang="zh-CN" sz="2000" b="0" i="1" smtClean="0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…</m:t>
                            </m:r>
                          </m:e>
                          <m:e>
                            <m:sSub>
                              <m:sSubPr>
                                <m:ctrlPr>
                                  <a:rPr kumimoji="1" lang="en-US" altLang="zh-CN" sz="2000" i="1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i="1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kumimoji="1" lang="en-US" altLang="zh-CN" sz="20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≥</m:t>
                            </m:r>
                            <m:sSub>
                              <m:sSubPr>
                                <m:ctrlPr>
                                  <a:rPr kumimoji="1" lang="en-US" altLang="zh-CN" sz="200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sz="20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kumimoji="1" lang="en-US" altLang="zh-CN" sz="2000" b="0" i="1" smtClean="0">
                                    <a:solidFill>
                                      <a:srgbClr val="0432FF"/>
                                    </a:solidFill>
                                    <a:latin typeface="Cambria Math" panose="0204050305040603020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kumimoji="1" lang="en-US" altLang="zh-CN" sz="2000" b="0" i="1">
                    <a:solidFill>
                      <a:srgbClr val="0432FF"/>
                    </a:solidFill>
                    <a:latin typeface="Cambria Math" panose="02040503050406030204" charset="0"/>
                  </a:rPr>
                  <a:t>       </a:t>
                </a:r>
                <a:endParaRPr kumimoji="1" lang="en-US" altLang="zh-CN" sz="2000" b="0" i="1">
                  <a:solidFill>
                    <a:srgbClr val="0432FF"/>
                  </a:solidFill>
                  <a:latin typeface="Cambria Math" panose="02040503050406030204" charset="0"/>
                </a:endParaRPr>
              </a:p>
              <a:p>
                <a:pPr algn="l"/>
                <a:r>
                  <a:rPr kumimoji="1" lang="en-US" altLang="zh-CN" sz="2000" b="0" i="1">
                    <a:solidFill>
                      <a:srgbClr val="0432FF"/>
                    </a:solidFill>
                    <a:latin typeface="Cambria Math" panose="02040503050406030204" charset="0"/>
                  </a:rPr>
                  <a:t> 	</a:t>
                </a:r>
                <a:endParaRPr kumimoji="1" lang="en-US" altLang="zh-CN" sz="2000" b="0" i="1">
                  <a:solidFill>
                    <a:srgbClr val="0432FF"/>
                  </a:solidFill>
                  <a:latin typeface="Cambria Math" panose="02040503050406030204" charset="0"/>
                </a:endParaRPr>
              </a:p>
              <a:p>
                <a:pPr algn="l"/>
                <a:r>
                  <a:rPr kumimoji="1" lang="en-US" altLang="zh-CN" sz="2000" dirty="0">
                    <a:sym typeface="+mn-ea"/>
                  </a:rPr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</m:ctrlPr>
                      </m:accPr>
                      <m:e>
                        <m: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  <m:t>𝑥</m:t>
                        </m:r>
                      </m:e>
                    </m:acc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 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are called 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sym typeface="+mn-ea"/>
                  </a:rPr>
                  <a:t>problem variables</a:t>
                </a:r>
                <a:r>
                  <a:rPr kumimoji="1" lang="en-US" altLang="zh-CN" sz="2000" dirty="0">
                    <a:sym typeface="+mn-ea"/>
                  </a:rPr>
                  <a:t>,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</m:ctrlPr>
                      </m:accPr>
                      <m:e>
                        <m:r>
                          <a:rPr kumimoji="1" lang="en-US" altLang="zh-CN" sz="2000" b="0" i="1" smtClean="0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  <m:t>𝑠</m:t>
                        </m:r>
                      </m:e>
                    </m:acc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 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 are called 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sym typeface="+mn-ea"/>
                  </a:rPr>
                  <a:t>additional variables</a:t>
                </a:r>
                <a:r>
                  <a:rPr kumimoji="1" lang="en-US" altLang="zh-CN" sz="2000" dirty="0">
                    <a:sym typeface="+mn-ea"/>
                  </a:rPr>
                  <a:t>.</a:t>
                </a:r>
                <a:endParaRPr kumimoji="1" lang="zh-CN" altLang="en-US" dirty="0">
                  <a:sym typeface="+mn-ea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1189355" y="1731645"/>
                <a:ext cx="9806940" cy="35858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/>
              <a:t>线性算数理论</a:t>
            </a:r>
            <a:r>
              <a:rPr lang="zh-CN" altLang="en-US" sz="4400" dirty="0"/>
              <a:t>：单纯形法</a:t>
            </a:r>
            <a:endParaRPr lang="zh-CN" alt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1207770" y="1837055"/>
                <a:ext cx="9788525" cy="198818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sz="2400" b="1">
                    <a:latin typeface="Times New Roman" panose="02020603050405020304" charset="0"/>
                    <a:cs typeface="Times New Roman" panose="02020603050405020304" charset="0"/>
                  </a:rPr>
                  <a:t>Example</a:t>
                </a:r>
                <a:endParaRPr lang="en-US" sz="2400" b="1">
                  <a:latin typeface="Times New Roman" panose="02020603050405020304" charset="0"/>
                  <a:cs typeface="Times New Roman" panose="02020603050405020304" charset="0"/>
                </a:endParaRPr>
              </a:p>
              <a:p>
                <a:endParaRPr lang="en-US" sz="2400" b="1"/>
              </a:p>
              <a:p>
                <a:endParaRPr lang="en-US" sz="2400" b="1"/>
              </a:p>
              <a:p>
                <a:r>
                  <a:rPr kumimoji="1" lang="en-US" altLang="zh-CN">
                    <a:solidFill>
                      <a:srgbClr val="0432FF"/>
                    </a:solidFill>
                    <a:latin typeface="Cambria Math" panose="02040503050406030204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1" lang="en-US" altLang="zh-CN" i="1" smtClean="0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CN" b="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</m:ctrlPr>
                          </m:eqArrPr>
                          <m:e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𝑥</m:t>
                            </m:r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+</m:t>
                            </m:r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𝑦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≥</m:t>
                            </m:r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2</m:t>
                            </m:r>
                          </m:e>
                          <m:e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2</m:t>
                            </m:r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𝑥</m:t>
                            </m:r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−</m:t>
                            </m:r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𝑦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≥</m:t>
                            </m:r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0</m:t>
                            </m:r>
                          </m:e>
                          <m:e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−</m:t>
                            </m:r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𝑥</m:t>
                            </m:r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+</m:t>
                            </m:r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2</m:t>
                            </m:r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𝑦</m:t>
                            </m:r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≥</m:t>
                            </m:r>
                            <m:r>
                              <a:rPr kumimoji="1" lang="en-US" altLang="zh-CN" b="0" i="1" smtClean="0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endParaRPr lang="en-US" altLang="zh-CN" baseline="-2500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770" y="1837055"/>
                <a:ext cx="9788525" cy="198818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接箭头连接符 4"/>
          <p:cNvCxnSpPr/>
          <p:nvPr/>
        </p:nvCxnSpPr>
        <p:spPr>
          <a:xfrm>
            <a:off x="5210810" y="3460115"/>
            <a:ext cx="1417320" cy="6985"/>
          </a:xfrm>
          <a:prstGeom prst="straightConnector1">
            <a:avLst/>
          </a:prstGeom>
          <a:ln w="66675" cmpd="sng">
            <a:solidFill>
              <a:schemeClr val="accent1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210810" y="3098800"/>
            <a:ext cx="1236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normalize</a:t>
            </a:r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 </a:t>
            </a:r>
            <a:endParaRPr kumimoji="1" lang="zh-CN" altLang="en-US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7552055" y="2596515"/>
                <a:ext cx="2314575" cy="166497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2055" y="2596515"/>
                <a:ext cx="2314575" cy="16649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课程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大纲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584325"/>
            <a:ext cx="10720070" cy="4780915"/>
          </a:xfrm>
        </p:spPr>
        <p:txBody>
          <a:bodyPr>
            <a:noAutofit/>
          </a:bodyPr>
          <a:p>
            <a:pPr algn="l">
              <a:buClrTx/>
              <a:buSzTx/>
            </a:pPr>
            <a:r>
              <a:rPr lang="zh-CN" altLang="en-US" sz="2200"/>
              <a:t>知识基础 (集合、关系与映射、上下文无关文法、基于结构的归纳法)</a:t>
            </a:r>
            <a:endParaRPr lang="zh-CN" altLang="en-US" sz="2200"/>
          </a:p>
          <a:p>
            <a:pPr algn="l">
              <a:buClrTx/>
              <a:buSzTx/>
            </a:pPr>
            <a:r>
              <a:rPr lang="zh-CN" altLang="en-US" sz="2200"/>
              <a:t>命题逻辑 (语法、自然演绎系统、构造逻辑、语义系统、可靠性与完备性、可判断性)</a:t>
            </a:r>
            <a:endParaRPr lang="zh-CN" altLang="en-US" sz="2200"/>
          </a:p>
          <a:p>
            <a:pPr algn="l">
              <a:buClrTx/>
              <a:buSzTx/>
            </a:pPr>
            <a:r>
              <a:rPr lang="zh-CN" altLang="en-US" sz="2200"/>
              <a:t>布尔可满足性 (合取范式、解析与传播、DPLL算法)</a:t>
            </a:r>
            <a:endParaRPr lang="zh-CN" altLang="en-US" sz="2200"/>
          </a:p>
          <a:p>
            <a:pPr algn="l">
              <a:buClrTx/>
              <a:buSzTx/>
            </a:pPr>
            <a:r>
              <a:rPr lang="zh-CN" altLang="en-US" sz="2200">
                <a:solidFill>
                  <a:schemeClr val="accent1"/>
                </a:solidFill>
              </a:rPr>
              <a:t>谓词逻辑(语法、自然演绎系统、构造逻辑、语义系统、可靠性与完备性、可判断性)</a:t>
            </a:r>
            <a:endParaRPr lang="zh-CN" altLang="en-US" sz="2200">
              <a:solidFill>
                <a:schemeClr val="accent1"/>
              </a:solidFill>
            </a:endParaRPr>
          </a:p>
          <a:p>
            <a:r>
              <a:rPr lang="zh-CN" altLang="en-US" sz="2200"/>
              <a:t>等式与未解释函数理论 (可满足性模理论、等式理论、并查集与等价类、未解释函数)</a:t>
            </a:r>
            <a:endParaRPr lang="zh-CN" altLang="en-US" sz="2200"/>
          </a:p>
          <a:p>
            <a:r>
              <a:rPr lang="zh-CN" altLang="en-US" sz="2200"/>
              <a:t>线性算术(语法、Fourier-Motzkin消元法、单纯形法、分支定界法)</a:t>
            </a:r>
            <a:endParaRPr lang="zh-CN" altLang="en-US" sz="2200"/>
          </a:p>
          <a:p>
            <a:r>
              <a:rPr lang="zh-CN" altLang="en-US" sz="2200"/>
              <a:t>数据结构理论 (比特向量、数组、指针、字符串)</a:t>
            </a:r>
            <a:endParaRPr lang="zh-CN" altLang="en-US" sz="2200"/>
          </a:p>
          <a:p>
            <a:r>
              <a:rPr lang="zh-CN" altLang="en-US" sz="2200"/>
              <a:t>理论组合 (Nelson-Oppen、理论凸性、DPLL(T)算法)</a:t>
            </a:r>
            <a:endParaRPr lang="zh-CN" altLang="en-US" sz="2200"/>
          </a:p>
          <a:p>
            <a:r>
              <a:rPr lang="zh-CN" altLang="en-US" sz="2200"/>
              <a:t>符号执行 (机器抽象模型、操作语义、简单命令式语言、路径条件、混合执行等)</a:t>
            </a:r>
            <a:endParaRPr lang="zh-CN" altLang="en-US" sz="2200"/>
          </a:p>
          <a:p>
            <a:r>
              <a:rPr lang="zh-CN" altLang="en-US" sz="2200"/>
              <a:t>程序验证 (霍尔三元、最弱前条件、验证条件等)</a:t>
            </a:r>
            <a:endParaRPr lang="zh-CN" altLang="en-US" sz="2200"/>
          </a:p>
          <a:p>
            <a:r>
              <a:rPr lang="zh-CN" altLang="en-US" sz="2200"/>
              <a:t>程序合成 (基于语法的合成、公理化合成等)</a:t>
            </a:r>
            <a:endParaRPr lang="zh-CN" altLang="en-US" sz="22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/>
              <a:t>线性算数理论</a:t>
            </a:r>
            <a:r>
              <a:rPr lang="zh-CN" altLang="en-US" sz="4400" dirty="0"/>
              <a:t>：单纯形法</a:t>
            </a:r>
            <a:endParaRPr lang="zh-CN" altLang="en-US" sz="4400" dirty="0"/>
          </a:p>
        </p:txBody>
      </p:sp>
      <p:sp>
        <p:nvSpPr>
          <p:cNvPr id="5" name="文本框 4"/>
          <p:cNvSpPr txBox="1"/>
          <p:nvPr/>
        </p:nvSpPr>
        <p:spPr>
          <a:xfrm>
            <a:off x="2893060" y="2233295"/>
            <a:ext cx="5690235" cy="37445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simplex(){</a:t>
            </a:r>
            <a:endParaRPr kumimoji="1" lang="en-US" altLang="zh-CN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 tab = </a:t>
            </a:r>
            <a:r>
              <a:rPr kumimoji="1" lang="en-US" altLang="zh-CN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constructTableau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();</a:t>
            </a:r>
            <a:endParaRPr kumimoji="1" lang="en-US" altLang="zh-CN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 for(each additional </a:t>
            </a:r>
            <a:r>
              <a:rPr kumimoji="1" lang="en-US" altLang="zh-CN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var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</a:t>
            </a:r>
            <a:r>
              <a:rPr kumimoji="1" lang="en-US" altLang="zh-CN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si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){</a:t>
            </a:r>
            <a:endParaRPr kumimoji="1" lang="en-US" altLang="zh-CN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   if(</a:t>
            </a:r>
            <a:r>
              <a:rPr kumimoji="1" lang="en-US" altLang="zh-CN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si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violates its constraint){</a:t>
            </a:r>
            <a:endParaRPr kumimoji="1" lang="en-US" altLang="zh-CN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     if(there is a suitable </a:t>
            </a:r>
            <a:r>
              <a:rPr kumimoji="1" lang="en-US" altLang="zh-CN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xj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)</a:t>
            </a:r>
            <a:endParaRPr kumimoji="1" lang="en-US" altLang="zh-CN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       pivot(</a:t>
            </a:r>
            <a:r>
              <a:rPr kumimoji="1" lang="en-US" altLang="zh-CN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si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, </a:t>
            </a:r>
            <a:r>
              <a:rPr kumimoji="1" lang="en-US" altLang="zh-CN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xj</a:t>
            </a: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);</a:t>
            </a:r>
            <a:endParaRPr kumimoji="1" lang="en-US" altLang="zh-CN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     else return UNSAT;</a:t>
            </a:r>
            <a:endParaRPr kumimoji="1" lang="en-US" altLang="zh-CN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   }</a:t>
            </a:r>
            <a:endParaRPr kumimoji="1" lang="en-US" altLang="zh-CN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 }</a:t>
            </a:r>
            <a:endParaRPr kumimoji="1" lang="en-US" altLang="zh-CN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  return SAT;</a:t>
            </a:r>
            <a:endParaRPr kumimoji="1" lang="en-US" altLang="zh-CN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fontAlgn="auto">
              <a:lnSpc>
                <a:spcPct val="120000"/>
              </a:lnSpc>
              <a:buNone/>
            </a:pPr>
            <a:r>
              <a:rPr kumimoji="1" lang="en-US" altLang="zh-CN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+mn-ea"/>
              </a:rPr>
              <a:t>}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1553845" y="1491615"/>
            <a:ext cx="299783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Simplex algorithm</a:t>
            </a:r>
            <a:endParaRPr lang="zh-CN" alt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/>
              <a:t>线性算数理论</a:t>
            </a:r>
            <a:r>
              <a:rPr lang="zh-CN" altLang="en-US" sz="4400" dirty="0"/>
              <a:t>：单纯形法</a:t>
            </a:r>
            <a:endParaRPr lang="zh-CN" altLang="en-US" sz="4400" dirty="0"/>
          </a:p>
        </p:txBody>
      </p:sp>
      <p:cxnSp>
        <p:nvCxnSpPr>
          <p:cNvPr id="5" name="直接箭头连接符 4"/>
          <p:cNvCxnSpPr/>
          <p:nvPr/>
        </p:nvCxnSpPr>
        <p:spPr>
          <a:xfrm>
            <a:off x="3503930" y="2448560"/>
            <a:ext cx="1404000" cy="6985"/>
          </a:xfrm>
          <a:prstGeom prst="straightConnector1">
            <a:avLst/>
          </a:prstGeom>
          <a:ln w="66675" cmpd="sng">
            <a:solidFill>
              <a:schemeClr val="accent1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503930" y="2087245"/>
            <a:ext cx="12369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normalize</a:t>
            </a:r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sym typeface="+mn-ea"/>
              </a:rPr>
              <a:t> </a:t>
            </a:r>
            <a:endParaRPr kumimoji="1" lang="zh-CN" altLang="en-US" dirty="0">
              <a:solidFill>
                <a:schemeClr val="accent1">
                  <a:lumMod val="75000"/>
                </a:schemeClr>
              </a:solidFill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4921250" y="1602740"/>
                <a:ext cx="2314575" cy="166497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=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250" y="1602740"/>
                <a:ext cx="2314575" cy="166497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2458085" y="3564255"/>
            <a:ext cx="152717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en-US" altLang="zh-CN" sz="24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Tableau</a:t>
            </a:r>
            <a:r>
              <a:rPr kumimoji="1" lang="zh-CN" altLang="en-US" sz="24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：</a:t>
            </a:r>
            <a:endParaRPr kumimoji="1" lang="zh-CN" altLang="en-US" sz="2400" b="1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686300" y="4215130"/>
          <a:ext cx="2819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800"/>
                <a:gridCol w="939800"/>
                <a:gridCol w="9398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7851775" y="4542155"/>
                <a:ext cx="1734820" cy="82994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775" y="4542155"/>
                <a:ext cx="1734820" cy="8299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箭头连接符 12"/>
          <p:cNvCxnSpPr/>
          <p:nvPr/>
        </p:nvCxnSpPr>
        <p:spPr>
          <a:xfrm>
            <a:off x="7416165" y="2455545"/>
            <a:ext cx="1404000" cy="6985"/>
          </a:xfrm>
          <a:prstGeom prst="straightConnector1">
            <a:avLst/>
          </a:prstGeom>
          <a:ln w="66675" cmpd="dbl">
            <a:solidFill>
              <a:schemeClr val="accent1">
                <a:shade val="50000"/>
              </a:schemeClr>
            </a:solidFill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/>
              <p:cNvSpPr txBox="1"/>
              <p:nvPr/>
            </p:nvSpPr>
            <p:spPr>
              <a:xfrm>
                <a:off x="9027160" y="1626870"/>
                <a:ext cx="1677035" cy="16649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=−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i="1">
                  <a:solidFill>
                    <a:srgbClr val="0432FF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7160" y="1626870"/>
                <a:ext cx="1677035" cy="16649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/>
              <p:cNvSpPr txBox="1"/>
              <p:nvPr/>
            </p:nvSpPr>
            <p:spPr>
              <a:xfrm>
                <a:off x="1805241" y="1994789"/>
                <a:ext cx="1518285" cy="88074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i="1">
                  <a:solidFill>
                    <a:srgbClr val="0432FF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241" y="1994789"/>
                <a:ext cx="1518285" cy="880745"/>
              </a:xfrm>
              <a:prstGeom prst="rect">
                <a:avLst/>
              </a:prstGeom>
              <a:blipFill rotWithShape="1">
                <a:blip r:embed="rId5"/>
                <a:stretch>
                  <a:fillRect l="-38" t="-29" r="38" b="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/>
              <a:t>线性算数理论</a:t>
            </a:r>
            <a:r>
              <a:rPr lang="zh-CN" altLang="en-US" sz="4400" dirty="0"/>
              <a:t>：单纯形法</a:t>
            </a:r>
            <a:endParaRPr lang="zh-CN" altLang="en-US" sz="4400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213985" y="1308100"/>
          <a:ext cx="2819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800"/>
                <a:gridCol w="939800"/>
                <a:gridCol w="9398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8033385" y="1634490"/>
                <a:ext cx="1734820" cy="82994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385" y="1634490"/>
                <a:ext cx="1734820" cy="82994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1455991" y="1609979"/>
                <a:ext cx="1518285" cy="88074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i="1">
                  <a:solidFill>
                    <a:srgbClr val="0432FF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991" y="1609979"/>
                <a:ext cx="1518285" cy="880745"/>
              </a:xfrm>
              <a:prstGeom prst="rect">
                <a:avLst/>
              </a:prstGeom>
              <a:blipFill rotWithShape="1">
                <a:blip r:embed="rId3"/>
                <a:stretch>
                  <a:fillRect l="-38" t="-29" r="38" b="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箭头连接符 8"/>
          <p:cNvCxnSpPr/>
          <p:nvPr/>
        </p:nvCxnSpPr>
        <p:spPr>
          <a:xfrm>
            <a:off x="3392170" y="2046605"/>
            <a:ext cx="1404000" cy="6985"/>
          </a:xfrm>
          <a:prstGeom prst="straightConnector1">
            <a:avLst/>
          </a:prstGeom>
          <a:ln w="66675" cmpd="sng">
            <a:solidFill>
              <a:schemeClr val="accent1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1362075" y="2791460"/>
                <a:ext cx="8550910" cy="355346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lang="en-US" altLang="zh-CN" sz="2400" b="1" dirty="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Trial and fix</a:t>
                </a:r>
                <a:endParaRPr lang="en-US" altLang="zh-CN" sz="2400" b="1" dirty="0"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lang="en-US" altLang="zh-CN" dirty="0">
                    <a:sym typeface="+mn-ea"/>
                  </a:rPr>
                  <a:t>We do the 1</a:t>
                </a:r>
                <a:r>
                  <a:rPr lang="en-US" altLang="zh-CN" baseline="30000" dirty="0">
                    <a:sym typeface="+mn-ea"/>
                  </a:rPr>
                  <a:t>st</a:t>
                </a:r>
                <a:r>
                  <a:rPr lang="en-US" altLang="zh-CN" dirty="0">
                    <a:sym typeface="+mn-ea"/>
                  </a:rPr>
                  <a:t> trial by setting initially </a:t>
                </a:r>
                <a:r>
                  <a:rPr lang="en-US" altLang="zh-CN" dirty="0">
                    <a:solidFill>
                      <a:srgbClr val="0432FF"/>
                    </a:solidFill>
                    <a:sym typeface="+mn-ea"/>
                  </a:rPr>
                  <a:t>x=y=0</a:t>
                </a:r>
                <a:r>
                  <a:rPr lang="en-US" altLang="zh-CN" dirty="0">
                    <a:sym typeface="+mn-ea"/>
                  </a:rPr>
                  <a:t>, and get:</a:t>
                </a:r>
                <a:endParaRPr lang="en-US" altLang="zh-CN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𝑥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0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, 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𝑦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0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−−&gt;</m:t>
                      </m:r>
                      <m:r>
                        <a:rPr kumimoji="1" lang="en-US" altLang="zh-CN" i="1">
                          <a:solidFill>
                            <a:srgbClr val="FF0000"/>
                          </a:solidFill>
                          <a:latin typeface="Cambria Math" panose="02040503050406030204" charset="0"/>
                        </a:rPr>
                        <m:t>𝑠</m:t>
                      </m:r>
                      <m:r>
                        <a:rPr kumimoji="1" lang="en-US" altLang="zh-CN" i="1">
                          <a:solidFill>
                            <a:srgbClr val="FF0000"/>
                          </a:solidFill>
                          <a:latin typeface="Cambria Math" panose="02040503050406030204" charset="0"/>
                        </a:rPr>
                        <m:t>1</m:t>
                      </m:r>
                      <m:r>
                        <a:rPr kumimoji="1" lang="en-US" altLang="zh-CN" i="1">
                          <a:solidFill>
                            <a:srgbClr val="FF0000"/>
                          </a:solidFill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i="1">
                          <a:solidFill>
                            <a:srgbClr val="FF0000"/>
                          </a:solidFill>
                          <a:latin typeface="Cambria Math" panose="02040503050406030204" charset="0"/>
                        </a:rPr>
                        <m:t>0</m:t>
                      </m:r>
                      <m:r>
                        <a:rPr kumimoji="1" lang="en-US" altLang="zh-CN" i="1">
                          <a:solidFill>
                            <a:srgbClr val="FF0000"/>
                          </a:solidFill>
                          <a:latin typeface="Cambria Math" panose="02040503050406030204" charset="0"/>
                        </a:rPr>
                        <m:t>, 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𝑠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2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0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, </m:t>
                      </m:r>
                      <m:r>
                        <a:rPr kumimoji="1" lang="en-US" altLang="zh-CN" i="1">
                          <a:solidFill>
                            <a:srgbClr val="FF0000"/>
                          </a:solidFill>
                          <a:latin typeface="Cambria Math" panose="02040503050406030204" charset="0"/>
                        </a:rPr>
                        <m:t>𝑠</m:t>
                      </m:r>
                      <m:r>
                        <a:rPr kumimoji="1" lang="en-US" altLang="zh-CN" i="1">
                          <a:solidFill>
                            <a:srgbClr val="FF0000"/>
                          </a:solidFill>
                          <a:latin typeface="Cambria Math" panose="02040503050406030204" charset="0"/>
                        </a:rPr>
                        <m:t>3</m:t>
                      </m:r>
                      <m:r>
                        <a:rPr kumimoji="1" lang="en-US" altLang="zh-CN" i="1">
                          <a:solidFill>
                            <a:srgbClr val="FF0000"/>
                          </a:solidFill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i="1">
                          <a:solidFill>
                            <a:srgbClr val="FF0000"/>
                          </a:solidFill>
                          <a:latin typeface="Cambria Math" panose="02040503050406030204" charset="0"/>
                        </a:rPr>
                        <m:t>0</m:t>
                      </m:r>
                    </m:oMath>
                  </m:oMathPara>
                </a14:m>
                <a:endParaRPr lang="en-US" altLang="zh-CN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lang="en-US" altLang="zh-CN" dirty="0">
                    <a:sym typeface="+mn-ea"/>
                  </a:rPr>
                  <a:t>And have two violations. We first fix </a:t>
                </a:r>
                <a:r>
                  <a:rPr lang="en-US" altLang="zh-CN" dirty="0">
                    <a:solidFill>
                      <a:srgbClr val="FF0000"/>
                    </a:solidFill>
                    <a:sym typeface="+mn-ea"/>
                  </a:rPr>
                  <a:t>s1</a:t>
                </a:r>
                <a:r>
                  <a:rPr lang="en-US" altLang="zh-CN" dirty="0">
                    <a:sym typeface="+mn-ea"/>
                  </a:rPr>
                  <a:t>. Perform the pivoting operation:</a:t>
                </a:r>
                <a:endParaRPr lang="en-US" altLang="zh-CN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lang="en-US" altLang="zh-CN" dirty="0">
                    <a:solidFill>
                      <a:srgbClr val="0432FF"/>
                    </a:solidFill>
                    <a:sym typeface="+mn-ea"/>
                  </a:rPr>
                  <a:t>s1 = </a:t>
                </a:r>
                <a:r>
                  <a:rPr lang="en-US" altLang="zh-CN" dirty="0" err="1">
                    <a:solidFill>
                      <a:srgbClr val="0432FF"/>
                    </a:solidFill>
                    <a:sym typeface="+mn-ea"/>
                  </a:rPr>
                  <a:t>x+y</a:t>
                </a:r>
                <a:r>
                  <a:rPr lang="en-US" altLang="zh-CN" dirty="0">
                    <a:solidFill>
                      <a:srgbClr val="0432FF"/>
                    </a:solidFill>
                    <a:sym typeface="+mn-ea"/>
                  </a:rPr>
                  <a:t>;  </a:t>
                </a:r>
                <a:r>
                  <a:rPr lang="en-US" altLang="zh-CN" dirty="0">
                    <a:sym typeface="Wingdings" panose="05000000000000000000" pitchFamily="2" charset="2"/>
                  </a:rPr>
                  <a:t>--&gt; </a:t>
                </a:r>
                <a:r>
                  <a:rPr lang="en-US" altLang="zh-CN" dirty="0">
                    <a:solidFill>
                      <a:srgbClr val="0432FF"/>
                    </a:solidFill>
                    <a:sym typeface="Wingdings" panose="05000000000000000000" pitchFamily="2" charset="2"/>
                  </a:rPr>
                  <a:t>x = s1-y;</a:t>
                </a:r>
                <a:endParaRPr lang="en-US" altLang="zh-CN" dirty="0">
                  <a:solidFill>
                    <a:srgbClr val="0432FF"/>
                  </a:solidFill>
                  <a:sym typeface="Wingdings" panose="05000000000000000000" pitchFamily="2" charset="2"/>
                </a:endParaRPr>
              </a:p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lang="en-US" altLang="zh-CN" dirty="0">
                    <a:sym typeface="Wingdings" panose="05000000000000000000" pitchFamily="2" charset="2"/>
                  </a:rPr>
                  <a:t>And substitute </a:t>
                </a:r>
                <a:r>
                  <a:rPr lang="en-US" altLang="zh-CN" dirty="0">
                    <a:solidFill>
                      <a:srgbClr val="0432FF"/>
                    </a:solidFill>
                    <a:sym typeface="Wingdings" panose="05000000000000000000" pitchFamily="2" charset="2"/>
                  </a:rPr>
                  <a:t>x</a:t>
                </a:r>
                <a:r>
                  <a:rPr lang="en-US" altLang="zh-CN" dirty="0">
                    <a:sym typeface="Wingdings" panose="05000000000000000000" pitchFamily="2" charset="2"/>
                  </a:rPr>
                  <a:t> into </a:t>
                </a:r>
                <a:r>
                  <a:rPr lang="en-US" altLang="zh-CN" dirty="0">
                    <a:solidFill>
                      <a:srgbClr val="0432FF"/>
                    </a:solidFill>
                    <a:sym typeface="Wingdings" panose="05000000000000000000" pitchFamily="2" charset="2"/>
                  </a:rPr>
                  <a:t>s2</a:t>
                </a:r>
                <a:r>
                  <a:rPr lang="en-US" altLang="zh-CN" dirty="0">
                    <a:sym typeface="Wingdings" panose="05000000000000000000" pitchFamily="2" charset="2"/>
                  </a:rPr>
                  <a:t> and </a:t>
                </a:r>
                <a:r>
                  <a:rPr lang="en-US" altLang="zh-CN" dirty="0">
                    <a:solidFill>
                      <a:srgbClr val="0432FF"/>
                    </a:solidFill>
                    <a:sym typeface="Wingdings" panose="05000000000000000000" pitchFamily="2" charset="2"/>
                  </a:rPr>
                  <a:t>s3</a:t>
                </a:r>
                <a:r>
                  <a:rPr lang="en-US" altLang="zh-CN" dirty="0">
                    <a:sym typeface="Wingdings" panose="05000000000000000000" pitchFamily="2" charset="2"/>
                  </a:rPr>
                  <a:t>, we get:</a:t>
                </a:r>
                <a:endParaRPr lang="en-US" altLang="zh-CN" dirty="0">
                  <a:sym typeface="Wingdings" panose="05000000000000000000" pitchFamily="2" charset="2"/>
                </a:endParaRPr>
              </a:p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lang="en-US" altLang="zh-CN" dirty="0">
                    <a:solidFill>
                      <a:srgbClr val="0432FF"/>
                    </a:solidFill>
                    <a:sym typeface="Wingdings" panose="05000000000000000000" pitchFamily="2" charset="2"/>
                  </a:rPr>
                  <a:t>s2 = 2x-y = 2(s1-y)-y = 2s1 – 3y</a:t>
                </a:r>
                <a:endParaRPr lang="en-US" altLang="zh-CN" dirty="0">
                  <a:solidFill>
                    <a:srgbClr val="0432FF"/>
                  </a:solidFill>
                  <a:sym typeface="Wingdings" panose="05000000000000000000" pitchFamily="2" charset="2"/>
                </a:endParaRPr>
              </a:p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lang="en-US" altLang="zh-CN" dirty="0">
                    <a:solidFill>
                      <a:srgbClr val="0432FF"/>
                    </a:solidFill>
                    <a:sym typeface="Wingdings" panose="05000000000000000000" pitchFamily="2" charset="2"/>
                  </a:rPr>
                  <a:t>s3 = -x+2y = -(s1-y)+2y = -s1+3y</a:t>
                </a:r>
                <a:endParaRPr lang="zh-CN" altLang="en-US"/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075" y="2791460"/>
                <a:ext cx="8550910" cy="35534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表格 15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7290435" y="4852670"/>
          <a:ext cx="2819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800"/>
                <a:gridCol w="939800"/>
                <a:gridCol w="9398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7" name="直接箭头连接符 16"/>
          <p:cNvCxnSpPr/>
          <p:nvPr/>
        </p:nvCxnSpPr>
        <p:spPr>
          <a:xfrm flipH="1">
            <a:off x="7721600" y="5139690"/>
            <a:ext cx="555625" cy="264160"/>
          </a:xfrm>
          <a:prstGeom prst="straightConnector1">
            <a:avLst/>
          </a:prstGeom>
          <a:ln w="317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/>
            </p:nvSpPr>
            <p:spPr>
              <a:xfrm>
                <a:off x="10292080" y="5304155"/>
                <a:ext cx="1016000" cy="82994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2080" y="5304155"/>
                <a:ext cx="1016000" cy="82994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/>
              <a:t>线性算数理论</a:t>
            </a:r>
            <a:r>
              <a:rPr lang="zh-CN" altLang="en-US" sz="4400" dirty="0"/>
              <a:t>：单纯形法</a:t>
            </a:r>
            <a:endParaRPr lang="zh-CN" altLang="en-US" sz="4400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063105" y="1399540"/>
          <a:ext cx="2819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800"/>
                <a:gridCol w="939800"/>
                <a:gridCol w="9398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s1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-3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en-US" altLang="zh-CN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10073640" y="1726565"/>
                <a:ext cx="1198880" cy="82994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3640" y="1726565"/>
                <a:ext cx="1198880" cy="82994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3809301" y="1308989"/>
                <a:ext cx="1786890" cy="166497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=−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i="1">
                  <a:solidFill>
                    <a:srgbClr val="0432FF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301" y="1308989"/>
                <a:ext cx="1786890" cy="1664970"/>
              </a:xfrm>
              <a:prstGeom prst="rect">
                <a:avLst/>
              </a:prstGeom>
              <a:blipFill rotWithShape="1">
                <a:blip r:embed="rId3"/>
                <a:stretch>
                  <a:fillRect l="-32" t="-15" r="32" b="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箭头连接符 8"/>
          <p:cNvCxnSpPr/>
          <p:nvPr/>
        </p:nvCxnSpPr>
        <p:spPr>
          <a:xfrm flipV="1">
            <a:off x="5799455" y="2134235"/>
            <a:ext cx="1096645" cy="3810"/>
          </a:xfrm>
          <a:prstGeom prst="straightConnector1">
            <a:avLst/>
          </a:prstGeom>
          <a:ln w="66675" cmpd="sng">
            <a:solidFill>
              <a:schemeClr val="accent1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1362075" y="2791460"/>
                <a:ext cx="8550910" cy="355346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lang="en-US" altLang="zh-CN" sz="2400" b="1" dirty="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Trial and fix</a:t>
                </a:r>
                <a:endParaRPr lang="en-US" altLang="zh-CN" sz="2400" b="1" dirty="0"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lang="en-US" altLang="zh-CN" dirty="0">
                    <a:sym typeface="+mn-ea"/>
                  </a:rPr>
                  <a:t>By setting up explicitly the value of </a:t>
                </a:r>
                <a:r>
                  <a:rPr lang="en-US" altLang="zh-CN" dirty="0">
                    <a:solidFill>
                      <a:srgbClr val="0432FF"/>
                    </a:solidFill>
                    <a:sym typeface="+mn-ea"/>
                  </a:rPr>
                  <a:t>s1</a:t>
                </a:r>
                <a:r>
                  <a:rPr lang="en-US" altLang="zh-CN" dirty="0">
                    <a:sym typeface="+mn-ea"/>
                  </a:rPr>
                  <a:t>, and get:</a:t>
                </a:r>
                <a:endParaRPr lang="en-US" altLang="zh-CN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𝑠</m:t>
                      </m:r>
                      <m:r>
                        <a:rPr kumimoji="1" lang="en-US" altLang="zh-CN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1</m:t>
                      </m:r>
                      <m:r>
                        <a:rPr kumimoji="1" lang="en-US" altLang="zh-CN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2</m:t>
                      </m:r>
                      <m:r>
                        <a:rPr kumimoji="1" lang="en-US" altLang="zh-CN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,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𝑦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0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−−&gt;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𝑥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2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, 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𝑠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2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4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, </m:t>
                      </m:r>
                      <m:r>
                        <a:rPr kumimoji="1" lang="en-US" altLang="zh-CN" i="1">
                          <a:solidFill>
                            <a:srgbClr val="FF0000"/>
                          </a:solidFill>
                          <a:latin typeface="Cambria Math" panose="02040503050406030204" charset="0"/>
                        </a:rPr>
                        <m:t>𝑠</m:t>
                      </m:r>
                      <m:r>
                        <a:rPr kumimoji="1" lang="en-US" altLang="zh-CN" i="1">
                          <a:solidFill>
                            <a:srgbClr val="FF0000"/>
                          </a:solidFill>
                          <a:latin typeface="Cambria Math" panose="02040503050406030204" charset="0"/>
                        </a:rPr>
                        <m:t>3</m:t>
                      </m:r>
                      <m:r>
                        <a:rPr kumimoji="1" lang="en-US" altLang="zh-CN" i="1">
                          <a:solidFill>
                            <a:srgbClr val="FF0000"/>
                          </a:solidFill>
                          <a:latin typeface="Cambria Math" panose="02040503050406030204" charset="0"/>
                        </a:rPr>
                        <m:t>=−</m:t>
                      </m:r>
                      <m:r>
                        <a:rPr kumimoji="1" lang="en-US" altLang="zh-CN" i="1">
                          <a:solidFill>
                            <a:srgbClr val="FF0000"/>
                          </a:solidFill>
                          <a:latin typeface="Cambria Math" panose="02040503050406030204" charset="0"/>
                        </a:rPr>
                        <m:t>2</m:t>
                      </m:r>
                    </m:oMath>
                  </m:oMathPara>
                </a14:m>
                <a:endParaRPr lang="en-US" altLang="zh-CN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lang="en-US" altLang="zh-CN" dirty="0">
                    <a:sym typeface="+mn-ea"/>
                  </a:rPr>
                  <a:t>And still one violation left. We want to fix </a:t>
                </a:r>
                <a:r>
                  <a:rPr lang="en-US" altLang="zh-CN" dirty="0">
                    <a:solidFill>
                      <a:srgbClr val="FF0000"/>
                    </a:solidFill>
                    <a:sym typeface="+mn-ea"/>
                  </a:rPr>
                  <a:t>s3</a:t>
                </a:r>
                <a:r>
                  <a:rPr lang="en-US" altLang="zh-CN" dirty="0">
                    <a:sym typeface="+mn-ea"/>
                  </a:rPr>
                  <a:t>. Perform the pivoting operation:</a:t>
                </a:r>
                <a:endParaRPr lang="en-US" altLang="zh-CN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lang="en-US" altLang="zh-CN" dirty="0">
                    <a:solidFill>
                      <a:srgbClr val="0432FF"/>
                    </a:solidFill>
                    <a:sym typeface="+mn-ea"/>
                  </a:rPr>
                  <a:t>s3 = -s1+3y;  </a:t>
                </a:r>
                <a:r>
                  <a:rPr lang="en-US" altLang="zh-CN" dirty="0">
                    <a:sym typeface="Wingdings" panose="05000000000000000000" pitchFamily="2" charset="2"/>
                  </a:rPr>
                  <a:t>--&gt; </a:t>
                </a:r>
                <a:r>
                  <a:rPr lang="en-US" altLang="zh-CN" dirty="0">
                    <a:solidFill>
                      <a:srgbClr val="0432FF"/>
                    </a:solidFill>
                    <a:sym typeface="Wingdings" panose="05000000000000000000" pitchFamily="2" charset="2"/>
                  </a:rPr>
                  <a:t>y = s1/3+s3/3;</a:t>
                </a:r>
                <a:endParaRPr lang="en-US" altLang="zh-CN" dirty="0">
                  <a:solidFill>
                    <a:srgbClr val="0432FF"/>
                  </a:solidFill>
                  <a:sym typeface="Wingdings" panose="05000000000000000000" pitchFamily="2" charset="2"/>
                </a:endParaRPr>
              </a:p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lang="en-US" altLang="zh-CN" dirty="0">
                    <a:sym typeface="Wingdings" panose="05000000000000000000" pitchFamily="2" charset="2"/>
                  </a:rPr>
                  <a:t>And substitute </a:t>
                </a:r>
                <a:r>
                  <a:rPr lang="en-US" altLang="zh-CN" dirty="0">
                    <a:solidFill>
                      <a:srgbClr val="0432FF"/>
                    </a:solidFill>
                    <a:sym typeface="Wingdings" panose="05000000000000000000" pitchFamily="2" charset="2"/>
                  </a:rPr>
                  <a:t>y</a:t>
                </a:r>
                <a:r>
                  <a:rPr lang="en-US" altLang="zh-CN" dirty="0">
                    <a:sym typeface="Wingdings" panose="05000000000000000000" pitchFamily="2" charset="2"/>
                  </a:rPr>
                  <a:t> into </a:t>
                </a:r>
                <a:r>
                  <a:rPr lang="en-US" altLang="zh-CN" dirty="0">
                    <a:solidFill>
                      <a:srgbClr val="0432FF"/>
                    </a:solidFill>
                    <a:sym typeface="Wingdings" panose="05000000000000000000" pitchFamily="2" charset="2"/>
                  </a:rPr>
                  <a:t>x</a:t>
                </a:r>
                <a:r>
                  <a:rPr lang="en-US" altLang="zh-CN" dirty="0">
                    <a:sym typeface="Wingdings" panose="05000000000000000000" pitchFamily="2" charset="2"/>
                  </a:rPr>
                  <a:t> and </a:t>
                </a:r>
                <a:r>
                  <a:rPr lang="en-US" altLang="zh-CN" dirty="0">
                    <a:solidFill>
                      <a:srgbClr val="0432FF"/>
                    </a:solidFill>
                    <a:sym typeface="Wingdings" panose="05000000000000000000" pitchFamily="2" charset="2"/>
                  </a:rPr>
                  <a:t>s2</a:t>
                </a:r>
                <a:r>
                  <a:rPr lang="en-US" altLang="zh-CN" dirty="0">
                    <a:sym typeface="Wingdings" panose="05000000000000000000" pitchFamily="2" charset="2"/>
                  </a:rPr>
                  <a:t>, we get:</a:t>
                </a:r>
                <a:endParaRPr lang="en-US" altLang="zh-CN" dirty="0">
                  <a:sym typeface="Wingdings" panose="05000000000000000000" pitchFamily="2" charset="2"/>
                </a:endParaRPr>
              </a:p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lang="en-US" altLang="zh-CN" dirty="0">
                    <a:solidFill>
                      <a:srgbClr val="0432FF"/>
                    </a:solidFill>
                    <a:sym typeface="Wingdings" panose="05000000000000000000" pitchFamily="2" charset="2"/>
                  </a:rPr>
                  <a:t>x = s1-y = s1-(s1/3+s3/3) = 2/3*s1 -1/3*s3</a:t>
                </a:r>
                <a:endParaRPr lang="en-US" altLang="zh-CN" dirty="0">
                  <a:solidFill>
                    <a:srgbClr val="0432FF"/>
                  </a:solidFill>
                  <a:sym typeface="Wingdings" panose="05000000000000000000" pitchFamily="2" charset="2"/>
                </a:endParaRPr>
              </a:p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lang="en-US" altLang="zh-CN" dirty="0">
                    <a:solidFill>
                      <a:srgbClr val="0432FF"/>
                    </a:solidFill>
                    <a:sym typeface="Wingdings" panose="05000000000000000000" pitchFamily="2" charset="2"/>
                  </a:rPr>
                  <a:t>s2 = 2s1-3y = 2s1-3(s1/3+s3/3) = s1-s3</a:t>
                </a:r>
                <a:endParaRPr lang="zh-CN" altLang="en-US"/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075" y="2791460"/>
                <a:ext cx="8550910" cy="35534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796861" y="1696339"/>
                <a:ext cx="1518285" cy="88074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i="1">
                  <a:solidFill>
                    <a:srgbClr val="0432FF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61" y="1696339"/>
                <a:ext cx="1518285" cy="880745"/>
              </a:xfrm>
              <a:prstGeom prst="rect">
                <a:avLst/>
              </a:prstGeom>
              <a:blipFill rotWithShape="1">
                <a:blip r:embed="rId5"/>
                <a:stretch>
                  <a:fillRect l="-38" t="-29" r="38" b="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接箭头连接符 3"/>
          <p:cNvCxnSpPr/>
          <p:nvPr/>
        </p:nvCxnSpPr>
        <p:spPr>
          <a:xfrm>
            <a:off x="2518410" y="2132330"/>
            <a:ext cx="1087755" cy="7620"/>
          </a:xfrm>
          <a:prstGeom prst="straightConnector1">
            <a:avLst/>
          </a:prstGeom>
          <a:ln w="66675" cmpd="sng">
            <a:solidFill>
              <a:schemeClr val="accent1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表格 5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7063105" y="4861560"/>
          <a:ext cx="2819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800"/>
                <a:gridCol w="939800"/>
                <a:gridCol w="9398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s1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-3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en-US" altLang="zh-CN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直接箭头连接符 6"/>
          <p:cNvCxnSpPr/>
          <p:nvPr/>
        </p:nvCxnSpPr>
        <p:spPr>
          <a:xfrm flipV="1">
            <a:off x="7588885" y="5099685"/>
            <a:ext cx="1384300" cy="1010920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/>
              <p:cNvSpPr txBox="1"/>
              <p:nvPr/>
            </p:nvSpPr>
            <p:spPr>
              <a:xfrm>
                <a:off x="10182225" y="5187950"/>
                <a:ext cx="1198880" cy="82994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2225" y="5187950"/>
                <a:ext cx="1198880" cy="82994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/>
              <a:t>线性算数理论</a:t>
            </a:r>
            <a:r>
              <a:rPr lang="zh-CN" altLang="en-US" sz="4400" dirty="0"/>
              <a:t>：单纯形法</a:t>
            </a:r>
            <a:endParaRPr lang="zh-CN" alt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9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7063105" y="1399540"/>
              <a:ext cx="2819400" cy="19552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9800"/>
                    <a:gridCol w="939800"/>
                    <a:gridCol w="9398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s1</a:t>
                          </a:r>
                          <a:endParaRPr lang="en-US" altLang="zh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s3</a:t>
                          </a:r>
                          <a:endParaRPr lang="en-US" altLang="zh-CN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x</a:t>
                          </a:r>
                          <a:endParaRPr lang="en-US" altLang="zh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</a:t>
                          </a:r>
                          <a:endParaRPr lang="en-US" altLang="zh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-1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y</a:t>
                          </a:r>
                          <a:endParaRPr lang="en-US" altLang="zh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1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9"/>
              <p:cNvGraphicFramePr>
                <a:graphicFrameLocks noGrp="1"/>
              </p:cNvGraphicFramePr>
              <p:nvPr>
                <p:custDataLst>
                  <p:tags r:id="rId2"/>
                </p:custDataLst>
              </p:nvPr>
            </p:nvGraphicFramePr>
            <p:xfrm>
              <a:off x="7063105" y="1399540"/>
              <a:ext cx="2819400" cy="19552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39800"/>
                    <a:gridCol w="939800"/>
                    <a:gridCol w="9398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s1</a:t>
                          </a:r>
                          <a:endParaRPr lang="en-US" altLang="zh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s3</a:t>
                          </a:r>
                          <a:endParaRPr lang="en-US" altLang="zh-CN" dirty="0"/>
                        </a:p>
                      </a:txBody>
                      <a:tcPr/>
                    </a:tc>
                  </a:tr>
                  <a:tr h="601345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x</a:t>
                          </a:r>
                          <a:endParaRPr lang="en-US" altLang="zh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</a:t>
                          </a:r>
                          <a:endParaRPr lang="en-US" altLang="zh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-1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601345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y</a:t>
                          </a:r>
                          <a:endParaRPr lang="en-US" altLang="zh-CN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10073640" y="1726565"/>
                <a:ext cx="1198880" cy="82994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𝑠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3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3640" y="1726565"/>
                <a:ext cx="1198880" cy="8299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3809301" y="1308989"/>
                <a:ext cx="1831340" cy="217868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𝑠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3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i="1">
                  <a:solidFill>
                    <a:srgbClr val="0432FF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301" y="1308989"/>
                <a:ext cx="1831340" cy="2178685"/>
              </a:xfrm>
              <a:prstGeom prst="rect">
                <a:avLst/>
              </a:prstGeom>
              <a:blipFill rotWithShape="1">
                <a:blip r:embed="rId5"/>
                <a:stretch>
                  <a:fillRect l="-31" t="-12" r="31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接箭头连接符 8"/>
          <p:cNvCxnSpPr/>
          <p:nvPr/>
        </p:nvCxnSpPr>
        <p:spPr>
          <a:xfrm flipV="1">
            <a:off x="5799455" y="2134235"/>
            <a:ext cx="1096645" cy="3810"/>
          </a:xfrm>
          <a:prstGeom prst="straightConnector1">
            <a:avLst/>
          </a:prstGeom>
          <a:ln w="66675" cmpd="sng">
            <a:solidFill>
              <a:schemeClr val="accent1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1331595" y="3629660"/>
                <a:ext cx="8550910" cy="230695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lang="en-US" altLang="zh-CN" sz="2400" b="1" dirty="0">
                    <a:latin typeface="Times New Roman" panose="02020603050405020304" charset="0"/>
                    <a:cs typeface="Times New Roman" panose="02020603050405020304" charset="0"/>
                    <a:sym typeface="+mn-ea"/>
                  </a:rPr>
                  <a:t>Trial and fix</a:t>
                </a:r>
                <a:endParaRPr lang="en-US" altLang="zh-CN" sz="2400" b="1" dirty="0">
                  <a:latin typeface="Times New Roman" panose="02020603050405020304" charset="0"/>
                  <a:cs typeface="Times New Roman" panose="02020603050405020304" charset="0"/>
                  <a:sym typeface="+mn-ea"/>
                </a:endParaRPr>
              </a:p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lang="en-US" altLang="zh-CN" dirty="0">
                    <a:sym typeface="+mn-ea"/>
                  </a:rPr>
                  <a:t>We have fixed </a:t>
                </a:r>
                <a:r>
                  <a:rPr lang="en-US" altLang="zh-CN" dirty="0">
                    <a:solidFill>
                      <a:srgbClr val="0432FF"/>
                    </a:solidFill>
                    <a:sym typeface="+mn-ea"/>
                  </a:rPr>
                  <a:t>s3</a:t>
                </a:r>
                <a:r>
                  <a:rPr lang="en-US" altLang="zh-CN" dirty="0">
                    <a:sym typeface="+mn-ea"/>
                  </a:rPr>
                  <a:t>, and get:</a:t>
                </a:r>
                <a:endParaRPr lang="en-US" altLang="zh-CN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𝑠</m:t>
                      </m:r>
                      <m:r>
                        <a:rPr kumimoji="1" lang="en-US" altLang="zh-CN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1</m:t>
                      </m:r>
                      <m:r>
                        <a:rPr kumimoji="1" lang="en-US" altLang="zh-CN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2</m:t>
                      </m:r>
                      <m:r>
                        <a:rPr kumimoji="1" lang="en-US" altLang="zh-CN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,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𝑠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3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1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−−&gt;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𝑥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1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, 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𝑠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2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1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, </m:t>
                      </m:r>
                      <m:r>
                        <a:rPr kumimoji="1" lang="en-US" altLang="zh-CN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𝑦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=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charset="0"/>
                        </a:rPr>
                        <m:t>1</m:t>
                      </m:r>
                    </m:oMath>
                  </m:oMathPara>
                </a14:m>
                <a:endParaRPr lang="en-US" altLang="zh-CN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lang="en-US" altLang="zh-CN" dirty="0">
                    <a:sym typeface="+mn-ea"/>
                  </a:rPr>
                  <a:t>All constraints are satisfied, hence, we have this model:</a:t>
                </a:r>
                <a:endParaRPr lang="en-US" altLang="zh-CN" dirty="0"/>
              </a:p>
              <a:p>
                <a:pPr marL="0" indent="0" fontAlgn="auto">
                  <a:lnSpc>
                    <a:spcPct val="150000"/>
                  </a:lnSpc>
                  <a:buNone/>
                </a:pPr>
                <a:r>
                  <a:rPr lang="en-US" altLang="zh-CN" dirty="0">
                    <a:solidFill>
                      <a:srgbClr val="0432FF"/>
                    </a:solidFill>
                    <a:sym typeface="+mn-ea"/>
                  </a:rPr>
                  <a:t>[x=1, y=1]</a:t>
                </a:r>
                <a:endParaRPr lang="zh-CN" altLang="en-US"/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595" y="3629660"/>
                <a:ext cx="8550910" cy="230695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796861" y="1696339"/>
                <a:ext cx="1518285" cy="88074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CN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−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+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𝑦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≥</m:t>
                              </m:r>
                              <m:r>
                                <a:rPr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i="1">
                  <a:solidFill>
                    <a:srgbClr val="0432FF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61" y="1696339"/>
                <a:ext cx="1518285" cy="880745"/>
              </a:xfrm>
              <a:prstGeom prst="rect">
                <a:avLst/>
              </a:prstGeom>
              <a:blipFill rotWithShape="1">
                <a:blip r:embed="rId7"/>
                <a:stretch>
                  <a:fillRect l="-38" t="-29" r="38" b="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接箭头连接符 3"/>
          <p:cNvCxnSpPr/>
          <p:nvPr/>
        </p:nvCxnSpPr>
        <p:spPr>
          <a:xfrm>
            <a:off x="2518410" y="2132330"/>
            <a:ext cx="1087755" cy="7620"/>
          </a:xfrm>
          <a:prstGeom prst="straightConnector1">
            <a:avLst/>
          </a:prstGeom>
          <a:ln w="66675" cmpd="sng">
            <a:solidFill>
              <a:schemeClr val="accent1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/>
              <a:t>线性算数理论</a:t>
            </a:r>
            <a:r>
              <a:rPr lang="zh-CN" altLang="en-US" sz="4400" dirty="0"/>
              <a:t>：单纯形法</a:t>
            </a:r>
            <a:endParaRPr lang="zh-CN" altLang="en-US" sz="44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5655" y="2118360"/>
            <a:ext cx="3787775" cy="32905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1985010" y="2988310"/>
                <a:ext cx="2028825" cy="88074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b="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010" y="2988310"/>
                <a:ext cx="2028825" cy="88074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1617980" y="1873250"/>
            <a:ext cx="21837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/>
              <a:t>几何学意义</a:t>
            </a:r>
            <a:endParaRPr lang="en-US" altLang="zh-CN" baseline="-25000"/>
          </a:p>
        </p:txBody>
      </p:sp>
      <p:sp>
        <p:nvSpPr>
          <p:cNvPr id="3" name="文本框 2"/>
          <p:cNvSpPr txBox="1"/>
          <p:nvPr/>
        </p:nvSpPr>
        <p:spPr>
          <a:xfrm>
            <a:off x="6691630" y="3531870"/>
            <a:ext cx="4279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>
                <a:solidFill>
                  <a:srgbClr val="FF0000"/>
                </a:solidFill>
              </a:rPr>
              <a:t>(D)</a:t>
            </a:r>
            <a:endParaRPr lang="en-US" altLang="zh-CN" sz="1600">
              <a:solidFill>
                <a:srgbClr val="FF0000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6851015" y="3888105"/>
            <a:ext cx="109220" cy="1092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/>
              <a:t>线性算数理论</a:t>
            </a:r>
            <a:endParaRPr lang="zh-CN" altLang="en-US" sz="4400" dirty="0"/>
          </a:p>
        </p:txBody>
      </p:sp>
      <p:sp>
        <p:nvSpPr>
          <p:cNvPr id="7" name="文本框 6"/>
          <p:cNvSpPr txBox="1"/>
          <p:nvPr/>
        </p:nvSpPr>
        <p:spPr>
          <a:xfrm>
            <a:off x="4125595" y="2414270"/>
            <a:ext cx="590359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 indent="-28067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3893684283"/>
                  <wpsdc:marlchars xmlns:wpsdc="http://www.wps.cn/officeDocument/2017/drawingmlCustomData" val="79" checksum="883885931"/>
                </a:ext>
              </a:extLst>
            </a:pPr>
            <a:r>
              <a:rPr lang="en-US" altLang="zh-CN" sz="2800" dirty="0"/>
              <a:t> </a:t>
            </a:r>
            <a:r>
              <a:rPr lang="zh-CN" altLang="en-US" sz="2800" dirty="0"/>
              <a:t>高斯消元</a:t>
            </a:r>
            <a:r>
              <a:rPr lang="en-US" altLang="zh-CN" sz="2800" dirty="0"/>
              <a:t> </a:t>
            </a:r>
            <a:endParaRPr lang="en-US" altLang="zh-CN" sz="2800" dirty="0"/>
          </a:p>
          <a:p>
            <a:pPr marL="180340" indent="-28067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3893684283"/>
                  <wpsdc:marlchars xmlns:wpsdc="http://www.wps.cn/officeDocument/2017/drawingmlCustomData" val="79" checksum="883885931"/>
                </a:ext>
              </a:extLst>
            </a:pPr>
            <a:r>
              <a:rPr lang="en-US" altLang="zh-CN" sz="2800" dirty="0">
                <a:solidFill>
                  <a:schemeClr val="tx1"/>
                </a:solidFill>
              </a:rPr>
              <a:t> Fourier-</a:t>
            </a:r>
            <a:r>
              <a:rPr lang="en-US" altLang="zh-CN" sz="2800" dirty="0" err="1">
                <a:solidFill>
                  <a:schemeClr val="tx1"/>
                </a:solidFill>
              </a:rPr>
              <a:t>Motzkin</a:t>
            </a:r>
            <a:endParaRPr lang="en-US" altLang="zh-CN" sz="2800" dirty="0">
              <a:solidFill>
                <a:srgbClr val="FF0000"/>
              </a:solidFill>
            </a:endParaRPr>
          </a:p>
          <a:p>
            <a:pPr marL="180340" indent="-28067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3893684283"/>
                  <wpsdc:marlchars xmlns:wpsdc="http://www.wps.cn/officeDocument/2017/drawingmlCustomData" val="79" checksum="883885931"/>
                </a:ext>
              </a:extLst>
            </a:pPr>
            <a:r>
              <a:rPr lang="zh-CN" altLang="en-US" sz="2800" dirty="0"/>
              <a:t> 单纯形法</a:t>
            </a:r>
            <a:endParaRPr lang="zh-CN" altLang="en-US" sz="2800" dirty="0"/>
          </a:p>
          <a:p>
            <a:pPr marL="180340" indent="-280670" fontAlgn="auto">
              <a:lnSpc>
                <a:spcPct val="150000"/>
              </a:lnSpc>
              <a:buFont typeface="Wingdings" panose="05000000000000000000" charset="0"/>
              <a:buChar char=""/>
              <a:extLst>
                <a:ext uri="{35155182-B16C-46BC-9424-99874614C6A1}">
                  <wpsdc:indentchars xmlns:wpsdc="http://www.wps.cn/officeDocument/2017/drawingmlCustomData" val="-79" checksum="3893684283"/>
                  <wpsdc:marlchars xmlns:wpsdc="http://www.wps.cn/officeDocument/2017/drawingmlCustomData" val="79" checksum="883885931"/>
                </a:ext>
              </a:extLst>
            </a:pPr>
            <a:r>
              <a:rPr lang="zh-CN" altLang="en-US" sz="2800" dirty="0"/>
              <a:t> </a:t>
            </a:r>
            <a:r>
              <a:rPr lang="zh-CN" altLang="en-US" sz="2800" dirty="0">
                <a:solidFill>
                  <a:srgbClr val="FF0000"/>
                </a:solidFill>
              </a:rPr>
              <a:t>分支定界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 err="1"/>
              <a:t>线性算数理论</a:t>
            </a:r>
            <a:r>
              <a:rPr lang="zh-CN" altLang="en-US" sz="4400" dirty="0"/>
              <a:t>：分支定界</a:t>
            </a:r>
            <a:endParaRPr lang="zh-CN" alt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1725930" y="1623695"/>
                <a:ext cx="8739505" cy="484632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lvl="0" indent="0" algn="l" fontAlgn="auto">
                  <a:lnSpc>
                    <a:spcPct val="150000"/>
                  </a:lnSpc>
                  <a:buNone/>
                </a:pPr>
                <a:r>
                  <a:rPr kumimoji="1" lang="en-US" altLang="zh-CN" sz="2000" dirty="0">
                    <a:solidFill>
                      <a:schemeClr val="tx1"/>
                    </a:solidFill>
                    <a:sym typeface="+mn-ea"/>
                  </a:rPr>
                  <a:t>When the domain is integer </a:t>
                </a:r>
                <a14:m>
                  <m:oMath xmlns:m="http://schemas.openxmlformats.org/officeDocument/2006/math">
                    <m:r>
                      <a:rPr kumimoji="1" lang="en-US" altLang="zh-CN" sz="2000" i="1" dirty="0" smtClean="0">
                        <a:latin typeface="Cambria Math" panose="02040503050406030204" charset="0"/>
                        <a:ea typeface="Cambria Math" panose="02040503050406030204" charset="0"/>
                      </a:rPr>
                      <m:t>ℤ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, this is called 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sym typeface="+mn-ea"/>
                  </a:rPr>
                  <a:t>integer</a:t>
                </a:r>
                <a:r>
                  <a:rPr kumimoji="1" lang="zh-CN" altLang="en-US" sz="2000" dirty="0">
                    <a:solidFill>
                      <a:srgbClr val="0432FF"/>
                    </a:solidFill>
                    <a:sym typeface="+mn-ea"/>
                  </a:rPr>
                  <a:t> 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sym typeface="+mn-ea"/>
                  </a:rPr>
                  <a:t>linear</a:t>
                </a:r>
                <a:r>
                  <a:rPr kumimoji="1" lang="zh-CN" altLang="en-US" sz="2000" dirty="0">
                    <a:solidFill>
                      <a:srgbClr val="0432FF"/>
                    </a:solidFill>
                    <a:sym typeface="+mn-ea"/>
                  </a:rPr>
                  <a:t> 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sym typeface="+mn-ea"/>
                  </a:rPr>
                  <a:t>programming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(ILP)</a:t>
                </a:r>
                <a:endParaRPr kumimoji="1" lang="en-US" altLang="zh-CN" sz="2000" dirty="0">
                  <a:sym typeface="+mn-ea"/>
                </a:endParaRPr>
              </a:p>
              <a:p>
                <a:pPr marL="0" lvl="1" indent="0" algn="l" fontAlgn="auto">
                  <a:lnSpc>
                    <a:spcPct val="150000"/>
                  </a:lnSpc>
                  <a:buNone/>
                </a:pPr>
                <a:r>
                  <a:rPr kumimoji="1" lang="en-US" altLang="zh-CN" sz="2000" dirty="0">
                    <a:sym typeface="+mn-ea"/>
                  </a:rPr>
                  <a:t>This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problem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is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NPC, but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can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be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solved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in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a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divide-conquer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manner</a:t>
                </a:r>
                <a:endParaRPr kumimoji="1" lang="en-US" altLang="zh-CN" sz="2000" dirty="0">
                  <a:sym typeface="+mn-ea"/>
                </a:endParaRPr>
              </a:p>
              <a:p>
                <a:pPr marL="0" lvl="0" indent="0" algn="l" fontAlgn="auto">
                  <a:lnSpc>
                    <a:spcPct val="100000"/>
                  </a:lnSpc>
                  <a:buNone/>
                </a:pPr>
                <a:r>
                  <a:rPr kumimoji="1" lang="en-US" altLang="zh-CN" sz="2000" dirty="0">
                    <a:sym typeface="+mn-ea"/>
                  </a:rPr>
                  <a:t>E.g.,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</m:ctrlPr>
                          </m:eqArrPr>
                          <m:e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𝑥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+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𝑦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≥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2</m:t>
                            </m:r>
                          </m:e>
                          <m:e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2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𝑥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−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𝑦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≥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0</m:t>
                            </m:r>
                          </m:e>
                          <m:e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−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𝑥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+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2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𝑦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≥</m:t>
                            </m:r>
                            <m:r>
                              <a:rPr kumimoji="1" lang="en-US" altLang="zh-CN" sz="2000" i="1">
                                <a:solidFill>
                                  <a:srgbClr val="0432FF"/>
                                </a:solidFill>
                                <a:latin typeface="Cambria Math" panose="02040503050406030204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kumimoji="1" lang="zh-CN" altLang="en-US" sz="2000" dirty="0">
                    <a:sym typeface="+mn-ea"/>
                  </a:rPr>
                  <a:t>    </a:t>
                </a:r>
                <a:r>
                  <a:rPr kumimoji="1" lang="en-US" altLang="zh-CN" sz="2000" dirty="0">
                    <a:sym typeface="+mn-ea"/>
                  </a:rPr>
                  <a:t>where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x,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y</a:t>
                </a:r>
                <a:r>
                  <a:rPr kumimoji="1" lang="en-US" altLang="zh-CN" sz="2000" dirty="0">
                    <a:ea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 smtClean="0">
                        <a:latin typeface="Cambria Math" panose="02040503050406030204" charset="0"/>
                        <a:ea typeface="Cambria Math" panose="02040503050406030204" charset="0"/>
                      </a:rPr>
                      <m:t>∈</m:t>
                    </m:r>
                    <m:r>
                      <a:rPr kumimoji="1" lang="en-US" altLang="zh-CN" sz="2000" i="1">
                        <a:latin typeface="Cambria Math" panose="02040503050406030204" charset="0"/>
                        <a:ea typeface="Cambria Math" panose="02040503050406030204" charset="0"/>
                      </a:rPr>
                      <m:t>ℤ</m:t>
                    </m:r>
                  </m:oMath>
                </a14:m>
                <a:endParaRPr kumimoji="1" lang="en-US" altLang="zh-CN" sz="2000" i="1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lvl="0" indent="0" algn="l" fontAlgn="auto">
                  <a:lnSpc>
                    <a:spcPct val="120000"/>
                  </a:lnSpc>
                  <a:buNone/>
                </a:pPr>
                <a:r>
                  <a:rPr kumimoji="1" lang="en-US" altLang="zh-CN" sz="2000" dirty="0">
                    <a:sym typeface="+mn-ea"/>
                  </a:rPr>
                  <a:t>Key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idea:</a:t>
                </a:r>
                <a:endParaRPr kumimoji="1" lang="en-US" altLang="zh-CN" sz="2000" dirty="0"/>
              </a:p>
              <a:p>
                <a:pPr lvl="1" algn="l" fontAlgn="auto">
                  <a:lnSpc>
                    <a:spcPct val="120000"/>
                  </a:lnSpc>
                </a:pPr>
                <a:r>
                  <a:rPr kumimoji="1" lang="en-US" altLang="zh-CN" sz="2000" dirty="0">
                    <a:sym typeface="+mn-ea"/>
                  </a:rPr>
                  <a:t>Solve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the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problem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for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x,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y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charset="0"/>
                        <a:ea typeface="Cambria Math" panose="02040503050406030204" charset="0"/>
                      </a:rPr>
                      <m:t>∈</m:t>
                    </m:r>
                    <m:r>
                      <a:rPr kumimoji="1" lang="en-US" altLang="zh-CN" sz="2000" i="1" smtClean="0">
                        <a:solidFill>
                          <a:srgbClr val="FF0000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ℝ</m:t>
                    </m:r>
                  </m:oMath>
                </a14:m>
                <a:endParaRPr kumimoji="1" lang="en-US" altLang="zh-CN" sz="2000" dirty="0"/>
              </a:p>
              <a:p>
                <a:pPr lvl="2" algn="l" fontAlgn="auto">
                  <a:lnSpc>
                    <a:spcPct val="120000"/>
                  </a:lnSpc>
                </a:pPr>
                <a:r>
                  <a:rPr kumimoji="1" lang="en-US" altLang="zh-CN" sz="2000" dirty="0">
                    <a:sym typeface="+mn-ea"/>
                  </a:rPr>
                  <a:t>No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solution,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then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UNSAT</a:t>
                </a:r>
                <a:endParaRPr kumimoji="1" lang="en-US" altLang="zh-CN" sz="2000" dirty="0"/>
              </a:p>
              <a:p>
                <a:pPr lvl="2" algn="l" fontAlgn="auto">
                  <a:lnSpc>
                    <a:spcPct val="120000"/>
                  </a:lnSpc>
                </a:pPr>
                <a:r>
                  <a:rPr kumimoji="1" lang="en-US" altLang="zh-CN" sz="2000" dirty="0">
                    <a:sym typeface="+mn-ea"/>
                  </a:rPr>
                  <a:t>Find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a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solution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[x=r0,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y=r1]</a:t>
                </a:r>
                <a:endParaRPr kumimoji="1" lang="en-US" altLang="zh-CN" sz="2000" dirty="0"/>
              </a:p>
              <a:p>
                <a:pPr lvl="3" algn="l" fontAlgn="auto">
                  <a:lnSpc>
                    <a:spcPct val="120000"/>
                  </a:lnSpc>
                </a:pPr>
                <a:r>
                  <a:rPr kumimoji="1" lang="en-US" altLang="zh-CN" sz="2000" dirty="0">
                    <a:sym typeface="+mn-ea"/>
                  </a:rPr>
                  <a:t>if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r0,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r1</a:t>
                </a:r>
                <a:r>
                  <a:rPr kumimoji="1" lang="en-US" altLang="zh-CN" sz="2000" dirty="0">
                    <a:ea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charset="0"/>
                        <a:ea typeface="Cambria Math" panose="02040503050406030204" charset="0"/>
                      </a:rPr>
                      <m:t>∈</m:t>
                    </m:r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ℤ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,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SAT!</a:t>
                </a:r>
                <a:endParaRPr kumimoji="1" lang="en-US" altLang="zh-CN" sz="2000" dirty="0"/>
              </a:p>
              <a:p>
                <a:pPr lvl="3" algn="l" fontAlgn="auto">
                  <a:lnSpc>
                    <a:spcPct val="120000"/>
                  </a:lnSpc>
                </a:pPr>
                <a:r>
                  <a:rPr kumimoji="1" lang="en-US" altLang="zh-CN" sz="2000" dirty="0">
                    <a:sym typeface="+mn-ea"/>
                  </a:rPr>
                  <a:t>Else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suppose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c0</a:t>
                </a:r>
                <a:r>
                  <a:rPr kumimoji="1" lang="en-US" altLang="zh-CN" sz="2000" dirty="0">
                    <a:ea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latin typeface="Cambria Math" panose="02040503050406030204" charset="0"/>
                        <a:ea typeface="Cambria Math" panose="02040503050406030204" charset="0"/>
                      </a:rPr>
                      <m:t>∈</m:t>
                    </m:r>
                    <m:r>
                      <a:rPr kumimoji="1" lang="en-US" altLang="zh-CN" sz="2000" i="1">
                        <a:solidFill>
                          <a:srgbClr val="FF0000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ℝ</m:t>
                    </m:r>
                  </m:oMath>
                </a14:m>
                <a:r>
                  <a:rPr kumimoji="1" lang="en-US" altLang="zh-CN" sz="2000" dirty="0">
                    <a:sym typeface="+mn-ea"/>
                  </a:rPr>
                  <a:t>,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then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we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add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two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branches:</a:t>
                </a:r>
                <a:endParaRPr kumimoji="1" lang="en-US" altLang="zh-CN" sz="2000" dirty="0"/>
              </a:p>
              <a:p>
                <a:pPr lvl="3" algn="l" fontAlgn="auto">
                  <a:lnSpc>
                    <a:spcPct val="120000"/>
                  </a:lnSpc>
                </a:pPr>
                <a:r>
                  <a:rPr kumimoji="1" lang="en-US" altLang="zh-CN" sz="2000" dirty="0">
                    <a:solidFill>
                      <a:srgbClr val="0432FF"/>
                    </a:solidFill>
                    <a:sym typeface="+mn-ea"/>
                  </a:rPr>
                  <a:t>S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∪</m:t>
                    </m:r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  <a:sym typeface="+mn-ea"/>
                  </a:rPr>
                  <a:t>[x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</a:rPr>
                      <m:t>≥ </m:t>
                    </m:r>
                    <m:d>
                      <m:dPr>
                        <m:begChr m:val="⌈"/>
                        <m:endChr m:val="⌉"/>
                        <m:ctrlP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  <m:t>𝑐</m:t>
                        </m:r>
                        <m: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  <m:t>0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  <a:sym typeface="+mn-ea"/>
                  </a:rPr>
                  <a:t>]</a:t>
                </a:r>
                <a:endParaRPr kumimoji="1" lang="en-US" altLang="zh-CN" sz="2000" dirty="0">
                  <a:solidFill>
                    <a:srgbClr val="0432FF"/>
                  </a:solidFill>
                </a:endParaRPr>
              </a:p>
              <a:p>
                <a:pPr lvl="3" algn="l" fontAlgn="auto">
                  <a:lnSpc>
                    <a:spcPct val="120000"/>
                  </a:lnSpc>
                </a:pPr>
                <a:r>
                  <a:rPr kumimoji="1" lang="en-US" altLang="zh-CN" sz="2000" dirty="0">
                    <a:solidFill>
                      <a:srgbClr val="0432FF"/>
                    </a:solidFill>
                    <a:sym typeface="+mn-ea"/>
                  </a:rPr>
                  <a:t>S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∪</m:t>
                    </m:r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  <a:sym typeface="+mn-ea"/>
                  </a:rPr>
                  <a:t>[x</a:t>
                </a:r>
                <a:r>
                  <a:rPr kumimoji="1" lang="en-US" altLang="zh-CN" sz="2000" dirty="0">
                    <a:solidFill>
                      <a:srgbClr val="0432FF"/>
                    </a:solidFill>
                    <a:ea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>
                        <a:solidFill>
                          <a:srgbClr val="0432FF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≤ </m:t>
                    </m:r>
                    <m:d>
                      <m:dPr>
                        <m:begChr m:val="⌊"/>
                        <m:endChr m:val="⌋"/>
                        <m:ctrlP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  <m:t>𝑐</m:t>
                        </m:r>
                        <m:r>
                          <a:rPr kumimoji="1" lang="en-US" altLang="zh-CN" sz="2000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</a:rPr>
                          <m:t>0</m:t>
                        </m:r>
                      </m:e>
                    </m:d>
                  </m:oMath>
                </a14:m>
                <a:r>
                  <a:rPr kumimoji="1" lang="en-US" altLang="zh-CN" sz="2000" dirty="0">
                    <a:solidFill>
                      <a:srgbClr val="0432FF"/>
                    </a:solidFill>
                    <a:sym typeface="+mn-ea"/>
                  </a:rPr>
                  <a:t>]</a:t>
                </a:r>
                <a:endParaRPr lang="zh-CN" altLang="en-US" sz="200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930" y="1623695"/>
                <a:ext cx="8739505" cy="484632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1506855" y="1183005"/>
            <a:ext cx="7759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ILP</a:t>
            </a:r>
            <a:endParaRPr lang="en-US" altLang="zh-CN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 err="1"/>
              <a:t>线性算数理论</a:t>
            </a:r>
            <a:r>
              <a:rPr lang="zh-CN" altLang="en-US" sz="4400" dirty="0"/>
              <a:t>：分支定界</a:t>
            </a:r>
            <a:endParaRPr lang="zh-CN" altLang="en-US" sz="4400" dirty="0"/>
          </a:p>
        </p:txBody>
      </p:sp>
      <p:sp>
        <p:nvSpPr>
          <p:cNvPr id="5" name="文本框 4"/>
          <p:cNvSpPr txBox="1"/>
          <p:nvPr/>
        </p:nvSpPr>
        <p:spPr>
          <a:xfrm>
            <a:off x="1506855" y="1183005"/>
            <a:ext cx="7759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latin typeface="Times New Roman" panose="02020603050405020304" charset="0"/>
                <a:cs typeface="Times New Roman" panose="02020603050405020304" charset="0"/>
              </a:rPr>
              <a:t>ILP</a:t>
            </a:r>
            <a:endParaRPr lang="en-US" altLang="zh-CN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39820" y="3023870"/>
            <a:ext cx="23622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kumimoji="1" lang="en-US" altLang="zh-CN" sz="2000" dirty="0"/>
              <a:t>Suppose:</a:t>
            </a:r>
            <a:endParaRPr kumimoji="1" lang="en-US" altLang="zh-CN" sz="2000" dirty="0"/>
          </a:p>
          <a:p>
            <a:pPr fontAlgn="auto">
              <a:lnSpc>
                <a:spcPct val="150000"/>
              </a:lnSpc>
            </a:pPr>
            <a:r>
              <a:rPr kumimoji="1" lang="en-US" altLang="zh-CN" sz="2000" dirty="0"/>
              <a:t>[</a:t>
            </a:r>
            <a:r>
              <a:rPr kumimoji="1" lang="en-US" altLang="zh-CN" sz="2000" dirty="0">
                <a:solidFill>
                  <a:srgbClr val="FF0000"/>
                </a:solidFill>
              </a:rPr>
              <a:t>x=1.7</a:t>
            </a:r>
            <a:r>
              <a:rPr kumimoji="1" lang="en-US" altLang="zh-CN" sz="2000" dirty="0"/>
              <a:t>,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y=3.5]</a:t>
            </a:r>
            <a:endParaRPr kumimoji="1" lang="zh-CN" alt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3639820" y="4139170"/>
                <a:ext cx="1731645" cy="12363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200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1"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9820" y="4139170"/>
                <a:ext cx="1731645" cy="1236345"/>
              </a:xfrm>
              <a:prstGeom prst="rect">
                <a:avLst/>
              </a:prstGeom>
              <a:blipFill rotWithShape="1">
                <a:blip r:embed="rId1"/>
                <a:stretch>
                  <a:fillRect t="-19" b="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6280150" y="4139170"/>
                <a:ext cx="1731645" cy="12363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2000" i="1" smtClean="0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2000" i="1" smtClean="0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kumimoji="1"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  <a:ea typeface="Cambria Math" panose="02040503050406030204" charset="0"/>
                                </a:rPr>
                                <m:t>≤</m:t>
                              </m:r>
                              <m:r>
                                <a:rPr kumimoji="1" lang="en-US" altLang="zh-CN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150" y="4139170"/>
                <a:ext cx="1731645" cy="1236345"/>
              </a:xfrm>
              <a:prstGeom prst="rect">
                <a:avLst/>
              </a:prstGeom>
              <a:blipFill rotWithShape="1">
                <a:blip r:embed="rId2"/>
                <a:stretch>
                  <a:fillRect t="-19" b="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4251960" y="1886585"/>
                <a:ext cx="1758315" cy="96837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1" lang="en-US" altLang="zh-CN" sz="2000" i="1">
                              <a:solidFill>
                                <a:srgbClr val="0432FF"/>
                              </a:solidFill>
                              <a:latin typeface="Cambria Math" panose="0204050305040603020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</m:ctrlPr>
                            </m:eqArrPr>
                            <m:e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−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+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2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𝑦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≥</m:t>
                              </m:r>
                              <m:r>
                                <a:rPr kumimoji="1" lang="en-US" altLang="zh-CN" sz="2000" i="1">
                                  <a:solidFill>
                                    <a:srgbClr val="0432FF"/>
                                  </a:solidFill>
                                  <a:latin typeface="Cambria Math" panose="02040503050406030204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sz="200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960" y="1886585"/>
                <a:ext cx="1758315" cy="9683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6055360" y="2143125"/>
                <a:ext cx="1864995" cy="3987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kumimoji="1" lang="en-US" altLang="zh-CN" sz="2000" dirty="0">
                    <a:sym typeface="+mn-ea"/>
                  </a:rPr>
                  <a:t>where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x,</a:t>
                </a:r>
                <a:r>
                  <a:rPr kumimoji="1" lang="zh-CN" altLang="en-US" sz="2000" dirty="0">
                    <a:sym typeface="+mn-ea"/>
                  </a:rPr>
                  <a:t> </a:t>
                </a:r>
                <a:r>
                  <a:rPr kumimoji="1" lang="en-US" altLang="zh-CN" sz="2000" dirty="0">
                    <a:sym typeface="+mn-ea"/>
                  </a:rPr>
                  <a:t>y</a:t>
                </a:r>
                <a:r>
                  <a:rPr kumimoji="1" lang="en-US" altLang="zh-CN" sz="2000" dirty="0">
                    <a:ea typeface="Cambria Math" panose="0204050305040603020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i="1" smtClean="0">
                        <a:latin typeface="Cambria Math" panose="02040503050406030204" charset="0"/>
                        <a:ea typeface="Cambria Math" panose="02040503050406030204" charset="0"/>
                      </a:rPr>
                      <m:t>∈</m:t>
                    </m:r>
                    <m:r>
                      <a:rPr kumimoji="1" lang="en-US" altLang="zh-CN" sz="2000" i="1">
                        <a:latin typeface="Cambria Math" panose="02040503050406030204" charset="0"/>
                        <a:ea typeface="Cambria Math" panose="02040503050406030204" charset="0"/>
                      </a:rPr>
                      <m:t>ℤ</m:t>
                    </m:r>
                  </m:oMath>
                </a14:m>
                <a:endParaRPr lang="zh-CN" altLang="en-US" sz="2000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5360" y="2143125"/>
                <a:ext cx="1864995" cy="3987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 err="1"/>
              <a:t>线性算数理论</a:t>
            </a:r>
            <a:r>
              <a:rPr lang="zh-CN" altLang="en-US" sz="4400" dirty="0"/>
              <a:t>：分支定界</a:t>
            </a:r>
            <a:endParaRPr lang="zh-CN" altLang="en-US" sz="4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9015" y="1726565"/>
            <a:ext cx="7633970" cy="43326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谓词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逻辑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647700" y="1377950"/>
                <a:ext cx="9345930" cy="132524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>
                  <a:lnSpc>
                    <a:spcPct val="150000"/>
                  </a:lnSpc>
                </a:pPr>
                <a:r>
                  <a:rPr lang="zh-CN" altLang="en-US" sz="2000"/>
                  <a:t>动机：</a:t>
                </a:r>
                <a:r>
                  <a:rPr kumimoji="1" lang="zh-CN" altLang="en-US" sz="2000" dirty="0">
                    <a:sym typeface="+mn-ea"/>
                  </a:rPr>
                  <a:t>命题逻辑中命题变量是最小单位，且没有内部结构，表达能力受限</a:t>
                </a:r>
                <a:endParaRPr kumimoji="1" lang="zh-CN" altLang="en-US" sz="2000" dirty="0">
                  <a:sym typeface="+mn-ea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∷= ⊥| ⊤ | 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𝑥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∧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∨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𝑃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| 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𝑃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→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𝑃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| 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¬</m:t>
                      </m:r>
                      <m:r>
                        <a:rPr lang="en-US" altLang="zh-CN" sz="2000" i="1">
                          <a:latin typeface="Cambria Math" panose="02040503050406030204" charset="0"/>
                          <a:cs typeface="Cambria Math" panose="02040503050406030204" charset="0"/>
                        </a:rPr>
                        <m:t>𝑃</m:t>
                      </m:r>
                      <m:r>
                        <a:rPr lang="en-US" altLang="zh-CN" sz="2000" i="1">
                          <a:latin typeface="DejaVu Math TeX Gyre" panose="02000503000000000000" charset="0"/>
                          <a:cs typeface="DejaVu Math TeX Gyre" panose="02000503000000000000" charset="0"/>
                        </a:rPr>
                        <m:t> </m:t>
                      </m:r>
                    </m:oMath>
                  </m:oMathPara>
                </a14:m>
                <a:endParaRPr lang="en-US" altLang="zh-CN" sz="2000" i="1">
                  <a:latin typeface="DejaVu Math TeX Gyre" panose="02000503000000000000" charset="0"/>
                  <a:cs typeface="DejaVu Math TeX Gyre" panose="02000503000000000000" charset="0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en-US" sz="2000"/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1377950"/>
                <a:ext cx="9345930" cy="1325245"/>
              </a:xfrm>
              <a:prstGeom prst="rect">
                <a:avLst/>
              </a:prstGeom>
              <a:blipFill rotWithShape="1">
                <a:blip r:embed="rId1"/>
                <a:stretch>
                  <a:fillRect b="-69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组合 2"/>
          <p:cNvGrpSpPr/>
          <p:nvPr/>
        </p:nvGrpSpPr>
        <p:grpSpPr>
          <a:xfrm>
            <a:off x="647700" y="3124200"/>
            <a:ext cx="11329035" cy="1451610"/>
            <a:chOff x="1020" y="4920"/>
            <a:chExt cx="17841" cy="2286"/>
          </a:xfrm>
        </p:grpSpPr>
        <p:pic>
          <p:nvPicPr>
            <p:cNvPr id="28" name="图片 27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020" y="4920"/>
              <a:ext cx="8681" cy="228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0045" y="6435"/>
              <a:ext cx="8816" cy="619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文本框 7"/>
                <p:cNvSpPr txBox="1"/>
                <p:nvPr/>
              </p:nvSpPr>
              <p:spPr>
                <a:xfrm>
                  <a:off x="10520" y="4920"/>
                  <a:ext cx="7581" cy="12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p>
                  <a:pPr indent="0">
                    <a:buFont typeface="Wingdings" panose="05000000000000000000" pitchFamily="2" charset="2"/>
                    <a:buNone/>
                  </a:pPr>
                  <a:r>
                    <a:rPr kumimoji="1" lang="zh-CN" altLang="en-US" dirty="0">
                      <a:sym typeface="+mn-ea"/>
                    </a:rPr>
                    <a:t>令命题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en-GB" i="1" dirty="0" err="1">
                              <a:latin typeface="DejaVu Math TeX Gyre" panose="02000503000000000000" charset="0"/>
                              <a:ea typeface="Cambria Math" panose="02040503050406030204" charset="0"/>
                              <a:cs typeface="DejaVu Math TeX Gyre" panose="02000503000000000000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1" lang="en-US" altLang="en-GB" i="1" dirty="0" err="1">
                              <a:latin typeface="DejaVu Math TeX Gyre" panose="02000503000000000000" charset="0"/>
                              <a:ea typeface="Cambria Math" panose="02040503050406030204" charset="0"/>
                              <a:cs typeface="DejaVu Math TeX Gyre" panose="02000503000000000000" charset="0"/>
                              <a:sym typeface="+mn-ea"/>
                            </a:rPr>
                            <m:t>𝑃</m:t>
                          </m:r>
                        </m:e>
                        <m:sub>
                          <m:r>
                            <a:rPr kumimoji="1" lang="en-US" altLang="en-GB" i="1" dirty="0" err="1">
                              <a:latin typeface="DejaVu Math TeX Gyre" panose="02000503000000000000" charset="0"/>
                              <a:ea typeface="Cambria Math" panose="02040503050406030204" charset="0"/>
                              <a:cs typeface="DejaVu Math TeX Gyre" panose="02000503000000000000" charset="0"/>
                              <a:sym typeface="+mn-ea"/>
                            </a:rPr>
                            <m:t>𝑥</m:t>
                          </m:r>
                        </m:sub>
                      </m:sSub>
                    </m:oMath>
                  </a14:m>
                  <a:r>
                    <a:rPr kumimoji="1" lang="en-GB" altLang="zh-CN" dirty="0">
                      <a:latin typeface="Cambria Math" panose="02040503050406030204" charset="0"/>
                      <a:ea typeface="Cambria Math" panose="02040503050406030204" charset="0"/>
                      <a:sym typeface="+mn-ea"/>
                    </a:rPr>
                    <a:t> </a:t>
                  </a:r>
                  <a:r>
                    <a:rPr kumimoji="1" lang="zh-CN" altLang="en-US" dirty="0">
                      <a:sym typeface="+mn-ea"/>
                    </a:rPr>
                    <a:t>表示 </a:t>
                  </a:r>
                  <a14:m>
                    <m:oMath xmlns:m="http://schemas.openxmlformats.org/officeDocument/2006/math">
                      <m:r>
                        <a:rPr kumimoji="1" lang="en-US" altLang="en-GB" i="1" dirty="0">
                          <a:latin typeface="DejaVu Math TeX Gyre" panose="02000503000000000000" charset="0"/>
                          <a:ea typeface="Cambria Math" panose="02040503050406030204" charset="0"/>
                          <a:cs typeface="DejaVu Math TeX Gyre" panose="02000503000000000000" charset="0"/>
                          <a:sym typeface="+mn-ea"/>
                        </a:rPr>
                        <m:t>𝑥</m:t>
                      </m:r>
                    </m:oMath>
                  </a14:m>
                  <a:r>
                    <a:rPr kumimoji="1" lang="zh-CN" altLang="en-US" dirty="0">
                      <a:sym typeface="+mn-ea"/>
                    </a:rPr>
                    <a:t> 是集合 </a:t>
                  </a:r>
                  <a14:m>
                    <m:oMath xmlns:m="http://schemas.openxmlformats.org/officeDocument/2006/math">
                      <m:r>
                        <a:rPr kumimoji="1" lang="en-US" altLang="en-GB" i="1" dirty="0">
                          <a:latin typeface="DejaVu Math TeX Gyre" panose="02000503000000000000" charset="0"/>
                          <a:ea typeface="Cambria Math" panose="02040503050406030204" charset="0"/>
                          <a:cs typeface="DejaVu Math TeX Gyre" panose="02000503000000000000" charset="0"/>
                          <a:sym typeface="+mn-ea"/>
                        </a:rPr>
                        <m:t>𝑆</m:t>
                      </m:r>
                    </m:oMath>
                  </a14:m>
                  <a:r>
                    <a:rPr kumimoji="1" lang="zh-CN" altLang="en-US" dirty="0">
                      <a:sym typeface="+mn-ea"/>
                    </a:rPr>
                    <a:t> 中的数，令命题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en-GB" i="1" dirty="0" err="1">
                              <a:latin typeface="DejaVu Math TeX Gyre" panose="02000503000000000000" charset="0"/>
                              <a:ea typeface="Cambria Math" panose="02040503050406030204" charset="0"/>
                              <a:cs typeface="DejaVu Math TeX Gyre" panose="02000503000000000000" charset="0"/>
                              <a:sym typeface="+mn-ea"/>
                            </a:rPr>
                          </m:ctrlPr>
                        </m:sSubPr>
                        <m:e>
                          <m:r>
                            <a:rPr kumimoji="1" lang="en-US" altLang="en-GB" i="1" dirty="0" err="1">
                              <a:latin typeface="DejaVu Math TeX Gyre" panose="02000503000000000000" charset="0"/>
                              <a:ea typeface="Cambria Math" panose="02040503050406030204" charset="0"/>
                              <a:cs typeface="DejaVu Math TeX Gyre" panose="02000503000000000000" charset="0"/>
                              <a:sym typeface="+mn-ea"/>
                            </a:rPr>
                            <m:t>𝑄</m:t>
                          </m:r>
                        </m:e>
                        <m:sub>
                          <m:r>
                            <a:rPr kumimoji="1" lang="en-US" altLang="en-GB" i="1" dirty="0" err="1">
                              <a:latin typeface="DejaVu Math TeX Gyre" panose="02000503000000000000" charset="0"/>
                              <a:ea typeface="Cambria Math" panose="02040503050406030204" charset="0"/>
                              <a:cs typeface="DejaVu Math TeX Gyre" panose="02000503000000000000" charset="0"/>
                              <a:sym typeface="+mn-ea"/>
                            </a:rPr>
                            <m:t>𝑥</m:t>
                          </m:r>
                        </m:sub>
                      </m:sSub>
                    </m:oMath>
                  </a14:m>
                  <a:r>
                    <a:rPr kumimoji="1" lang="zh-CN" altLang="en-US" dirty="0">
                      <a:latin typeface="Cambria Math" panose="02040503050406030204" charset="0"/>
                      <a:ea typeface="Cambria Math" panose="02040503050406030204" charset="0"/>
                      <a:sym typeface="+mn-ea"/>
                    </a:rPr>
                    <a:t> </a:t>
                  </a:r>
                  <a:r>
                    <a:rPr kumimoji="1" lang="zh-CN" altLang="en-US" dirty="0">
                      <a:sym typeface="+mn-ea"/>
                    </a:rPr>
                    <a:t>表示 </a:t>
                  </a:r>
                  <a14:m>
                    <m:oMath xmlns:m="http://schemas.openxmlformats.org/officeDocument/2006/math">
                      <m:r>
                        <a:rPr kumimoji="1" lang="en-US" altLang="en-GB" i="1" dirty="0">
                          <a:latin typeface="DejaVu Math TeX Gyre" panose="02000503000000000000" charset="0"/>
                          <a:ea typeface="Cambria Math" panose="02040503050406030204" charset="0"/>
                          <a:cs typeface="DejaVu Math TeX Gyre" panose="02000503000000000000" charset="0"/>
                          <a:sym typeface="+mn-ea"/>
                        </a:rPr>
                        <m:t>𝑥</m:t>
                      </m:r>
                    </m:oMath>
                  </a14:m>
                  <a:r>
                    <a:rPr kumimoji="1" lang="zh-CN" altLang="en-US" dirty="0">
                      <a:latin typeface="Cambria Math" panose="02040503050406030204" charset="0"/>
                      <a:ea typeface="Cambria Math" panose="02040503050406030204" charset="0"/>
                      <a:sym typeface="+mn-ea"/>
                    </a:rPr>
                    <a:t> </a:t>
                  </a:r>
                  <a:r>
                    <a:rPr kumimoji="1" lang="zh-CN" altLang="en-US" dirty="0">
                      <a:sym typeface="+mn-ea"/>
                    </a:rPr>
                    <a:t>是 </a:t>
                  </a:r>
                  <a:r>
                    <a:rPr kumimoji="1" lang="en-US" altLang="zh-CN" dirty="0">
                      <a:latin typeface="Cambria Math" panose="02040503050406030204" charset="0"/>
                      <a:ea typeface="Cambria Math" panose="02040503050406030204" charset="0"/>
                      <a:sym typeface="+mn-ea"/>
                    </a:rPr>
                    <a:t>5</a:t>
                  </a:r>
                  <a:r>
                    <a:rPr kumimoji="1" lang="zh-CN" altLang="en-US" dirty="0">
                      <a:sym typeface="+mn-ea"/>
                    </a:rPr>
                    <a:t> 的倍数</a:t>
                  </a:r>
                  <a:endParaRPr kumimoji="1" lang="en-US" altLang="zh-CN" dirty="0"/>
                </a:p>
                <a:p>
                  <a:endParaRPr lang="zh-CN" altLang="en-US"/>
                </a:p>
              </p:txBody>
            </p:sp>
          </mc:Choice>
          <mc:Fallback>
            <p:sp>
              <p:nvSpPr>
                <p:cNvPr id="8" name="文本框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0" y="4920"/>
                  <a:ext cx="7581" cy="1278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组合 3"/>
          <p:cNvGrpSpPr/>
          <p:nvPr/>
        </p:nvGrpSpPr>
        <p:grpSpPr>
          <a:xfrm>
            <a:off x="647700" y="5127625"/>
            <a:ext cx="8293100" cy="1459230"/>
            <a:chOff x="1020" y="8075"/>
            <a:chExt cx="13060" cy="229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文本框 10"/>
                <p:cNvSpPr txBox="1"/>
                <p:nvPr/>
              </p:nvSpPr>
              <p:spPr>
                <a:xfrm>
                  <a:off x="1020" y="8075"/>
                  <a:ext cx="10828" cy="1016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pPr marL="285750" indent="-285750">
                    <a:buFont typeface="Wingdings" panose="05000000000000000000" pitchFamily="2" charset="2"/>
                    <a:buChar char="Ø"/>
                  </a:pPr>
                  <a:r>
                    <a:rPr kumimoji="1" lang="zh-CN" altLang="en-US" dirty="0">
                      <a:sym typeface="+mn-ea"/>
                    </a:rPr>
                    <a:t>当问题的论域由有限推广到无限时，对命题的表述会更加困难，</a:t>
                  </a:r>
                  <a:endParaRPr kumimoji="1" lang="en-US" altLang="zh-CN" dirty="0"/>
                </a:p>
                <a:p>
                  <a:r>
                    <a:rPr kumimoji="1" lang="zh-CN" altLang="en-US" dirty="0">
                      <a:sym typeface="+mn-ea"/>
                    </a:rPr>
                    <a:t>如果我们把 集合 </a:t>
                  </a:r>
                  <a14:m>
                    <m:oMath xmlns:m="http://schemas.openxmlformats.org/officeDocument/2006/math">
                      <m:r>
                        <a:rPr kumimoji="1" lang="en-US" altLang="en-GB" i="1" dirty="0">
                          <a:latin typeface="DejaVu Math TeX Gyre" panose="02000503000000000000" charset="0"/>
                          <a:ea typeface="Cambria Math" panose="02040503050406030204" charset="0"/>
                          <a:cs typeface="DejaVu Math TeX Gyre" panose="02000503000000000000" charset="0"/>
                          <a:sym typeface="+mn-ea"/>
                        </a:rPr>
                        <m:t>𝑆</m:t>
                      </m:r>
                    </m:oMath>
                  </a14:m>
                  <a:r>
                    <a:rPr kumimoji="1" lang="zh-CN" altLang="en-US" dirty="0">
                      <a:latin typeface="Cambria Math" panose="02040503050406030204" charset="0"/>
                      <a:ea typeface="Cambria Math" panose="02040503050406030204" charset="0"/>
                      <a:sym typeface="+mn-ea"/>
                    </a:rPr>
                    <a:t> </a:t>
                  </a:r>
                  <a:r>
                    <a:rPr kumimoji="1" lang="zh-CN" altLang="en-US" dirty="0">
                      <a:sym typeface="+mn-ea"/>
                    </a:rPr>
                    <a:t>推广成无限集合 </a:t>
                  </a:r>
                  <a:endParaRPr kumimoji="1" lang="zh-CN" altLang="en-US" dirty="0">
                    <a:sym typeface="+mn-ea"/>
                  </a:endParaRPr>
                </a:p>
              </p:txBody>
            </p:sp>
          </mc:Choice>
          <mc:Fallback>
            <p:sp>
              <p:nvSpPr>
                <p:cNvPr id="11" name="文本框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" y="8075"/>
                  <a:ext cx="10828" cy="1016"/>
                </a:xfrm>
                <a:prstGeom prst="rect">
                  <a:avLst/>
                </a:prstGeom>
                <a:blipFill rotWithShape="1">
                  <a:blip r:embed="rId7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图片 1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6642" y="8579"/>
              <a:ext cx="3249" cy="51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4276" y="9535"/>
              <a:ext cx="9804" cy="83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 err="1"/>
              <a:t>线性算数理论</a:t>
            </a:r>
            <a:r>
              <a:rPr lang="zh-CN" altLang="en-US" sz="4400" dirty="0"/>
              <a:t>：分支定界</a:t>
            </a:r>
            <a:endParaRPr lang="zh-CN" altLang="en-US"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2246630" y="1760220"/>
                <a:ext cx="7667625" cy="378460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branchBound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(S){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 res = simplex(S);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 if(res==UNSAT)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prune</a:t>
                </a:r>
                <a:endParaRPr kumimoji="1" lang="en-US" altLang="zh-CN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 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return UNSAT;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 if(res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are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integers)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 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exit(SAT);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 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deep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return</a:t>
                </a:r>
                <a:endParaRPr kumimoji="1" lang="en-US" altLang="zh-CN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c0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=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select(x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of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real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value);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return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branchBound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(S </a:t>
                </a:r>
                <a14:m>
                  <m:oMath xmlns:m="http://schemas.openxmlformats.org/officeDocument/2006/math">
                    <m:r>
                      <a:rPr kumimoji="1" lang="en-US" altLang="zh-CN" sz="2000" b="1">
                        <a:solidFill>
                          <a:srgbClr val="0432FF"/>
                        </a:solidFill>
                        <a:latin typeface="Cambria Math" panose="02040503050406030204" charset="0"/>
                        <a:cs typeface="Courier New" panose="02070309020205020404" pitchFamily="49" charset="0"/>
                      </a:rPr>
                      <m:t>∪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[x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≥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kumimoji="1" lang="en-US" altLang="zh-CN" sz="2000" b="1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kumimoji="1" lang="en-US" altLang="zh-CN" sz="2000" b="1">
                            <a:solidFill>
                              <a:srgbClr val="0432FF"/>
                            </a:solidFill>
                            <a:latin typeface="Cambria Math" panose="02040503050406030204" charset="0"/>
                            <a:cs typeface="Courier New" panose="02070309020205020404" pitchFamily="49" charset="0"/>
                          </a:rPr>
                          <m:t>𝑐</m:t>
                        </m:r>
                        <m:r>
                          <a:rPr kumimoji="1" lang="en-US" altLang="zh-CN" sz="2000" b="1">
                            <a:solidFill>
                              <a:srgbClr val="0432FF"/>
                            </a:solidFill>
                            <a:latin typeface="Cambria Math" panose="02040503050406030204" charset="0"/>
                            <a:cs typeface="Courier New" panose="02070309020205020404" pitchFamily="49" charset="0"/>
                          </a:rPr>
                          <m:t>0</m:t>
                        </m:r>
                      </m:e>
                    </m:d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])||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backtrack</a:t>
                </a:r>
                <a:endParaRPr kumimoji="1" lang="en-US" altLang="zh-CN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zh-CN" altLang="en-US" sz="2000" dirty="0">
                    <a:sym typeface="+mn-ea"/>
                  </a:rPr>
                  <a:t>                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branchBound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(S </a:t>
                </a:r>
                <a14:m>
                  <m:oMath xmlns:m="http://schemas.openxmlformats.org/officeDocument/2006/math">
                    <m:r>
                      <a:rPr kumimoji="1" lang="en-US" altLang="zh-CN" sz="2000" b="1">
                        <a:solidFill>
                          <a:srgbClr val="0432FF"/>
                        </a:solidFill>
                        <a:latin typeface="Cambria Math" panose="02040503050406030204" charset="0"/>
                        <a:cs typeface="Courier New" panose="02070309020205020404" pitchFamily="49" charset="0"/>
                      </a:rPr>
                      <m:t>∪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[x ≤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kumimoji="1" lang="en-US" altLang="zh-CN" sz="2000" b="1" i="1">
                            <a:solidFill>
                              <a:srgbClr val="0432FF"/>
                            </a:solidFill>
                            <a:latin typeface="Cambria Math" panose="02040503050406030204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kumimoji="1" lang="en-US" altLang="zh-CN" sz="2000" b="1">
                            <a:solidFill>
                              <a:srgbClr val="0432FF"/>
                            </a:solidFill>
                            <a:latin typeface="Cambria Math" panose="02040503050406030204" charset="0"/>
                            <a:cs typeface="Courier New" panose="02070309020205020404" pitchFamily="49" charset="0"/>
                          </a:rPr>
                          <m:t>𝑐</m:t>
                        </m:r>
                        <m:r>
                          <a:rPr kumimoji="1" lang="en-US" altLang="zh-CN" sz="2000" b="1">
                            <a:solidFill>
                              <a:srgbClr val="0432FF"/>
                            </a:solidFill>
                            <a:latin typeface="Cambria Math" panose="02040503050406030204" charset="0"/>
                            <a:cs typeface="Courier New" panose="02070309020205020404" pitchFamily="49" charset="0"/>
                          </a:rPr>
                          <m:t>0</m:t>
                        </m:r>
                      </m:e>
                    </m:d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]);</a:t>
                </a:r>
                <a:endParaRPr kumimoji="1" lang="en-US" altLang="zh-CN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fontAlgn="auto">
                  <a:lnSpc>
                    <a:spcPct val="120000"/>
                  </a:lnSpc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  <a:sym typeface="+mn-ea"/>
                  </a:rPr>
                  <a:t>}</a:t>
                </a:r>
                <a:endParaRPr lang="zh-CN" altLang="en-US" sz="200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630" y="1760220"/>
                <a:ext cx="7667625" cy="378460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22" y="155078"/>
            <a:ext cx="10515600" cy="1325563"/>
          </a:xfrm>
        </p:spPr>
        <p:txBody>
          <a:bodyPr/>
          <a:lstStyle/>
          <a:p>
            <a:r>
              <a:rPr lang="en-US" altLang="en-US" sz="4400" dirty="0" err="1"/>
              <a:t>线性算数理论</a:t>
            </a:r>
            <a:r>
              <a:rPr lang="zh-CN" altLang="en-US" sz="4400" dirty="0"/>
              <a:t>：分支定界</a:t>
            </a:r>
            <a:endParaRPr lang="zh-CN" altLang="en-US" sz="4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66695" y="2276475"/>
            <a:ext cx="5942965" cy="37179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66215" y="1452880"/>
            <a:ext cx="43751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kumimoji="1"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Graphically:</a:t>
            </a:r>
            <a:r>
              <a:rPr kumimoji="1"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kumimoji="1"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</a:t>
            </a:r>
            <a:r>
              <a:rPr kumimoji="1"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kumimoji="1"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decision</a:t>
            </a:r>
            <a:r>
              <a:rPr kumimoji="1" lang="zh-CN" altLang="en-US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kumimoji="1" lang="en-US" altLang="zh-CN" sz="2800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tree</a:t>
            </a:r>
            <a:endParaRPr lang="zh-CN" alt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回顾课内容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584325"/>
            <a:ext cx="10720070" cy="4780915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zh-CN" altLang="en-US" b="1"/>
              <a:t>课程内容回顾</a:t>
            </a:r>
            <a:endParaRPr lang="zh-CN" altLang="en-US" b="1"/>
          </a:p>
          <a:p>
            <a:pPr>
              <a:lnSpc>
                <a:spcPct val="150000"/>
              </a:lnSpc>
            </a:pPr>
            <a:r>
              <a:rPr lang="zh-CN" altLang="en-US" b="1"/>
              <a:t>实验讲解</a:t>
            </a:r>
            <a:endParaRPr lang="zh-CN" altLang="en-US"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谓词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逻辑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647700" y="1817370"/>
                <a:ext cx="5895340" cy="2168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</a:pPr>
                <a:r>
                  <a:rPr kumimoji="1" lang="zh-CN" altLang="en-US" dirty="0"/>
                  <a:t>我们需要更加精细的对命题内部结构的描述，引入量词，来刻画“无限”：</a:t>
                </a:r>
                <a:endParaRPr kumimoji="1"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用命题 </a:t>
                </a:r>
                <a14:m>
                  <m:oMath xmlns:m="http://schemas.openxmlformats.org/officeDocument/2006/math">
                    <m:r>
                      <a:rPr kumimoji="1" lang="en-US" altLang="en-GB" i="1" dirty="0">
                        <a:latin typeface="DejaVu Math TeX Gyre" panose="02000503000000000000" charset="0"/>
                        <a:ea typeface="Cambria Math" panose="02040503050406030204" charset="0"/>
                        <a:cs typeface="DejaVu Math TeX Gyre" panose="02000503000000000000" charset="0"/>
                      </a:rPr>
                      <m:t>𝑃</m:t>
                    </m:r>
                    <m:r>
                      <a:rPr kumimoji="1" lang="en-US" altLang="en-GB" i="1" dirty="0">
                        <a:latin typeface="DejaVu Math TeX Gyre" panose="02000503000000000000" charset="0"/>
                        <a:ea typeface="Cambria Math" panose="02040503050406030204" charset="0"/>
                        <a:cs typeface="DejaVu Math TeX Gyre" panose="02000503000000000000" charset="0"/>
                      </a:rPr>
                      <m:t>(</m:t>
                    </m:r>
                    <m:r>
                      <a:rPr kumimoji="1" lang="en-US" altLang="en-GB" i="1" dirty="0">
                        <a:latin typeface="DejaVu Math TeX Gyre" panose="02000503000000000000" charset="0"/>
                        <a:ea typeface="Cambria Math" panose="02040503050406030204" charset="0"/>
                        <a:cs typeface="DejaVu Math TeX Gyre" panose="02000503000000000000" charset="0"/>
                      </a:rPr>
                      <m:t>𝑥</m:t>
                    </m:r>
                    <m:r>
                      <a:rPr kumimoji="1" lang="en-US" altLang="en-GB" i="1" dirty="0">
                        <a:latin typeface="DejaVu Math TeX Gyre" panose="02000503000000000000" charset="0"/>
                        <a:ea typeface="Cambria Math" panose="02040503050406030204" charset="0"/>
                        <a:cs typeface="DejaVu Math TeX Gyre" panose="02000503000000000000" charset="0"/>
                      </a:rPr>
                      <m:t>)</m:t>
                    </m:r>
                  </m:oMath>
                </a14:m>
                <a:r>
                  <a:rPr kumimoji="1" lang="zh-CN" altLang="en-US" dirty="0">
                    <a:latin typeface="Cambria Math" panose="02040503050406030204" charset="0"/>
                    <a:ea typeface="Cambria Math" panose="02040503050406030204" charset="0"/>
                  </a:rPr>
                  <a:t> </a:t>
                </a:r>
                <a:r>
                  <a:rPr kumimoji="1" lang="zh-CN" altLang="en-US" dirty="0"/>
                  <a:t>表示 </a:t>
                </a:r>
                <a:r>
                  <a:rPr kumimoji="1" lang="en-GB" altLang="zh-CN" dirty="0">
                    <a:latin typeface="Cambria Math" panose="02040503050406030204" charset="0"/>
                    <a:ea typeface="Cambria Math" panose="02040503050406030204" charset="0"/>
                  </a:rPr>
                  <a:t>x</a:t>
                </a:r>
                <a:r>
                  <a:rPr kumimoji="1" lang="zh-CN" altLang="en-US" dirty="0"/>
                  <a:t> 是集合 </a:t>
                </a:r>
                <a:r>
                  <a:rPr kumimoji="1" lang="en-GB" altLang="zh-CN" dirty="0">
                    <a:latin typeface="Cambria Math" panose="02040503050406030204" charset="0"/>
                    <a:ea typeface="Cambria Math" panose="02040503050406030204" charset="0"/>
                  </a:rPr>
                  <a:t>S</a:t>
                </a:r>
                <a:r>
                  <a:rPr kumimoji="1" lang="zh-CN" altLang="en-US" dirty="0"/>
                  <a:t> 中的数</a:t>
                </a:r>
                <a:endParaRPr kumimoji="1"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命题 </a:t>
                </a:r>
                <a14:m>
                  <m:oMath xmlns:m="http://schemas.openxmlformats.org/officeDocument/2006/math">
                    <m:r>
                      <a:rPr kumimoji="1" lang="en-US" altLang="en-GB" i="1" dirty="0">
                        <a:latin typeface="DejaVu Math TeX Gyre" panose="02000503000000000000" charset="0"/>
                        <a:ea typeface="Cambria Math" panose="02040503050406030204" charset="0"/>
                        <a:cs typeface="DejaVu Math TeX Gyre" panose="02000503000000000000" charset="0"/>
                      </a:rPr>
                      <m:t>𝑄</m:t>
                    </m:r>
                    <m:r>
                      <a:rPr kumimoji="1" lang="en-US" altLang="en-GB" i="1" dirty="0">
                        <a:latin typeface="DejaVu Math TeX Gyre" panose="02000503000000000000" charset="0"/>
                        <a:ea typeface="Cambria Math" panose="02040503050406030204" charset="0"/>
                        <a:cs typeface="DejaVu Math TeX Gyre" panose="02000503000000000000" charset="0"/>
                      </a:rPr>
                      <m:t>(</m:t>
                    </m:r>
                    <m:r>
                      <a:rPr kumimoji="1" lang="en-US" altLang="en-GB" i="1" dirty="0">
                        <a:latin typeface="DejaVu Math TeX Gyre" panose="02000503000000000000" charset="0"/>
                        <a:ea typeface="Cambria Math" panose="02040503050406030204" charset="0"/>
                        <a:cs typeface="DejaVu Math TeX Gyre" panose="02000503000000000000" charset="0"/>
                      </a:rPr>
                      <m:t>𝑥</m:t>
                    </m:r>
                    <m:r>
                      <a:rPr kumimoji="1" lang="en-US" altLang="en-GB" i="1" dirty="0">
                        <a:latin typeface="DejaVu Math TeX Gyre" panose="02000503000000000000" charset="0"/>
                        <a:ea typeface="Cambria Math" panose="02040503050406030204" charset="0"/>
                        <a:cs typeface="DejaVu Math TeX Gyre" panose="02000503000000000000" charset="0"/>
                      </a:rPr>
                      <m:t>)</m:t>
                    </m:r>
                  </m:oMath>
                </a14:m>
                <a:r>
                  <a:rPr kumimoji="1" lang="zh-CN" altLang="en-US" dirty="0">
                    <a:latin typeface="Cambria Math" panose="02040503050406030204" charset="0"/>
                    <a:ea typeface="Cambria Math" panose="02040503050406030204" charset="0"/>
                  </a:rPr>
                  <a:t> </a:t>
                </a:r>
                <a:r>
                  <a:rPr kumimoji="1" lang="zh-CN" altLang="en-US" dirty="0"/>
                  <a:t>表示 </a:t>
                </a:r>
                <a:r>
                  <a:rPr kumimoji="1" lang="en-GB" altLang="zh-CN" dirty="0">
                    <a:latin typeface="Cambria Math" panose="02040503050406030204" charset="0"/>
                    <a:ea typeface="Cambria Math" panose="02040503050406030204" charset="0"/>
                  </a:rPr>
                  <a:t>x</a:t>
                </a:r>
                <a:r>
                  <a:rPr kumimoji="1" lang="zh-CN" altLang="en-US" dirty="0"/>
                  <a:t> 是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5</a:t>
                </a:r>
                <a:r>
                  <a:rPr kumimoji="1" lang="zh-CN" altLang="en-US" dirty="0"/>
                  <a:t> 的倍数</a:t>
                </a:r>
                <a:endParaRPr kumimoji="1" lang="en-US" altLang="zh-CN" dirty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我们用符号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latin typeface="DejaVu Math TeX Gyre" panose="02000503000000000000" charset="0"/>
                        <a:cs typeface="DejaVu Math TeX Gyre" panose="02000503000000000000" charset="0"/>
                      </a:rPr>
                      <m:t>∀</m:t>
                    </m:r>
                  </m:oMath>
                </a14:m>
                <a:r>
                  <a:rPr kumimoji="1" lang="zh-CN" altLang="en-US" dirty="0"/>
                  <a:t>表达“任意”</a:t>
                </a:r>
                <a:endParaRPr kumimoji="1" lang="zh-CN" altLang="en-US" dirty="0"/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647700" y="1817370"/>
                <a:ext cx="5895340" cy="21685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4776" y="4218694"/>
            <a:ext cx="4065346" cy="43758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75385" y="5257165"/>
            <a:ext cx="94608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kumimoji="1" lang="zh-CN" altLang="en-US" sz="2000" dirty="0">
                <a:latin typeface="+mj-ea"/>
                <a:ea typeface="+mj-ea"/>
                <a:cs typeface="+mj-ea"/>
              </a:rPr>
              <a:t>命题</a:t>
            </a:r>
            <a:r>
              <a:rPr kumimoji="1" lang="en-GB" altLang="zh-CN" sz="2000" dirty="0">
                <a:latin typeface="+mj-ea"/>
                <a:ea typeface="+mj-ea"/>
                <a:cs typeface="+mj-ea"/>
              </a:rPr>
              <a:t>P</a:t>
            </a:r>
            <a:r>
              <a:rPr kumimoji="1" lang="zh-CN" altLang="en-US" sz="2000" dirty="0">
                <a:latin typeface="+mj-ea"/>
                <a:ea typeface="+mj-ea"/>
                <a:cs typeface="+mj-ea"/>
              </a:rPr>
              <a:t>与</a:t>
            </a:r>
            <a:r>
              <a:rPr kumimoji="1" lang="en-GB" altLang="zh-CN" sz="2000" dirty="0">
                <a:latin typeface="+mj-ea"/>
                <a:ea typeface="+mj-ea"/>
                <a:cs typeface="+mj-ea"/>
              </a:rPr>
              <a:t>Q</a:t>
            </a:r>
            <a:r>
              <a:rPr kumimoji="1" lang="zh-CN" altLang="en-US" sz="2000" dirty="0">
                <a:latin typeface="+mj-ea"/>
                <a:ea typeface="+mj-ea"/>
                <a:cs typeface="+mj-ea"/>
              </a:rPr>
              <a:t>的接收变量</a:t>
            </a:r>
            <a:r>
              <a:rPr kumimoji="1" lang="en-GB" altLang="zh-CN" sz="2000" dirty="0">
                <a:latin typeface="+mj-ea"/>
                <a:ea typeface="+mj-ea"/>
                <a:cs typeface="+mj-ea"/>
              </a:rPr>
              <a:t>x</a:t>
            </a:r>
            <a:r>
              <a:rPr kumimoji="1" lang="zh-CN" altLang="en-US" sz="2000" dirty="0">
                <a:latin typeface="+mj-ea"/>
                <a:ea typeface="+mj-ea"/>
                <a:cs typeface="+mj-ea"/>
              </a:rPr>
              <a:t>做参数，因此可称为</a:t>
            </a:r>
            <a:r>
              <a:rPr kumimoji="1" lang="zh-CN" altLang="en-US" sz="2000" b="1" dirty="0">
                <a:latin typeface="+mj-ea"/>
                <a:ea typeface="+mj-ea"/>
                <a:cs typeface="+mj-ea"/>
              </a:rPr>
              <a:t>谓词（</a:t>
            </a:r>
            <a:r>
              <a:rPr kumimoji="1" lang="en-US" altLang="zh-CN" sz="2000" b="1" dirty="0">
                <a:latin typeface="+mj-ea"/>
                <a:ea typeface="+mj-ea"/>
                <a:cs typeface="+mj-ea"/>
              </a:rPr>
              <a:t>Predicate</a:t>
            </a:r>
            <a:r>
              <a:rPr kumimoji="1" lang="zh-CN" altLang="en-US" sz="2000" b="1" dirty="0">
                <a:latin typeface="+mj-ea"/>
                <a:ea typeface="+mj-ea"/>
                <a:cs typeface="+mj-ea"/>
              </a:rPr>
              <a:t>）</a:t>
            </a:r>
            <a:r>
              <a:rPr kumimoji="1" lang="zh-CN" altLang="en-US" sz="2000" dirty="0">
                <a:latin typeface="+mj-ea"/>
                <a:ea typeface="+mj-ea"/>
                <a:cs typeface="+mj-ea"/>
              </a:rPr>
              <a:t>，这种形式的逻辑系统也被称为</a:t>
            </a:r>
            <a:r>
              <a:rPr kumimoji="1" lang="zh-CN" altLang="en-US" sz="2000" b="1" dirty="0">
                <a:latin typeface="+mj-ea"/>
                <a:ea typeface="+mj-ea"/>
                <a:cs typeface="+mj-ea"/>
              </a:rPr>
              <a:t>谓词逻辑（</a:t>
            </a:r>
            <a:r>
              <a:rPr kumimoji="1" lang="en-US" altLang="zh-CN" sz="2000" b="1" dirty="0">
                <a:latin typeface="+mj-ea"/>
                <a:ea typeface="+mj-ea"/>
                <a:cs typeface="+mj-ea"/>
              </a:rPr>
              <a:t>Predicate Logic</a:t>
            </a:r>
            <a:r>
              <a:rPr kumimoji="1" lang="zh-CN" altLang="en-US" sz="2000" b="1" dirty="0">
                <a:latin typeface="+mj-ea"/>
                <a:ea typeface="+mj-ea"/>
                <a:cs typeface="+mj-ea"/>
              </a:rPr>
              <a:t>）</a:t>
            </a:r>
            <a:endParaRPr kumimoji="1" lang="zh-CN" altLang="en-US" sz="2000" b="1" dirty="0">
              <a:latin typeface="+mj-ea"/>
              <a:ea typeface="+mj-ea"/>
              <a:cs typeface="+mj-ea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425054" y="1931902"/>
            <a:ext cx="5685892" cy="1497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谓词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逻辑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custDataLst>
                  <p:tags r:id="rId1"/>
                </p:custDataLst>
              </p:nvPr>
            </p:nvSpPr>
            <p:spPr>
              <a:xfrm>
                <a:off x="592455" y="1443990"/>
                <a:ext cx="4526280" cy="48748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en-US" b="1" dirty="0" err="1">
                    <a:latin typeface="+mj-ea"/>
                    <a:ea typeface="+mj-ea"/>
                    <a:cs typeface="+mj-ea"/>
                    <a:sym typeface="+mn-ea"/>
                  </a:rPr>
                  <a:t>谓词</a:t>
                </a:r>
                <a:r>
                  <a:rPr lang="en-US" altLang="en-US" b="1" dirty="0" err="1">
                    <a:latin typeface="+mj-ea"/>
                    <a:ea typeface="+mj-ea"/>
                    <a:cs typeface="+mj-ea"/>
                  </a:rPr>
                  <a:t>逻辑</a:t>
                </a:r>
                <a:r>
                  <a:rPr lang="en-US" altLang="en-US" b="1" dirty="0">
                    <a:latin typeface="+mj-ea"/>
                    <a:ea typeface="+mj-ea"/>
                    <a:cs typeface="+mj-ea"/>
                  </a:rPr>
                  <a:t> ( </a:t>
                </a:r>
                <a:r>
                  <a:rPr lang="en-US" altLang="en-US" b="1" dirty="0">
                    <a:latin typeface="+mj-ea"/>
                    <a:ea typeface="+mj-ea"/>
                    <a:cs typeface="+mj-ea"/>
                  </a:rPr>
                  <a:t>Predicate Logic) </a:t>
                </a:r>
                <a:r>
                  <a:rPr lang="en-US" altLang="en-US" b="1" dirty="0" err="1">
                    <a:latin typeface="+mj-ea"/>
                    <a:ea typeface="+mj-ea"/>
                    <a:cs typeface="+mj-ea"/>
                  </a:rPr>
                  <a:t>语法</a:t>
                </a:r>
                <a:endParaRPr lang="en-US" altLang="en-US" b="1" dirty="0">
                  <a:latin typeface="+mj-ea"/>
                  <a:ea typeface="+mj-ea"/>
                  <a:cs typeface="+mj-ea"/>
                </a:endParaRPr>
              </a:p>
              <a:p>
                <a:pPr marL="0" indent="0">
                  <a:buNone/>
                </a:pP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E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::=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x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c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f</a:t>
                </a:r>
                <a:r>
                  <a:rPr kumimoji="1" lang="zh-CN" altLang="en-US" dirty="0">
                    <a:latin typeface="Cambria Math" panose="02040503050406030204" charset="0"/>
                    <a:ea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(E,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…,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E)</a:t>
                </a:r>
                <a:endParaRPr kumimoji="1" lang="en-US" altLang="zh-CN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R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::=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r(E,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…,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E)</a:t>
                </a:r>
                <a:r>
                  <a:rPr kumimoji="1" lang="zh-CN" altLang="en-US" dirty="0">
                    <a:latin typeface="Cambria Math" panose="02040503050406030204" charset="0"/>
                  </a:rPr>
                  <a:t>       </a:t>
                </a:r>
                <a:endParaRPr kumimoji="1" lang="en-US" altLang="zh-CN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en-US" altLang="zh-CN" i="1" dirty="0">
                    <a:latin typeface="Cambria Math" panose="02040503050406030204" charset="0"/>
                    <a:ea typeface="Cambria Math" panose="02040503050406030204" charset="0"/>
                  </a:rPr>
                  <a:t>P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::=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 R</a:t>
                </a:r>
                <a:endParaRPr kumimoji="1" lang="en-US" altLang="zh-CN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14:m>
                  <m:oMath xmlns:m="http://schemas.openxmlformats.org/officeDocument/2006/math">
                    <m:r>
                      <a:rPr kumimoji="1" lang="zh-CN" altLang="en-US">
                        <a:latin typeface="Cambria Math" panose="02040503050406030204" charset="0"/>
                        <a:ea typeface="Cambria Math" panose="0204050305040603020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charset="0"/>
                        <a:ea typeface="Cambria Math" panose="02040503050406030204" charset="0"/>
                      </a:rPr>
                      <m:t>T</m:t>
                    </m:r>
                  </m:oMath>
                </a14:m>
                <a:endParaRPr kumimoji="1" lang="en-US" altLang="zh-CN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latin typeface="Cambria Math" panose="02040503050406030204" charset="0"/>
                    <a:ea typeface="Cambria Math" panose="02040503050406030204" charset="0"/>
                  </a:rPr>
                  <a:t>     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latin typeface="Cambria Math" panose="02040503050406030204" charset="0"/>
                    <a:ea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charset="0"/>
                        <a:ea typeface="Cambria Math" panose="02040503050406030204" charset="0"/>
                      </a:rPr>
                      <m:t>⊥</m:t>
                    </m:r>
                  </m:oMath>
                </a14:m>
                <a:endParaRPr kumimoji="1" lang="en-US" altLang="zh-CN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i="1" dirty="0">
                    <a:latin typeface="Cambria Math" panose="02040503050406030204" charset="0"/>
                    <a:ea typeface="Cambria Math" panose="02040503050406030204" charset="0"/>
                  </a:rPr>
                  <a:t>P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panose="02040503050406030204" charset="0"/>
                      </a:rPr>
                      <m:t>∨</m:t>
                    </m:r>
                  </m:oMath>
                </a14:m>
                <a:r>
                  <a:rPr kumimoji="1" lang="zh-CN" altLang="en-US" i="1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i="1" dirty="0">
                    <a:latin typeface="Cambria Math" panose="02040503050406030204" charset="0"/>
                    <a:ea typeface="Cambria Math" panose="02040503050406030204" charset="0"/>
                  </a:rPr>
                  <a:t>P</a:t>
                </a:r>
                <a:endParaRPr kumimoji="1" lang="en-US" altLang="zh-CN" i="1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dirty="0">
                          <a:latin typeface="Cambria Math" panose="02040503050406030204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dirty="0">
                          <a:latin typeface="Cambria Math" panose="02040503050406030204" charset="0"/>
                          <a:ea typeface="Cambria Math" panose="02040503050406030204" charset="0"/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dirty="0">
                          <a:latin typeface="Cambria Math" panose="0204050305040603020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  <m:r>
                        <a:rPr kumimoji="1" lang="zh-CN" altLang="en-US" i="1">
                          <a:latin typeface="Cambria Math" panose="02040503050406030204" charset="0"/>
                        </a:rPr>
                        <m:t>∧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dirty="0">
                          <a:latin typeface="Cambria Math" panose="02040503050406030204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dirty="0">
                          <a:latin typeface="Cambria Math" panose="02040503050406030204" charset="0"/>
                          <a:ea typeface="Cambria Math" panose="02040503050406030204" charset="0"/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dirty="0">
                          <a:latin typeface="Cambria Math" panose="0204050305040603020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  <m:r>
                        <a:rPr kumimoji="1" lang="zh-CN" altLang="en-US" i="1">
                          <a:latin typeface="Cambria Math" panose="02040503050406030204" charset="0"/>
                        </a:rPr>
                        <m:t>→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dirty="0">
                          <a:latin typeface="Cambria Math" panose="02040503050406030204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dirty="0">
                          <a:latin typeface="Cambria Math" panose="02040503050406030204" charset="0"/>
                          <a:ea typeface="Cambria Math" panose="02040503050406030204" charset="0"/>
                        </a:rPr>
                        <m:t>|</m:t>
                      </m:r>
                      <m:r>
                        <a:rPr kumimoji="1" lang="zh-CN" altLang="en-US" i="1" dirty="0">
                          <a:latin typeface="Cambria Math" panose="02040503050406030204" charset="0"/>
                        </a:rPr>
                        <m:t> </m:t>
                      </m:r>
                      <m:r>
                        <a:rPr kumimoji="1" lang="en-US" altLang="zh-CN" i="1">
                          <a:latin typeface="Cambria Math" panose="02040503050406030204" charset="0"/>
                          <a:ea typeface="Cambria Math" panose="02040503050406030204" charset="0"/>
                        </a:rPr>
                        <m:t>¬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rgbClr val="C00000"/>
                    </a:solidFill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rgbClr val="C00000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rgbClr val="C00000"/>
                    </a:solidFill>
                    <a:latin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solidFill>
                          <a:srgbClr val="C00000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∀</m:t>
                    </m:r>
                    <m:r>
                      <a:rPr kumimoji="1" lang="en-US" altLang="zh-CN" i="1" dirty="0">
                        <a:solidFill>
                          <a:srgbClr val="C00000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𝑥</m:t>
                    </m:r>
                    <m:r>
                      <a:rPr kumimoji="1" lang="en-US" altLang="zh-CN" i="1" dirty="0">
                        <a:solidFill>
                          <a:srgbClr val="C00000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.</m:t>
                    </m:r>
                    <m:r>
                      <a:rPr kumimoji="1" lang="en-US" altLang="zh-CN" i="1" dirty="0">
                        <a:solidFill>
                          <a:srgbClr val="C00000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𝑃</m:t>
                    </m:r>
                  </m:oMath>
                </a14:m>
                <a:endParaRPr kumimoji="1" lang="en-US" altLang="zh-CN" dirty="0">
                  <a:solidFill>
                    <a:srgbClr val="C00000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rgbClr val="C00000"/>
                    </a:solidFill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rgbClr val="C00000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rgbClr val="C00000"/>
                    </a:solidFill>
                    <a:latin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solidFill>
                          <a:srgbClr val="C00000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∃</m:t>
                    </m:r>
                    <m:r>
                      <a:rPr kumimoji="1" lang="en-US" altLang="zh-CN" i="1" dirty="0">
                        <a:solidFill>
                          <a:srgbClr val="C00000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𝑥</m:t>
                    </m:r>
                    <m:r>
                      <a:rPr kumimoji="1" lang="en-US" altLang="zh-CN" i="1" dirty="0">
                        <a:solidFill>
                          <a:srgbClr val="C00000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.</m:t>
                    </m:r>
                    <m:r>
                      <m:rPr>
                        <m:nor/>
                      </m:rPr>
                      <a:rPr kumimoji="1" lang="en-US" altLang="zh-CN" i="1" dirty="0">
                        <a:solidFill>
                          <a:srgbClr val="C00000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P</m:t>
                    </m:r>
                  </m:oMath>
                </a14:m>
                <a:endParaRPr lang="en-US" altLang="en-US" sz="1800" dirty="0">
                  <a:solidFill>
                    <a:srgbClr val="C00000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lvl="1"/>
                <a:endParaRPr lang="en-US" altLang="en-US" sz="1800" dirty="0"/>
              </a:p>
              <a:p>
                <a:endParaRPr lang="en-US" alt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2"/>
                </p:custDataLst>
              </p:nvPr>
            </p:nvSpPr>
            <p:spPr>
              <a:xfrm>
                <a:off x="592455" y="1443990"/>
                <a:ext cx="4526280" cy="4874895"/>
              </a:xfrm>
              <a:prstGeom prst="rect">
                <a:avLst/>
              </a:prstGeom>
              <a:blipFill rotWithShape="1">
                <a:blip r:embed="rId3"/>
                <a:stretch>
                  <a:fillRect b="-38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>
                <a:spLocks noGrp="1"/>
              </p:cNvSpPr>
              <p:nvPr/>
            </p:nvSpPr>
            <p:spPr>
              <a:xfrm>
                <a:off x="6527165" y="1684020"/>
                <a:ext cx="4526280" cy="48748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E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::=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x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c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</a:rPr>
                  <a:t>E+E | E-E</a:t>
                </a:r>
                <a:endParaRPr kumimoji="1" lang="en-US" altLang="zh-CN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R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::=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</a:rPr>
                  <a:t>E = E | E &gt; E</a:t>
                </a:r>
                <a:r>
                  <a:rPr kumimoji="1" lang="zh-CN" altLang="en-US" dirty="0">
                    <a:latin typeface="Cambria Math" panose="02040503050406030204" charset="0"/>
                  </a:rPr>
                  <a:t>       </a:t>
                </a:r>
                <a:endParaRPr kumimoji="1" lang="en-US" altLang="zh-CN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en-US" altLang="zh-CN" i="1" dirty="0">
                    <a:latin typeface="Cambria Math" panose="02040503050406030204" charset="0"/>
                    <a:ea typeface="Cambria Math" panose="02040503050406030204" charset="0"/>
                  </a:rPr>
                  <a:t>P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::=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R</a:t>
                </a:r>
                <a:endParaRPr kumimoji="1" lang="en-US" altLang="zh-CN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14:m>
                  <m:oMath xmlns:m="http://schemas.openxmlformats.org/officeDocument/2006/math">
                    <m:r>
                      <a:rPr kumimoji="1" lang="zh-CN" altLang="en-US">
                        <a:latin typeface="Cambria Math" panose="02040503050406030204" charset="0"/>
                        <a:ea typeface="Cambria Math" panose="0204050305040603020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>
                        <a:latin typeface="Cambria Math" panose="02040503050406030204" charset="0"/>
                        <a:ea typeface="Cambria Math" panose="02040503050406030204" charset="0"/>
                      </a:rPr>
                      <m:t>T</m:t>
                    </m:r>
                  </m:oMath>
                </a14:m>
                <a:endParaRPr kumimoji="1" lang="en-US" altLang="zh-CN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latin typeface="Cambria Math" panose="02040503050406030204" charset="0"/>
                    <a:ea typeface="Cambria Math" panose="02040503050406030204" charset="0"/>
                  </a:rPr>
                  <a:t>     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latin typeface="Cambria Math" panose="02040503050406030204" charset="0"/>
                    <a:ea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charset="0"/>
                        <a:ea typeface="Cambria Math" panose="02040503050406030204" charset="0"/>
                      </a:rPr>
                      <m:t>⊥</m:t>
                    </m:r>
                  </m:oMath>
                </a14:m>
                <a:endParaRPr kumimoji="1" lang="en-US" altLang="zh-CN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i="1" dirty="0">
                    <a:latin typeface="Cambria Math" panose="02040503050406030204" charset="0"/>
                    <a:ea typeface="Cambria Math" panose="02040503050406030204" charset="0"/>
                  </a:rPr>
                  <a:t>P</a:t>
                </a:r>
                <a:r>
                  <a:rPr kumimoji="1" lang="zh-CN" altLang="en-US" dirty="0">
                    <a:latin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latin typeface="Cambria Math" panose="02040503050406030204" charset="0"/>
                      </a:rPr>
                      <m:t>∨</m:t>
                    </m:r>
                  </m:oMath>
                </a14:m>
                <a:r>
                  <a:rPr kumimoji="1" lang="zh-CN" altLang="en-US" i="1" dirty="0">
                    <a:latin typeface="Cambria Math" panose="02040503050406030204" charset="0"/>
                  </a:rPr>
                  <a:t> </a:t>
                </a:r>
                <a:r>
                  <a:rPr kumimoji="1" lang="en-US" altLang="zh-CN" i="1" dirty="0">
                    <a:latin typeface="Cambria Math" panose="02040503050406030204" charset="0"/>
                    <a:ea typeface="Cambria Math" panose="02040503050406030204" charset="0"/>
                  </a:rPr>
                  <a:t>P</a:t>
                </a:r>
                <a:endParaRPr kumimoji="1" lang="en-US" altLang="zh-CN" i="1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dirty="0">
                          <a:latin typeface="Cambria Math" panose="02040503050406030204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dirty="0">
                          <a:latin typeface="Cambria Math" panose="02040503050406030204" charset="0"/>
                          <a:ea typeface="Cambria Math" panose="02040503050406030204" charset="0"/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dirty="0">
                          <a:latin typeface="Cambria Math" panose="0204050305040603020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  <m:r>
                        <a:rPr kumimoji="1" lang="zh-CN" altLang="en-US" i="1">
                          <a:latin typeface="Cambria Math" panose="02040503050406030204" charset="0"/>
                        </a:rPr>
                        <m:t>∧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dirty="0">
                          <a:latin typeface="Cambria Math" panose="02040503050406030204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dirty="0">
                          <a:latin typeface="Cambria Math" panose="02040503050406030204" charset="0"/>
                          <a:ea typeface="Cambria Math" panose="02040503050406030204" charset="0"/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dirty="0">
                          <a:latin typeface="Cambria Math" panose="0204050305040603020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  <m:r>
                        <a:rPr kumimoji="1" lang="zh-CN" altLang="en-US" i="1">
                          <a:latin typeface="Cambria Math" panose="02040503050406030204" charset="0"/>
                        </a:rPr>
                        <m:t>→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dirty="0">
                          <a:latin typeface="Cambria Math" panose="02040503050406030204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dirty="0">
                          <a:latin typeface="Cambria Math" panose="02040503050406030204" charset="0"/>
                          <a:ea typeface="Cambria Math" panose="02040503050406030204" charset="0"/>
                        </a:rPr>
                        <m:t>|</m:t>
                      </m:r>
                      <m:r>
                        <a:rPr kumimoji="1" lang="zh-CN" altLang="en-US" i="1" dirty="0">
                          <a:latin typeface="Cambria Math" panose="02040503050406030204" charset="0"/>
                        </a:rPr>
                        <m:t> </m:t>
                      </m:r>
                      <m:r>
                        <a:rPr kumimoji="1" lang="en-US" altLang="zh-CN" i="1">
                          <a:latin typeface="Cambria Math" panose="02040503050406030204" charset="0"/>
                          <a:ea typeface="Cambria Math" panose="02040503050406030204" charset="0"/>
                        </a:rPr>
                        <m:t>¬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rgbClr val="C00000"/>
                    </a:solidFill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rgbClr val="C00000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rgbClr val="C00000"/>
                    </a:solidFill>
                    <a:latin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solidFill>
                          <a:srgbClr val="C00000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∀</m:t>
                    </m:r>
                    <m:r>
                      <a:rPr kumimoji="1" lang="en-US" altLang="zh-CN" i="1" dirty="0">
                        <a:solidFill>
                          <a:srgbClr val="C00000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𝑥</m:t>
                    </m:r>
                    <m:r>
                      <a:rPr kumimoji="1" lang="en-US" altLang="zh-CN" i="1" dirty="0">
                        <a:solidFill>
                          <a:srgbClr val="C00000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.</m:t>
                    </m:r>
                    <m:r>
                      <a:rPr kumimoji="1" lang="en-US" altLang="zh-CN" i="1" dirty="0">
                        <a:solidFill>
                          <a:srgbClr val="C00000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𝑃</m:t>
                    </m:r>
                  </m:oMath>
                </a14:m>
                <a:endParaRPr kumimoji="1" lang="en-US" altLang="zh-CN" dirty="0">
                  <a:solidFill>
                    <a:srgbClr val="C00000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rgbClr val="C00000"/>
                    </a:solidFill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rgbClr val="C00000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rgbClr val="C00000"/>
                    </a:solidFill>
                    <a:latin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solidFill>
                          <a:srgbClr val="C00000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∃</m:t>
                    </m:r>
                    <m:r>
                      <a:rPr kumimoji="1" lang="en-US" altLang="zh-CN" i="1" dirty="0">
                        <a:solidFill>
                          <a:srgbClr val="C00000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𝑥</m:t>
                    </m:r>
                    <m:r>
                      <a:rPr kumimoji="1" lang="en-US" altLang="zh-CN" i="1" dirty="0">
                        <a:solidFill>
                          <a:srgbClr val="C00000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.</m:t>
                    </m:r>
                    <m:r>
                      <m:rPr>
                        <m:nor/>
                      </m:rPr>
                      <a:rPr kumimoji="1" lang="en-US" altLang="zh-CN" i="1" dirty="0">
                        <a:solidFill>
                          <a:srgbClr val="C00000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P</m:t>
                    </m:r>
                  </m:oMath>
                </a14:m>
                <a:endParaRPr lang="en-US" altLang="en-US" sz="1800" dirty="0">
                  <a:solidFill>
                    <a:srgbClr val="C00000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lvl="1"/>
                <a:endParaRPr lang="en-US" altLang="en-US" sz="1800" dirty="0"/>
              </a:p>
              <a:p>
                <a:endParaRPr lang="en-US" altLang="en-US" sz="2000" dirty="0"/>
              </a:p>
            </p:txBody>
          </p:sp>
        </mc:Choice>
        <mc:Fallback>
          <p:sp>
            <p:nvSpPr>
              <p:cNvPr id="7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165" y="1684020"/>
                <a:ext cx="4526280" cy="48748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谓词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逻辑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647700" y="1418590"/>
                <a:ext cx="8495030" cy="1482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>
                    <a:latin typeface="+mj-ea"/>
                    <a:ea typeface="+mj-ea"/>
                    <a:cs typeface="+mj-ea"/>
                  </a:rPr>
                  <a:t>绑定变量：命题</a:t>
                </a:r>
                <a:r>
                  <a:rPr lang="en-US" altLang="zh-CN" sz="2000">
                    <a:latin typeface="+mj-ea"/>
                    <a:ea typeface="+mj-ea"/>
                    <a:cs typeface="+mj-ea"/>
                  </a:rPr>
                  <a:t>P</a:t>
                </a:r>
                <a:r>
                  <a:rPr lang="zh-CN" altLang="en-US" sz="2000">
                    <a:latin typeface="+mj-ea"/>
                    <a:ea typeface="+mj-ea"/>
                    <a:cs typeface="+mj-ea"/>
                  </a:rPr>
                  <a:t>中被量词约束的变量</a:t>
                </a:r>
                <a:r>
                  <a:rPr lang="en-US" altLang="zh-CN" sz="2000">
                    <a:latin typeface="+mj-ea"/>
                    <a:ea typeface="+mj-ea"/>
                    <a:cs typeface="+mj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DejaVu Math TeX Gyre" panose="02000503000000000000" charset="0"/>
                        <a:ea typeface="宋体" panose="02010600030101010101" pitchFamily="2" charset="-122"/>
                        <a:cs typeface="DejaVu Math TeX Gyre" panose="02000503000000000000" charset="0"/>
                      </a:rPr>
                      <m:t>∀</m:t>
                    </m:r>
                    <m:r>
                      <a:rPr lang="en-US" altLang="zh-CN" sz="2000" i="1">
                        <a:latin typeface="DejaVu Math TeX Gyre" panose="02000503000000000000" charset="0"/>
                        <a:ea typeface="宋体" panose="02010600030101010101" pitchFamily="2" charset="-122"/>
                        <a:cs typeface="DejaVu Math TeX Gyre" panose="02000503000000000000" charset="0"/>
                      </a:rPr>
                      <m:t>𝑦</m:t>
                    </m:r>
                    <m:r>
                      <a:rPr lang="en-US" altLang="zh-CN" sz="2000" i="1">
                        <a:latin typeface="DejaVu Math TeX Gyre" panose="02000503000000000000" charset="0"/>
                        <a:ea typeface="宋体" panose="02010600030101010101" pitchFamily="2" charset="-122"/>
                        <a:cs typeface="DejaVu Math TeX Gyre" panose="02000503000000000000" charset="0"/>
                      </a:rPr>
                      <m:t>.</m:t>
                    </m:r>
                    <m:r>
                      <a:rPr lang="en-US" altLang="zh-CN" sz="2000" i="1">
                        <a:latin typeface="DejaVu Math TeX Gyre" panose="02000503000000000000" charset="0"/>
                        <a:ea typeface="+mj-ea"/>
                        <a:cs typeface="DejaVu Math TeX Gyre" panose="02000503000000000000" charset="0"/>
                      </a:rPr>
                      <m:t>𝑃</m:t>
                    </m:r>
                    <m:r>
                      <a:rPr lang="en-US" altLang="zh-CN" sz="2000" i="1">
                        <a:latin typeface="DejaVu Math TeX Gyre" panose="02000503000000000000" charset="0"/>
                        <a:ea typeface="宋体" panose="02010600030101010101" pitchFamily="2" charset="-122"/>
                        <a:cs typeface="DejaVu Math TeX Gyre" panose="02000503000000000000" charset="0"/>
                      </a:rPr>
                      <m:t>(</m:t>
                    </m:r>
                    <m:r>
                      <a:rPr lang="en-US" altLang="zh-CN" sz="2000" i="1">
                        <a:latin typeface="DejaVu Math TeX Gyre" panose="02000503000000000000" charset="0"/>
                        <a:ea typeface="+mj-ea"/>
                        <a:cs typeface="DejaVu Math TeX Gyre" panose="02000503000000000000" charset="0"/>
                      </a:rPr>
                      <m:t>𝑥</m:t>
                    </m:r>
                    <m:r>
                      <a:rPr lang="en-US" altLang="zh-CN" sz="2000" i="1">
                        <a:latin typeface="DejaVu Math TeX Gyre" panose="02000503000000000000" charset="0"/>
                        <a:ea typeface="宋体" panose="02010600030101010101" pitchFamily="2" charset="-122"/>
                        <a:cs typeface="DejaVu Math TeX Gyre" panose="02000503000000000000" charset="0"/>
                      </a:rPr>
                      <m:t>,</m:t>
                    </m:r>
                    <m:r>
                      <a:rPr lang="en-US" altLang="zh-CN" sz="2000" i="1">
                        <a:latin typeface="DejaVu Math TeX Gyre" panose="02000503000000000000" charset="0"/>
                        <a:ea typeface="+mj-ea"/>
                        <a:cs typeface="DejaVu Math TeX Gyre" panose="02000503000000000000" charset="0"/>
                      </a:rPr>
                      <m:t>𝑦</m:t>
                    </m:r>
                    <m:r>
                      <a:rPr lang="en-US" altLang="zh-CN" sz="2000" i="1">
                        <a:latin typeface="DejaVu Math TeX Gyre" panose="02000503000000000000" charset="0"/>
                        <a:ea typeface="宋体" panose="02010600030101010101" pitchFamily="2" charset="-122"/>
                        <a:cs typeface="DejaVu Math TeX Gyre" panose="02000503000000000000" charset="0"/>
                      </a:rPr>
                      <m:t>)</m:t>
                    </m:r>
                  </m:oMath>
                </a14:m>
                <a:endParaRPr lang="zh-CN" altLang="en-US" sz="2000">
                  <a:latin typeface="+mj-ea"/>
                  <a:ea typeface="+mj-ea"/>
                  <a:cs typeface="+mj-ea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>
                    <a:latin typeface="+mj-ea"/>
                    <a:ea typeface="+mj-ea"/>
                    <a:cs typeface="+mj-ea"/>
                  </a:rPr>
                  <a:t>自由变量：命题</a:t>
                </a:r>
                <a:r>
                  <a:rPr lang="en-US" altLang="zh-CN" sz="2000">
                    <a:latin typeface="+mj-ea"/>
                    <a:ea typeface="+mj-ea"/>
                    <a:cs typeface="+mj-ea"/>
                  </a:rPr>
                  <a:t>P</a:t>
                </a:r>
                <a:r>
                  <a:rPr lang="zh-CN" altLang="en-US" sz="2000">
                    <a:latin typeface="+mj-ea"/>
                    <a:ea typeface="+mj-ea"/>
                    <a:cs typeface="+mj-ea"/>
                  </a:rPr>
                  <a:t>中不受任何量词约束的变量</a:t>
                </a:r>
                <a:endParaRPr lang="zh-CN" altLang="en-US" sz="2000">
                  <a:latin typeface="+mj-ea"/>
                  <a:ea typeface="+mj-ea"/>
                  <a:cs typeface="+mj-ea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>
                    <a:latin typeface="+mj-ea"/>
                    <a:ea typeface="+mj-ea"/>
                    <a:cs typeface="+mj-ea"/>
                  </a:rPr>
                  <a:t>替换：作用域内的变量被替换成表达式，只针对自由变量</a:t>
                </a:r>
                <a:endParaRPr lang="zh-CN" altLang="en-US" sz="2000">
                  <a:latin typeface="+mj-ea"/>
                  <a:ea typeface="+mj-ea"/>
                  <a:cs typeface="+mj-ea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" y="1418590"/>
                <a:ext cx="8495030" cy="148209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谓词</a:t>
            </a:r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逻辑</a:t>
            </a:r>
            <a:endParaRPr lang="zh-CN" alt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5" name="图片 4" descr="/Users/lml/Library/Containers/com.kingsoft.wpsoffice.mac/Data/tmp/photoeditapp/20250408153333/temp.pngte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-512" b="4251"/>
          <a:stretch>
            <a:fillRect/>
          </a:stretch>
        </p:blipFill>
        <p:spPr>
          <a:xfrm>
            <a:off x="823278" y="1824355"/>
            <a:ext cx="3798570" cy="4934585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47700" y="1374140"/>
            <a:ext cx="3347085" cy="3549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绑定变量计算规则</a:t>
            </a:r>
            <a:endParaRPr lang="en-US" altLang="en-US" dirty="0"/>
          </a:p>
          <a:p>
            <a:endParaRPr lang="en-US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2"/>
              <p:cNvSpPr>
                <a:spLocks noGrp="1"/>
              </p:cNvSpPr>
              <p:nvPr>
                <p:custDataLst>
                  <p:tags r:id="rId4"/>
                </p:custDataLst>
              </p:nvPr>
            </p:nvSpPr>
            <p:spPr>
              <a:xfrm>
                <a:off x="6896100" y="1584325"/>
                <a:ext cx="4526280" cy="48748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E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::=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x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c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f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(E,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…,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E)</a:t>
                </a:r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R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::=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r(E,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…,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E)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      </a:t>
                </a:r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en-US" altLang="zh-CN" i="1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P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::=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 R</a:t>
                </a:r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14:m>
                  <m:oMath xmlns:m="http://schemas.openxmlformats.org/officeDocument/2006/math">
                    <m:r>
                      <a:rPr kumimoji="1" lang="zh-CN" altLang="en-US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T</m:t>
                    </m:r>
                  </m:oMath>
                </a14:m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⊥</m:t>
                    </m:r>
                  </m:oMath>
                </a14:m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i="1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P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solidFill>
                          <a:schemeClr val="tx1"/>
                        </a:solidFill>
                        <a:latin typeface="Cambria Math" panose="02040503050406030204" charset="0"/>
                      </a:rPr>
                      <m:t>∨</m:t>
                    </m:r>
                  </m:oMath>
                </a14:m>
                <a:r>
                  <a:rPr kumimoji="1" lang="zh-CN" altLang="en-US" i="1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:r>
                  <a:rPr kumimoji="1" lang="en-US" altLang="zh-CN" i="1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P</a:t>
                </a:r>
                <a:endParaRPr kumimoji="1" lang="en-US" altLang="zh-CN" i="1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  <m:r>
                        <a:rPr kumimoji="1" lang="zh-CN" altLang="en-US" i="1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∧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|</m:t>
                      </m:r>
                      <m:r>
                        <m:rPr>
                          <m:nor/>
                        </m:rPr>
                        <a:rPr kumimoji="1" lang="zh-CN" altLang="en-US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  <m:r>
                        <a:rPr kumimoji="1" lang="zh-CN" altLang="en-US" i="1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→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zh-CN" altLang="en-US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     </m:t>
                      </m:r>
                      <m:r>
                        <m:rPr>
                          <m:nor/>
                        </m:rPr>
                        <a:rPr kumimoji="1" lang="en-US" altLang="zh-CN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|</m:t>
                      </m:r>
                      <m:r>
                        <a:rPr kumimoji="1" lang="zh-CN" altLang="en-US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</a:rPr>
                        <m:t> </m:t>
                      </m:r>
                      <m:r>
                        <a:rPr kumimoji="1" lang="en-US" altLang="zh-CN" i="1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¬</m:t>
                      </m:r>
                      <m:r>
                        <m:rPr>
                          <m:nor/>
                        </m:rPr>
                        <a:rPr kumimoji="1" lang="en-US" altLang="zh-CN" i="1" dirty="0">
                          <a:solidFill>
                            <a:schemeClr val="tx1"/>
                          </a:solidFill>
                          <a:latin typeface="Cambria Math" panose="02040503050406030204" charset="0"/>
                          <a:ea typeface="Cambria Math" panose="02040503050406030204" charset="0"/>
                        </a:rPr>
                        <m:t>P</m:t>
                      </m:r>
                    </m:oMath>
                  </m:oMathPara>
                </a14:m>
                <a:endParaRPr kumimoji="1" lang="en-US" altLang="zh-CN" i="1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∀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𝑥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.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𝑃</m:t>
                    </m:r>
                  </m:oMath>
                </a14:m>
                <a:endParaRPr kumimoji="1" lang="en-US" altLang="zh-CN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marL="0" indent="0">
                  <a:buNone/>
                </a:pP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     </a:t>
                </a:r>
                <a:r>
                  <a:rPr kumimoji="1" lang="en-US" altLang="zh-CN" dirty="0">
                    <a:solidFill>
                      <a:schemeClr val="tx1"/>
                    </a:solidFill>
                    <a:latin typeface="Cambria Math" panose="02040503050406030204" charset="0"/>
                    <a:ea typeface="Cambria Math" panose="02040503050406030204" charset="0"/>
                  </a:rPr>
                  <a:t>|</a:t>
                </a:r>
                <a:r>
                  <a:rPr kumimoji="1" lang="zh-CN" altLang="en-US" dirty="0">
                    <a:solidFill>
                      <a:schemeClr val="tx1"/>
                    </a:solidFill>
                    <a:latin typeface="Cambria Math" panose="0204050305040603020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∃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𝑥</m:t>
                    </m:r>
                    <m: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.</m:t>
                    </m:r>
                    <m:r>
                      <m:rPr>
                        <m:nor/>
                      </m:rPr>
                      <a:rPr kumimoji="1" lang="en-US" altLang="zh-CN" i="1" dirty="0">
                        <a:solidFill>
                          <a:schemeClr val="tx1"/>
                        </a:solidFill>
                        <a:latin typeface="Cambria Math" panose="02040503050406030204" charset="0"/>
                        <a:ea typeface="Cambria Math" panose="02040503050406030204" charset="0"/>
                      </a:rPr>
                      <m:t>P</m:t>
                    </m:r>
                  </m:oMath>
                </a14:m>
                <a:endParaRPr lang="en-US" altLang="en-US" sz="1800" dirty="0">
                  <a:solidFill>
                    <a:schemeClr val="tx1"/>
                  </a:solidFill>
                  <a:latin typeface="Cambria Math" panose="02040503050406030204" charset="0"/>
                  <a:ea typeface="Cambria Math" panose="02040503050406030204" charset="0"/>
                </a:endParaRPr>
              </a:p>
              <a:p>
                <a:pPr lvl="1"/>
                <a:endParaRPr lang="en-US" altLang="en-US" sz="1800" dirty="0">
                  <a:solidFill>
                    <a:schemeClr val="tx1"/>
                  </a:solidFill>
                </a:endParaRPr>
              </a:p>
              <a:p>
                <a:endParaRPr lang="en-US" alt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"/>
                </p:custDataLst>
              </p:nvPr>
            </p:nvSpPr>
            <p:spPr>
              <a:xfrm>
                <a:off x="6896100" y="1584325"/>
                <a:ext cx="4526280" cy="48748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TIMING" val="|0.1|0|0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TIMING" val="|0|0|0.2|0.1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UNIT_TABLE_BEAUTIFY" val="smartTable{55e9bf80-5b1c-43fa-bc28-2b5f0fb5d8e3}"/>
</p:tagLst>
</file>

<file path=ppt/tags/tag127.xml><?xml version="1.0" encoding="utf-8"?>
<p:tagLst xmlns:p="http://schemas.openxmlformats.org/presentationml/2006/main">
  <p:tag name="KSO_WM_UNIT_TABLE_BEAUTIFY" val="smartTable{55e9bf80-5b1c-43fa-bc28-2b5f0fb5d8e3}"/>
</p:tagLst>
</file>

<file path=ppt/tags/tag128.xml><?xml version="1.0" encoding="utf-8"?>
<p:tagLst xmlns:p="http://schemas.openxmlformats.org/presentationml/2006/main">
  <p:tag name="KSO_WM_UNIT_TABLE_BEAUTIFY" val="smartTable{8a7d6f75-5ea7-42d4-90ed-2a711bd03e91}"/>
</p:tagLst>
</file>

<file path=ppt/tags/tag129.xml><?xml version="1.0" encoding="utf-8"?>
<p:tagLst xmlns:p="http://schemas.openxmlformats.org/presentationml/2006/main">
  <p:tag name="KSO_WM_UNIT_TABLE_BEAUTIFY" val="smartTable{cb022b33-f11d-45b8-8d4e-35c8ef282712}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UNIT_TABLE_BEAUTIFY" val="smartTable{86c42e58-bf96-40c8-97ba-3007f74d91e6}"/>
</p:tagLst>
</file>

<file path=ppt/tags/tag131.xml><?xml version="1.0" encoding="utf-8"?>
<p:tagLst xmlns:p="http://schemas.openxmlformats.org/presentationml/2006/main">
  <p:tag name="KSO_WM_UNIT_TABLE_BEAUTIFY" val="smartTable{55e9bf80-5b1c-43fa-bc28-2b5f0fb5d8e3}"/>
</p:tagLst>
</file>

<file path=ppt/tags/tag132.xml><?xml version="1.0" encoding="utf-8"?>
<p:tagLst xmlns:p="http://schemas.openxmlformats.org/presentationml/2006/main">
  <p:tag name="KSO_WM_UNIT_TABLE_BEAUTIFY" val="smartTable{55e9bf80-5b1c-43fa-bc28-2b5f0fb5d8e3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8678</Words>
  <Application>WPS 演示</Application>
  <PresentationFormat>宽屏</PresentationFormat>
  <Paragraphs>841</Paragraphs>
  <Slides>52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66" baseType="lpstr">
      <vt:lpstr>Arial</vt:lpstr>
      <vt:lpstr>宋体</vt:lpstr>
      <vt:lpstr>Wingdings</vt:lpstr>
      <vt:lpstr>黑体</vt:lpstr>
      <vt:lpstr>DejaVu Math TeX Gyre</vt:lpstr>
      <vt:lpstr>Cambria Math</vt:lpstr>
      <vt:lpstr>Calibri</vt:lpstr>
      <vt:lpstr>微软雅黑</vt:lpstr>
      <vt:lpstr>Arial Unicode MS</vt:lpstr>
      <vt:lpstr>Courier New</vt:lpstr>
      <vt:lpstr>Times New Roman</vt:lpstr>
      <vt:lpstr>Wingdings</vt:lpstr>
      <vt:lpstr>Verdana</vt:lpstr>
      <vt:lpstr>WPS</vt:lpstr>
      <vt:lpstr>形式化方法回顾课（二）</vt:lpstr>
      <vt:lpstr>回顾课课程内容</vt:lpstr>
      <vt:lpstr>课程结构</vt:lpstr>
      <vt:lpstr>课程大纲</vt:lpstr>
      <vt:lpstr>谓词逻辑</vt:lpstr>
      <vt:lpstr>谓词逻辑</vt:lpstr>
      <vt:lpstr>谓词逻辑</vt:lpstr>
      <vt:lpstr>谓词逻辑</vt:lpstr>
      <vt:lpstr>谓词逻辑</vt:lpstr>
      <vt:lpstr>谓词逻辑</vt:lpstr>
      <vt:lpstr>谓词逻辑</vt:lpstr>
      <vt:lpstr>谓词逻辑</vt:lpstr>
      <vt:lpstr>谓词逻辑</vt:lpstr>
      <vt:lpstr>谓词逻辑</vt:lpstr>
      <vt:lpstr>课程大纲</vt:lpstr>
      <vt:lpstr>等式与未解释函数</vt:lpstr>
      <vt:lpstr>等式与未解释函数</vt:lpstr>
      <vt:lpstr>等式与未解释函数</vt:lpstr>
      <vt:lpstr>等式与未解释函数</vt:lpstr>
      <vt:lpstr>等式与未解释函数</vt:lpstr>
      <vt:lpstr>等式与未解释函数</vt:lpstr>
      <vt:lpstr>等式与未解释函数</vt:lpstr>
      <vt:lpstr>等式与未解释函数</vt:lpstr>
      <vt:lpstr>课程大纲</vt:lpstr>
      <vt:lpstr>线性算数理论</vt:lpstr>
      <vt:lpstr>线性算数理论</vt:lpstr>
      <vt:lpstr>线性算数理论</vt:lpstr>
      <vt:lpstr>线性算数理论：Fourier-Motzkin消元法</vt:lpstr>
      <vt:lpstr>线性算数理论：Fourier-Motzkin消元法</vt:lpstr>
      <vt:lpstr>线性算数理论：Fourier-Motzkin消元法</vt:lpstr>
      <vt:lpstr>线性算数理论：Fourier-Motzkin消元法</vt:lpstr>
      <vt:lpstr>线性算数理论：Fourier-Motzkin消元法</vt:lpstr>
      <vt:lpstr>线性算数理论：Fourier-Motzkin消元法</vt:lpstr>
      <vt:lpstr>线性算数理论：Fourier-Motzkin消元法</vt:lpstr>
      <vt:lpstr>线性算数理论</vt:lpstr>
      <vt:lpstr>线性算数理论：单纯形法</vt:lpstr>
      <vt:lpstr>线性算数理论：几何意义</vt:lpstr>
      <vt:lpstr>线性算数理论：单纯形法</vt:lpstr>
      <vt:lpstr>线性算数理论：单纯形法</vt:lpstr>
      <vt:lpstr>线性算数理论：单纯形法</vt:lpstr>
      <vt:lpstr>线性算数理论：单纯形法</vt:lpstr>
      <vt:lpstr>线性算数理论：单纯形法</vt:lpstr>
      <vt:lpstr>线性算数理论：单纯形法</vt:lpstr>
      <vt:lpstr>线性算数理论：单纯形法</vt:lpstr>
      <vt:lpstr>线性算数理论：单纯形法</vt:lpstr>
      <vt:lpstr>线性算数理论</vt:lpstr>
      <vt:lpstr>线性算数理论：分支定界</vt:lpstr>
      <vt:lpstr>线性算数理论：分支定界</vt:lpstr>
      <vt:lpstr>线性算数理论：分支定界</vt:lpstr>
      <vt:lpstr>线性算数理论：分支定界</vt:lpstr>
      <vt:lpstr>线性算数理论：分支定界</vt:lpstr>
      <vt:lpstr>回顾课内容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nagito</cp:lastModifiedBy>
  <cp:revision>30</cp:revision>
  <dcterms:created xsi:type="dcterms:W3CDTF">2025-04-10T04:52:00Z</dcterms:created>
  <dcterms:modified xsi:type="dcterms:W3CDTF">2026-05-18T07:04:14Z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8DC7DA6565AAD4017725D967A31DF462_41</vt:lpwstr>
  </property>
</Properties>
</file>