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6"/>
  </p:handoutMasterIdLst>
  <p:sldIdLst>
    <p:sldId id="256" r:id="rId3"/>
    <p:sldId id="258" r:id="rId5"/>
    <p:sldId id="265" r:id="rId6"/>
    <p:sldId id="436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92" r:id="rId16"/>
    <p:sldId id="387" r:id="rId17"/>
    <p:sldId id="388" r:id="rId18"/>
    <p:sldId id="393" r:id="rId19"/>
    <p:sldId id="394" r:id="rId20"/>
    <p:sldId id="395" r:id="rId21"/>
    <p:sldId id="397" r:id="rId22"/>
    <p:sldId id="398" r:id="rId23"/>
    <p:sldId id="399" r:id="rId24"/>
    <p:sldId id="400" r:id="rId25"/>
    <p:sldId id="401" r:id="rId26"/>
    <p:sldId id="403" r:id="rId27"/>
    <p:sldId id="404" r:id="rId28"/>
    <p:sldId id="405" r:id="rId29"/>
    <p:sldId id="406" r:id="rId30"/>
    <p:sldId id="407" r:id="rId31"/>
    <p:sldId id="402" r:id="rId32"/>
    <p:sldId id="408" r:id="rId33"/>
    <p:sldId id="409" r:id="rId34"/>
    <p:sldId id="410" r:id="rId35"/>
    <p:sldId id="412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37" r:id="rId46"/>
    <p:sldId id="423" r:id="rId47"/>
    <p:sldId id="424" r:id="rId48"/>
    <p:sldId id="425" r:id="rId49"/>
    <p:sldId id="426" r:id="rId50"/>
    <p:sldId id="427" r:id="rId51"/>
    <p:sldId id="428" r:id="rId52"/>
    <p:sldId id="433" r:id="rId53"/>
    <p:sldId id="434" r:id="rId54"/>
    <p:sldId id="298" r:id="rId5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../media/image51.png"/><Relationship Id="rId7" Type="http://schemas.openxmlformats.org/officeDocument/2006/relationships/image" Target="../media/image49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../media/image48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10" Type="http://schemas.openxmlformats.org/officeDocument/2006/relationships/tags" Target="../tags/tag45.xml"/><Relationship Id="rId1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2.xml"/><Relationship Id="rId7" Type="http://schemas.openxmlformats.org/officeDocument/2006/relationships/image" Target="../media/image6.png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5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形式化方法回顾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课（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三）</a:t>
            </a: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2026</a:t>
            </a:r>
            <a:r>
              <a:rPr lang="zh-CN" altLang="en-US" dirty="0">
                <a:latin typeface="+mn-lt"/>
              </a:rPr>
              <a:t>年</a:t>
            </a:r>
            <a:r>
              <a:rPr lang="zh-CN" altLang="en-US" dirty="0">
                <a:latin typeface="+mn-lt"/>
              </a:rPr>
              <a:t>春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32865" y="1480820"/>
            <a:ext cx="3550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Bit-blasting algorithm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1215" y="2089150"/>
            <a:ext cx="72745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C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{};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a set of all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generated constraints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two main passes: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1. blast each proposition;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2. generate constrains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bitBlast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(P){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// convert the proposition to atomic bools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blastProp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(P);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// generate constraints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genConsProp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(P);</a:t>
            </a:r>
            <a:b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</a:b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}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32865" y="148082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pass #1: blasting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101215" y="2089150"/>
                <a:ext cx="7274560" cy="45231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()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will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blast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each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proposition P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(P){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if P is (e1=e2){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 for atomic propositions, crawl through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// expressions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blastExp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(e1);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blastExp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(e2);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}else if P is (P1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P2){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 trivial recursion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(P1);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blastProp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(P2);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215" y="2089150"/>
                <a:ext cx="7274560" cy="452310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51280" y="127127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pass #1: blasting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8520" y="1847850"/>
            <a:ext cx="835850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 err="1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genCons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()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will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generate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constraints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blastExp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(e){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if e is x: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a vector of </a:t>
            </a:r>
            <a:r>
              <a:rPr kumimoji="1" lang="en-US" altLang="zh-CN" sz="2000" b="1" dirty="0" err="1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boolean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variables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return (b0, b1,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);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if e is c: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return (b0, b1,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if e is e1+e2: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(b0,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blastExp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(e1);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(c0,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cn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blastExp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(e2);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return (d0, …,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dn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); 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attach to e1+e2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// other cases are similar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}</a:t>
            </a:r>
            <a:endParaRPr lang="zh-CN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2080393" y="1135581"/>
            <a:ext cx="8358505" cy="1183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 err="1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genCons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()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will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generate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constraints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x=1 /\ y=2 /\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x&amp;y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=1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+mn-ea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tree structure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758" y="2219888"/>
            <a:ext cx="11306476" cy="43134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51280" y="127127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step #2: generating </a:t>
            </a:r>
            <a:r>
              <a:rPr kumimoji="1" lang="en-US" altLang="zh-CN" sz="2800" dirty="0" err="1">
                <a:solidFill>
                  <a:srgbClr val="FF0000"/>
                </a:solidFill>
                <a:sym typeface="+mn-ea"/>
              </a:rPr>
              <a:t>constr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’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303145" y="2038985"/>
                <a:ext cx="6609715" cy="37846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()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will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generate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constraints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(P){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if P is (e1=e2):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genConsExp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(e1);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genConsExp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(e2);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{x0=y0,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yn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else if P is (P1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P2):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(P1);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genConsProp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(P2);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145" y="2038985"/>
                <a:ext cx="6609715" cy="37846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351280" y="1271270"/>
            <a:ext cx="8513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Bit-blasting algorithm 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: step #2: generating </a:t>
            </a:r>
            <a:r>
              <a:rPr kumimoji="1" lang="en-US" altLang="zh-CN" sz="2800" dirty="0" err="1">
                <a:solidFill>
                  <a:srgbClr val="FF0000"/>
                </a:solidFill>
                <a:sym typeface="+mn-ea"/>
              </a:rPr>
              <a:t>constr</a:t>
            </a:r>
            <a:r>
              <a:rPr kumimoji="1" lang="en-US" altLang="zh-CN" sz="2800" dirty="0">
                <a:solidFill>
                  <a:srgbClr val="FF0000"/>
                </a:solidFill>
                <a:sym typeface="+mn-ea"/>
              </a:rPr>
              <a:t>’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917065" y="1793240"/>
                <a:ext cx="8358505" cy="48926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genExp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()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will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generate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constraints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for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exp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genConsExp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(e){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switch(e){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case 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x&amp;y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{z0=x0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y0,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z1=x1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y1,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xn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sym typeface="Wingdings" panose="05000000000000000000" pitchFamily="2" charset="2"/>
                      </a:rPr>
                      <m:t>∧ </m:t>
                    </m:r>
                  </m:oMath>
                </a14:m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yn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break;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case 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x|y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{z0=x0</a:t>
                </a:r>
                <a14:m>
                  <m:oMath xmlns:m="http://schemas.openxmlformats.org/officeDocument/2006/math"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 </m:t>
                    </m:r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∨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y0,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z1=x1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charset="0"/>
                    <a:cs typeface="Courier New" panose="0207030902020502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∨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y1,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charset="0"/>
                    <a:cs typeface="Courier New" panose="0207030902020502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∨ </m:t>
                    </m:r>
                  </m:oMath>
                </a14:m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break;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case (~x):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C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∪=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{z0=~x0,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z1=~x1,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…,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zn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=~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}; break;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}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65" y="1793240"/>
                <a:ext cx="8358505" cy="48926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2080393" y="1135581"/>
            <a:ext cx="8358505" cy="1183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 err="1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genCons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()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will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generate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constraints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x=1 /\ y=2 /\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x&amp;y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=1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  <a:sym typeface="+mn-ea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tree structure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758" y="2219888"/>
            <a:ext cx="11306476" cy="43134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31147" y="4912744"/>
            <a:ext cx="1692728" cy="4277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c0=T,…,cn=F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3131" y="4226743"/>
            <a:ext cx="2069716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b0=c0,…,bn=cn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6273509"/>
            <a:ext cx="2229838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e0=F,e1=T,…,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en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=F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54466" y="4301244"/>
            <a:ext cx="2069716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d0=e0,…,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=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en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1996" y="3186674"/>
            <a:ext cx="2789461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f0=b0/\d0,…,fn=bn/\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dn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49958" y="3377200"/>
            <a:ext cx="1692728" cy="4277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g0=T,…,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=F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37337" y="2443083"/>
            <a:ext cx="2069716" cy="429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f0=g0,…,fn=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gn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数据结构理论</a:t>
            </a:r>
            <a:endParaRPr lang="en-US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125595" y="2414270"/>
            <a:ext cx="5903595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比特向量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数组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指针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数组理论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3227732" y="1798786"/>
            <a:ext cx="1229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Syntax</a:t>
            </a:r>
            <a:endParaRPr kumimoji="1"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5324" y="2321230"/>
            <a:ext cx="4765388" cy="19464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416050" y="1809750"/>
            <a:ext cx="20300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Array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select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540760" y="2271395"/>
                <a:ext cx="6214745" cy="21285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select:</a:t>
                </a:r>
                <a:endParaRPr kumimoji="1" lang="en-US" altLang="zh-CN" sz="2000" dirty="0"/>
              </a:p>
              <a:p>
                <a:pPr marL="0" indent="0" algn="ctr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[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𝑖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]</m:t>
                      </m:r>
                    </m:oMath>
                  </m:oMathPara>
                </a14:m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introduce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new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function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symbol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endParaRPr kumimoji="1" lang="en-US" altLang="zh-CN" sz="2000" i="1" dirty="0"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1" lang="en-US" altLang="zh-CN" sz="2000" baseline="-25000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And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index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becomes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function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call: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𝐴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𝑖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60" y="2271395"/>
                <a:ext cx="6214745" cy="21285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308100" y="4209415"/>
            <a:ext cx="2246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Array update</a:t>
            </a:r>
            <a:endParaRPr kumimoji="1"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465070" y="4812030"/>
                <a:ext cx="8856345" cy="2192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update:</a:t>
                </a:r>
                <a:endParaRPr kumimoji="1" lang="en-US" altLang="zh-CN" sz="2000" dirty="0"/>
              </a:p>
              <a:p>
                <a:pPr marL="0" indent="0" algn="ctr" fontAlgn="auto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𝐴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[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𝑖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]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latin typeface="Cambria Math" panose="02040503050406030204" charset="0"/>
                    <a:sym typeface="+mn-ea"/>
                  </a:rPr>
                  <a:t>=</a:t>
                </a:r>
                <a:r>
                  <a:rPr kumimoji="1" lang="en-US" altLang="zh-CN" sz="2000" i="1" dirty="0">
                    <a:solidFill>
                      <a:srgbClr val="0432FF"/>
                    </a:solidFill>
                    <a:latin typeface="Cambria Math" panose="02040503050406030204" charset="0"/>
                    <a:sym typeface="+mn-ea"/>
                  </a:rPr>
                  <a:t>x</a:t>
                </a:r>
                <a:endParaRPr kumimoji="1" lang="en-US" altLang="zh-CN" sz="20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introduce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new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array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symbol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𝐴</m:t>
                    </m:r>
                    <m:r>
                      <a:rPr kumimoji="1" lang="en-US" altLang="zh-CN" sz="20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′ 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along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with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two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new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constraints:</a:t>
                </a:r>
                <a:endParaRPr kumimoji="1" lang="en-US" altLang="zh-CN" sz="2000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000" b="0" dirty="0">
                  <a:solidFill>
                    <a:srgbClr val="0432FF"/>
                  </a:solidFill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∀</m:t>
                          </m:r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≠</m:t>
                          </m:r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.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==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[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𝑗</m:t>
                      </m:r>
                      <m:r>
                        <a:rPr kumimoji="1" lang="en-US" altLang="zh-CN" sz="20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]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70" y="4812030"/>
                <a:ext cx="8856345" cy="21920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480695" y="130048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判定算法：数组消去</a:t>
            </a:r>
            <a:endParaRPr lang="zh-CN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20142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42449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Array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reduction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algorithm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252980" y="1942465"/>
                <a:ext cx="7685405" cy="4154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Given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proposition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array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property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form,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convert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into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an equivalent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EUF formulae.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Input: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any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proposition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Output: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EUF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proposition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EUF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arrayReduction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(P){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P1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eliminate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all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array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write: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store(A,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P2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replace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b="1" i="1" smtClean="0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309020205020404" pitchFamily="49" charset="0"/>
                      </a:rPr>
                      <m:t>∃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x.P1(x)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with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P1(y);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is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fresh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P3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replace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∀x.P2(x)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with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P2(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)/\.../\P2(k);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P4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eliminate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array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read in P3: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];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P4;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80" y="1942465"/>
                <a:ext cx="7685405" cy="41541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793240" y="2252980"/>
                <a:ext cx="8604885" cy="359473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This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formulae:</a:t>
                </a:r>
                <a:endParaRPr kumimoji="1" lang="en-US" altLang="zh-CN" sz="2400" dirty="0"/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A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≥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Step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#1: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eliminating</a:t>
                </a:r>
                <a:r>
                  <a:rPr kumimoji="1" lang="zh-CN" altLang="en-US" sz="2400">
                    <a:sym typeface="+mn-ea"/>
                  </a:rPr>
                  <a:t> </a:t>
                </a:r>
                <a:r>
                  <a:rPr kumimoji="1" lang="en-US" altLang="zh-CN" sz="2400">
                    <a:sym typeface="+mn-ea"/>
                  </a:rPr>
                  <a:t>array </a:t>
                </a:r>
                <a:r>
                  <a:rPr kumimoji="1" lang="en-US" altLang="zh-CN" sz="2400" dirty="0">
                    <a:sym typeface="+mn-ea"/>
                  </a:rPr>
                  <a:t>store</a:t>
                </a:r>
                <a:endParaRPr kumimoji="1" lang="en-US" altLang="zh-CN" sz="2400" i="1" dirty="0"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>
                    <a:solidFill>
                      <a:srgbClr val="0432FF"/>
                    </a:solidFill>
                    <a:latin typeface="Cambria Math" panose="0204050305040603020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𝑖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  <m:r>
                      <a:rPr kumimoji="1" lang="zh-CN" altLang="en-US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∧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𝑗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ℕ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𝑗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≠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𝑖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𝑗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)</m:t>
                    </m:r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𝑖</m:t>
                        </m:r>
                      </m:e>
                    </m:d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</m:oMath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To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prove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above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to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check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UNSAT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of:</a:t>
                </a:r>
                <a:endParaRPr kumimoji="1" lang="en-US" altLang="zh-CN" sz="24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∀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𝑗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∈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ℕ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.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𝑗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𝑖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lang="zh-CN" altLang="en-US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40" y="2252980"/>
                <a:ext cx="8604885" cy="35947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421890" y="2244090"/>
                <a:ext cx="7348855" cy="34150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This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formulae:</a:t>
                </a:r>
                <a:endParaRPr kumimoji="1" lang="en-US" altLang="zh-CN" sz="2400" dirty="0"/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A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≥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olidFill>
                      <a:schemeClr val="tx1"/>
                    </a:solidFill>
                    <a:sym typeface="+mn-ea"/>
                  </a:rPr>
                  <a:t>Step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#3: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</m:oMath>
                </a14:m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elimination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(only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index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 err="1">
                    <a:solidFill>
                      <a:srgbClr val="0432FF"/>
                    </a:solidFill>
                    <a:sym typeface="+mn-ea"/>
                  </a:rPr>
                  <a:t>i</a:t>
                </a:r>
                <a:r>
                  <a:rPr kumimoji="1" lang="en-US" altLang="zh-CN" sz="2400" dirty="0">
                    <a:sym typeface="+mn-ea"/>
                  </a:rPr>
                  <a:t>)</a:t>
                </a:r>
                <a:endParaRPr kumimoji="1" lang="en-US" altLang="zh-CN" sz="2400" i="1" dirty="0"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𝑖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≠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𝑖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dirty="0">
                  <a:solidFill>
                    <a:srgbClr val="0432FF"/>
                  </a:solidFill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Simplify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to:</a:t>
                </a:r>
                <a:endParaRPr kumimoji="1" lang="en-US" altLang="zh-CN" sz="2400" dirty="0"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zh-CN" altLang="en-US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&lt;</m:t>
                      </m:r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lang="zh-CN" altLang="en-US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90" y="2244090"/>
                <a:ext cx="7348855" cy="341503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016760" y="2252980"/>
                <a:ext cx="8158480" cy="3426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This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formulae:</a:t>
                </a:r>
                <a:endParaRPr kumimoji="1" lang="en-US" altLang="zh-CN" sz="2400" dirty="0"/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A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 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,</m:t>
                          </m:r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sz="2400" i="1">
                          <a:solidFill>
                            <a:srgbClr val="0432FF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≥</m:t>
                      </m:r>
                      <m:r>
                        <a:rPr kumimoji="1" lang="en-US" altLang="zh-CN" sz="2400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kumimoji="1" lang="en-US" altLang="zh-CN" sz="2400" i="1" dirty="0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Step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#4: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array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read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elimination</a:t>
                </a:r>
                <a:endParaRPr kumimoji="1" lang="en-US" altLang="zh-CN" sz="2400" i="1" dirty="0">
                  <a:latin typeface="Cambria Math" panose="02040503050406030204" charset="0"/>
                </a:endParaRPr>
              </a:p>
              <a:p>
                <a:pPr marL="0" indent="0" algn="ctr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𝑖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400" b="0" i="1" smtClean="0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  <m:sSub>
                      <m:sSubPr>
                        <m:ctrlP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zh-CN" altLang="en-US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∧</m:t>
                        </m:r>
                        <m:r>
                          <a:rPr kumimoji="1" lang="en-US" altLang="zh-CN" sz="24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sz="24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𝑖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&lt;</m:t>
                    </m:r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𝑥</m:t>
                    </m:r>
                  </m:oMath>
                </a14:m>
                <a:endParaRPr kumimoji="1" lang="en-US" altLang="zh-CN" sz="24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It’s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easy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to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check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the above formulae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UNSAT</a:t>
                </a:r>
                <a:r>
                  <a:rPr kumimoji="1" lang="en-US" altLang="zh-CN" sz="2400" dirty="0">
                    <a:sym typeface="+mn-ea"/>
                  </a:rPr>
                  <a:t>,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thus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the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original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proposition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is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valid.</a:t>
                </a:r>
                <a:endParaRPr lang="zh-CN" altLang="en-US" sz="24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760" y="2252980"/>
                <a:ext cx="8158480" cy="34264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3651" y="2339608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51" y="2817580"/>
            <a:ext cx="10752381" cy="676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3651" y="3797862"/>
            <a:ext cx="6097604" cy="101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prove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above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check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UNSAT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of:</a:t>
            </a:r>
            <a:endParaRPr kumimoji="1" lang="en-US" altLang="zh-CN" sz="2400" dirty="0"/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1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47" y="4293394"/>
            <a:ext cx="10561905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651" y="2339608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51" y="2817580"/>
            <a:ext cx="10752381" cy="676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3651" y="3752573"/>
            <a:ext cx="609760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Step #1: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eliminating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array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store</a:t>
            </a:r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55" y="4259280"/>
            <a:ext cx="8133333" cy="11428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651" y="2339608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51" y="2817580"/>
            <a:ext cx="10752381" cy="6761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983650" y="3752573"/>
                <a:ext cx="6986067" cy="580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Step #2: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40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kumimoji="1" lang="zh-CN" altLang="en-US" sz="2400" b="1" i="1" smtClean="0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kumimoji="1" lang="en-US" altLang="zh-CN" sz="2400" dirty="0">
                    <a:sym typeface="+mn-ea"/>
                  </a:rPr>
                  <a:t>eliminating</a:t>
                </a:r>
                <a:r>
                  <a:rPr kumimoji="1" lang="zh-CN" altLang="en-US" sz="2400" dirty="0">
                    <a:sym typeface="+mn-ea"/>
                  </a:rPr>
                  <a:t> </a:t>
                </a:r>
                <a:r>
                  <a:rPr kumimoji="1" lang="en-US" altLang="zh-CN" sz="2400" dirty="0">
                    <a:sym typeface="+mn-ea"/>
                  </a:rPr>
                  <a:t>(with a new variable z</a:t>
                </a:r>
                <a:r>
                  <a:rPr kumimoji="1" lang="zh-CN" altLang="en-US" sz="2400" dirty="0">
                    <a:sym typeface="+mn-ea"/>
                  </a:rPr>
                  <a:t>∈</a:t>
                </a:r>
                <a:r>
                  <a:rPr kumimoji="1" lang="en-US" altLang="zh-CN" sz="2400" dirty="0">
                    <a:sym typeface="+mn-ea"/>
                  </a:rPr>
                  <a:t>N)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50" y="3752573"/>
                <a:ext cx="6986067" cy="580415"/>
              </a:xfrm>
              <a:prstGeom prst="rect">
                <a:avLst/>
              </a:prstGeom>
              <a:blipFill rotWithShape="1">
                <a:blip r:embed="rId2"/>
                <a:stretch>
                  <a:fillRect l="-1" t="-62" r="7" b="-2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330423"/>
            <a:ext cx="8085714" cy="11333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277" y="1832194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277" y="2310166"/>
            <a:ext cx="10752381" cy="676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3276" y="3245159"/>
            <a:ext cx="698606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Step #3: ∀ eliminating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</a:t>
            </a:r>
            <a:r>
              <a:rPr lang="en-US" altLang="zh-CN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index: {i, z}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0" y="3815881"/>
            <a:ext cx="10247619" cy="11714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93276" y="4947729"/>
            <a:ext cx="698606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Simplify to: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89" y="5254930"/>
            <a:ext cx="6047619" cy="11238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数组理论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94130" y="1298575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277" y="1832194"/>
            <a:ext cx="8604885" cy="1131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This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formulae:</a:t>
            </a:r>
            <a:endParaRPr kumimoji="1" lang="en-US" altLang="zh-CN" sz="2400" dirty="0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kumimoji="1"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277" y="2310166"/>
            <a:ext cx="10752381" cy="676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3276" y="3245159"/>
            <a:ext cx="698606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kumimoji="1" lang="en-US" altLang="zh-CN" sz="2400" dirty="0">
                <a:sym typeface="+mn-ea"/>
              </a:rPr>
              <a:t>Step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#4: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array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read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elimination</a:t>
            </a:r>
            <a:endParaRPr kumimoji="1" lang="en-US" altLang="zh-CN" sz="2400" i="1" dirty="0">
              <a:latin typeface="Cambria Math" panose="02040503050406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76" y="3975922"/>
            <a:ext cx="10990476" cy="58095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3276" y="4667900"/>
            <a:ext cx="10865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easy to check the above formulae is </a:t>
            </a:r>
            <a:r>
              <a:rPr lang="en-US" altLang="zh-CN" sz="2200" b="0" i="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UNSAT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thus the original proposition is valid.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数据结构理论</a:t>
            </a:r>
            <a:endParaRPr lang="en-US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125595" y="2414270"/>
            <a:ext cx="5903595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比特向量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数组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指针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8685" y="5410835"/>
            <a:ext cx="10384790" cy="1041400"/>
            <a:chOff x="1431" y="8521"/>
            <a:chExt cx="16354" cy="164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431" y="8521"/>
              <a:ext cx="16354" cy="1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902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集合论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84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计算复杂性理论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978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形式文法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372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结构化归纳法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9171" y="8521"/>
              <a:ext cx="1854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数学基础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8685" y="4224020"/>
            <a:ext cx="10384790" cy="1041400"/>
            <a:chOff x="1431" y="6652"/>
            <a:chExt cx="16354" cy="1640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431" y="6652"/>
              <a:ext cx="16354" cy="16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902" y="7244"/>
              <a:ext cx="9071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命题逻辑（符号系统、证明系统、推导规则）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11156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构造逻辑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4324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谓词逻辑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463" y="6659"/>
              <a:ext cx="108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逻辑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7255" y="1393190"/>
            <a:ext cx="10384790" cy="1058545"/>
            <a:chOff x="1414" y="2887"/>
            <a:chExt cx="16354" cy="1667"/>
          </a:xfrm>
        </p:grpSpPr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1414" y="2914"/>
              <a:ext cx="16354" cy="1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1884" y="3478"/>
              <a:ext cx="424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符号执行</a:t>
              </a:r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/</a:t>
              </a:r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混合执行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9429" y="2887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应用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>
              <a:off x="6330" y="3478"/>
              <a:ext cx="3553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程序验证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>
              <a:off x="10004" y="3491"/>
              <a:ext cx="3586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程序分析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7"/>
              </p:custDataLst>
            </p:nvPr>
          </p:nvSpPr>
          <p:spPr>
            <a:xfrm>
              <a:off x="13775" y="3491"/>
              <a:ext cx="352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程序合成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397" y="2675047"/>
            <a:ext cx="10385068" cy="1423570"/>
            <a:chOff x="1440" y="4213"/>
            <a:chExt cx="16354" cy="2242"/>
          </a:xfrm>
        </p:grpSpPr>
        <p:sp>
          <p:nvSpPr>
            <p:cNvPr id="4" name="矩形 3"/>
            <p:cNvSpPr/>
            <p:nvPr>
              <p:custDataLst>
                <p:tags r:id="rId18"/>
              </p:custDataLst>
            </p:nvPr>
          </p:nvSpPr>
          <p:spPr>
            <a:xfrm>
              <a:off x="1440" y="4213"/>
              <a:ext cx="16354" cy="22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9"/>
              </p:custDataLst>
            </p:nvPr>
          </p:nvSpPr>
          <p:spPr>
            <a:xfrm>
              <a:off x="1911" y="4812"/>
              <a:ext cx="2445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SAT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0"/>
              </p:custDataLst>
            </p:nvPr>
          </p:nvSpPr>
          <p:spPr>
            <a:xfrm>
              <a:off x="4687" y="4812"/>
              <a:ext cx="12710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Theory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1"/>
              </p:custDataLst>
            </p:nvPr>
          </p:nvSpPr>
          <p:spPr>
            <a:xfrm>
              <a:off x="8469" y="4220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可满足性问题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>
              <a:off x="5048" y="5334"/>
              <a:ext cx="1803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EUF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3"/>
              </p:custDataLst>
            </p:nvPr>
          </p:nvSpPr>
          <p:spPr>
            <a:xfrm>
              <a:off x="7181" y="5334"/>
              <a:ext cx="1558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LA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>
              <a:off x="9011" y="5334"/>
              <a:ext cx="2102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Bit Vector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>
              <a:off x="11326" y="5334"/>
              <a:ext cx="1560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Arrays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26"/>
              </p:custDataLst>
            </p:nvPr>
          </p:nvSpPr>
          <p:spPr>
            <a:xfrm>
              <a:off x="13159" y="5334"/>
              <a:ext cx="1589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Pointer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27"/>
              </p:custDataLst>
            </p:nvPr>
          </p:nvSpPr>
          <p:spPr>
            <a:xfrm>
              <a:off x="14911" y="5334"/>
              <a:ext cx="2301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altLang="zh-CN" sz="1600" dirty="0">
                  <a:solidFill>
                    <a:schemeClr val="tx1"/>
                  </a:solidFill>
                </a:rPr>
                <a:t>Combination</a:t>
              </a:r>
              <a:endParaRPr kumimoji="1" lang="en-US" altLang="zh-CN" sz="14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sp>
        <p:nvSpPr>
          <p:cNvPr id="3" name="椭圆 2"/>
          <p:cNvSpPr/>
          <p:nvPr/>
        </p:nvSpPr>
        <p:spPr>
          <a:xfrm>
            <a:off x="4499695" y="41364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x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4499695" y="47460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y</a:t>
            </a:r>
            <a:endParaRPr kumimoji="1"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499695" y="53556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4499695" y="596522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3695" y="4136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23695" y="4517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88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23695" y="4898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99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23695" y="5279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103</a:t>
            </a:r>
            <a:endParaRPr kumimoji="1"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6023695" y="5660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23695" y="6041423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102</a:t>
            </a:r>
            <a:endParaRPr kumimoji="1" lang="en-US" altLang="zh-CN"/>
          </a:p>
        </p:txBody>
      </p:sp>
      <p:cxnSp>
        <p:nvCxnSpPr>
          <p:cNvPr id="13" name="直线箭头连接符 12"/>
          <p:cNvCxnSpPr>
            <a:stCxn id="3" idx="6"/>
            <a:endCxn id="8" idx="1"/>
          </p:cNvCxnSpPr>
          <p:nvPr/>
        </p:nvCxnSpPr>
        <p:spPr>
          <a:xfrm>
            <a:off x="4880695" y="4326923"/>
            <a:ext cx="11430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>
            <a:endCxn id="9" idx="1"/>
          </p:cNvCxnSpPr>
          <p:nvPr/>
        </p:nvCxnSpPr>
        <p:spPr>
          <a:xfrm>
            <a:off x="4880695" y="4954780"/>
            <a:ext cx="1143000" cy="134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endCxn id="10" idx="1"/>
          </p:cNvCxnSpPr>
          <p:nvPr/>
        </p:nvCxnSpPr>
        <p:spPr>
          <a:xfrm flipV="1">
            <a:off x="4887264" y="5469923"/>
            <a:ext cx="1136431" cy="7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>
            <a:endCxn id="12" idx="1"/>
          </p:cNvCxnSpPr>
          <p:nvPr/>
        </p:nvCxnSpPr>
        <p:spPr>
          <a:xfrm>
            <a:off x="4875440" y="6152549"/>
            <a:ext cx="1148255" cy="7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568011" y="3782158"/>
            <a:ext cx="134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 符号表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585021" y="3782158"/>
            <a:ext cx="108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 内存</a:t>
            </a:r>
            <a:endParaRPr kumimoji="1" lang="zh-CN" altLang="en-US" dirty="0"/>
          </a:p>
        </p:txBody>
      </p:sp>
      <p:cxnSp>
        <p:nvCxnSpPr>
          <p:cNvPr id="19" name="曲线连接符 18"/>
          <p:cNvCxnSpPr>
            <a:stCxn id="10" idx="3"/>
            <a:endCxn id="9" idx="3"/>
          </p:cNvCxnSpPr>
          <p:nvPr/>
        </p:nvCxnSpPr>
        <p:spPr>
          <a:xfrm flipV="1">
            <a:off x="6785610" y="5088890"/>
            <a:ext cx="3175" cy="381000"/>
          </a:xfrm>
          <a:prstGeom prst="curvedConnector3">
            <a:avLst>
              <a:gd name="adj1" fmla="val 75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>
            <a:stCxn id="12" idx="3"/>
            <a:endCxn id="10" idx="3"/>
          </p:cNvCxnSpPr>
          <p:nvPr/>
        </p:nvCxnSpPr>
        <p:spPr>
          <a:xfrm flipV="1">
            <a:off x="6785610" y="5469890"/>
            <a:ext cx="3175" cy="762000"/>
          </a:xfrm>
          <a:prstGeom prst="curvedConnector3">
            <a:avLst>
              <a:gd name="adj1" fmla="val 75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2520341" y="1392588"/>
                <a:ext cx="6070907" cy="230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假设有内存模型：</a:t>
                </a:r>
                <a:endParaRPr kumimoji="1" lang="en-US" altLang="zh-CN" sz="2400" dirty="0"/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内存中存储整型</a:t>
                </a:r>
                <a:endParaRPr kumimoji="1" lang="en-US" altLang="zh-CN" sz="2400" dirty="0"/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内存地址也用整型表示</a:t>
                </a:r>
                <a:endParaRPr kumimoji="1" lang="en-US" altLang="zh-CN" sz="2400" dirty="0"/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S: x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chemeClr val="accent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:r>
                  <a:rPr kumimoji="1" lang="zh-CN" altLang="en-US" sz="2400" dirty="0"/>
                  <a:t>表示将变量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x</a:t>
                </a:r>
                <a:r>
                  <a:rPr kumimoji="1" lang="zh-CN" altLang="en-US" sz="2400" dirty="0"/>
                  <a:t> 映射到地址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:endParaRPr kumimoji="1" lang="en-US" altLang="zh-CN" sz="2400" dirty="0">
                  <a:solidFill>
                    <a:schemeClr val="accent1"/>
                  </a:solidFill>
                </a:endParaRPr>
              </a:p>
              <a:p>
                <a:pPr fontAlgn="auto">
                  <a:lnSpc>
                    <a:spcPct val="120000"/>
                  </a:lnSpc>
                </a:pPr>
                <a:r>
                  <a:rPr kumimoji="1" lang="zh-CN" altLang="en-US" sz="2400" dirty="0"/>
                  <a:t>   </a:t>
                </a:r>
                <a:r>
                  <a:rPr kumimoji="1" lang="en-US" altLang="zh-CN" sz="2400" dirty="0"/>
                  <a:t>-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H:</a:t>
                </a:r>
                <a:r>
                  <a:rPr kumimoji="1" lang="zh-CN" alt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chemeClr val="accent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v</a:t>
                </a:r>
                <a:r>
                  <a:rPr kumimoji="1" lang="zh-CN" altLang="en-US" sz="2400" dirty="0"/>
                  <a:t>表示将地址 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a</a:t>
                </a:r>
                <a:r>
                  <a:rPr kumimoji="1" lang="zh-CN" altLang="en-US" sz="2400" dirty="0"/>
                  <a:t> 映射到值</a:t>
                </a:r>
                <a:r>
                  <a:rPr kumimoji="1" lang="en-US" altLang="zh-CN" sz="2400" dirty="0">
                    <a:solidFill>
                      <a:schemeClr val="accent1"/>
                    </a:solidFill>
                  </a:rPr>
                  <a:t>v</a:t>
                </a:r>
                <a:endParaRPr kumimoji="1" lang="en-US" altLang="zh-CN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41" y="1392588"/>
                <a:ext cx="6070907" cy="2306320"/>
              </a:xfrm>
              <a:prstGeom prst="rect">
                <a:avLst/>
              </a:prstGeom>
              <a:blipFill rotWithShape="1">
                <a:blip r:embed="rId1"/>
                <a:stretch>
                  <a:fillRect t="-1" r="5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5543550" y="4554855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104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43550" y="493522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103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51805" y="529844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102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43550" y="569341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101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1805" y="6088380"/>
            <a:ext cx="480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</a:rPr>
              <a:t>100</a:t>
            </a:r>
            <a:endParaRPr lang="en-US" altLang="zh-CN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endParaRPr lang="en-US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2227" y="2572831"/>
            <a:ext cx="5753100" cy="2095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6342" y="1765766"/>
            <a:ext cx="1229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Syntax</a:t>
            </a:r>
            <a:endParaRPr kumimoji="1"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191922" y="1480651"/>
            <a:ext cx="1723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Semantics</a:t>
            </a:r>
            <a:endParaRPr kumimoji="1"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346835" y="2250440"/>
                <a:ext cx="2915285" cy="3322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𝑃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/\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/\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~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 ~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35" y="2250440"/>
                <a:ext cx="2915285" cy="33229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662170" y="2712085"/>
                <a:ext cx="2723515" cy="2399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𝑛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70" y="2712085"/>
                <a:ext cx="2723515" cy="2399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785735" y="2480945"/>
                <a:ext cx="2695575" cy="28613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𝑁𝑈𝐿𝐿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0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35" y="2480945"/>
                <a:ext cx="2695575" cy="28613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68095" y="1261745"/>
            <a:ext cx="31032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Decision procedure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62020" y="1897380"/>
            <a:ext cx="45529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// Input: the proposition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P</a:t>
            </a: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sat(P){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P’ = ⟦P⟧;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return sat(P’);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}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1268095" y="3676650"/>
            <a:ext cx="15265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707890" y="4198620"/>
                <a:ext cx="277749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p=&amp;a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 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a=1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 *p=1</a:t>
                </a:r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890" y="4198620"/>
                <a:ext cx="2777490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349750" y="4617085"/>
                <a:ext cx="277749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p=&amp;a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 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a=1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→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 *p=1</a:t>
                </a:r>
                <a:endParaRPr lang="zh-CN" altLang="en-US" sz="20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50" y="4617085"/>
                <a:ext cx="2777490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819525" y="5161280"/>
                <a:ext cx="5428647" cy="14646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 smtClean="0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=&amp;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∧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→ ∗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 smtClean="0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=&amp;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∧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∗</m:t>
                          </m:r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b="0" i="1" smtClean="0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=&amp;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zh-CN" altLang="en-US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∗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 fontAlgn="auto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𝑆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𝑎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)∧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𝑎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))=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25" y="5161280"/>
                <a:ext cx="5428647" cy="1464696"/>
              </a:xfrm>
              <a:prstGeom prst="rect">
                <a:avLst/>
              </a:prstGeom>
              <a:blipFill rotWithShape="1">
                <a:blip r:embed="rId2"/>
                <a:stretch>
                  <a:fillRect r="1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346835" y="1294130"/>
                <a:ext cx="2915285" cy="3322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𝑃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/\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/\</m:t>
                    </m:r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charset="0"/>
                          </a:rPr>
                          <m:t>Q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~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 ~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𝑅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&lt;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35" y="1294130"/>
                <a:ext cx="2915285" cy="33229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733925" y="1480820"/>
                <a:ext cx="2723515" cy="2399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𝑛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5" y="1480820"/>
                <a:ext cx="2723515" cy="2399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794625" y="1480820"/>
                <a:ext cx="2695575" cy="28613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𝑆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&amp;∗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∗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</a:rPr>
                      <m:t>𝐻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charset="0"/>
                      </a:rPr>
                      <m:t>)</m:t>
                    </m:r>
                  </m:oMath>
                </a14:m>
                <a:endParaRPr kumimoji="1" lang="en-US" altLang="zh-CN" sz="2000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kumimoji="1" lang="zh-CN" altLang="en-US" sz="2000" i="1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𝑁𝑈𝐿𝐿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    =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0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25" y="1480820"/>
                <a:ext cx="2695575" cy="28613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68095" y="1261745"/>
            <a:ext cx="23793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Pure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variables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0570" y="1998345"/>
            <a:ext cx="81508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call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variable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x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pure</a:t>
            </a:r>
            <a:r>
              <a:rPr kumimoji="1" lang="en-US" altLang="zh-CN" sz="2400" dirty="0">
                <a:sym typeface="+mn-ea"/>
              </a:rPr>
              <a:t>,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if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x’s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address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not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taken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of: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&amp;x</a:t>
            </a:r>
            <a:endParaRPr kumimoji="1" lang="en-US" altLang="zh-CN" sz="2400" dirty="0">
              <a:solidFill>
                <a:srgbClr val="0432FF"/>
              </a:solidFill>
            </a:endParaRPr>
          </a:p>
          <a:p>
            <a:pPr lvl="1"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Or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else,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variable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x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called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escaped</a:t>
            </a:r>
            <a:endParaRPr kumimoji="1" lang="en-US" altLang="zh-CN" sz="2400" dirty="0">
              <a:solidFill>
                <a:srgbClr val="0432FF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introduce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new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sort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 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i="1" dirty="0">
                <a:solidFill>
                  <a:srgbClr val="0432FF"/>
                </a:solidFill>
                <a:sym typeface="+mn-ea"/>
              </a:rPr>
              <a:t>R(x)</a:t>
            </a:r>
            <a:endParaRPr kumimoji="1" lang="en-US" altLang="zh-CN" sz="2400" i="1" dirty="0"/>
          </a:p>
          <a:p>
            <a:pPr lvl="1"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standard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translation: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i="1" dirty="0">
                <a:solidFill>
                  <a:srgbClr val="0432FF"/>
                </a:solidFill>
                <a:sym typeface="+mn-ea"/>
              </a:rPr>
              <a:t>H(S(x))</a:t>
            </a:r>
            <a:endParaRPr kumimoji="1" lang="en-US" altLang="zh-CN" sz="2400" i="1" dirty="0">
              <a:solidFill>
                <a:srgbClr val="0432FF"/>
              </a:solidFill>
            </a:endParaRPr>
          </a:p>
          <a:p>
            <a:pPr lvl="1"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For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pure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 err="1">
                <a:sym typeface="+mn-ea"/>
              </a:rPr>
              <a:t>vars</a:t>
            </a:r>
            <a:r>
              <a:rPr kumimoji="1" lang="en-US" altLang="zh-CN" sz="2400" dirty="0">
                <a:sym typeface="+mn-ea"/>
              </a:rPr>
              <a:t>,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new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translation: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i="1" dirty="0">
                <a:solidFill>
                  <a:srgbClr val="0432FF"/>
                </a:solidFill>
                <a:sym typeface="+mn-ea"/>
              </a:rPr>
              <a:t>R(x)</a:t>
            </a:r>
            <a:endParaRPr lang="zh-CN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指针理论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68095" y="1261745"/>
            <a:ext cx="3056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Memory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partitions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39240" y="2275840"/>
            <a:ext cx="91135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basic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idea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partition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further</a:t>
            </a:r>
            <a:endParaRPr kumimoji="1" lang="en-US" altLang="zh-CN" sz="2400" dirty="0"/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ym typeface="+mn-ea"/>
              </a:rPr>
              <a:t>so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that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have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more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fine-grained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model</a:t>
            </a:r>
            <a:endParaRPr kumimoji="1" lang="en-US" altLang="zh-CN" sz="2400" dirty="0"/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ym typeface="+mn-ea"/>
              </a:rPr>
              <a:t>so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that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can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reason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more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subtle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properties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of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the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memory</a:t>
            </a:r>
            <a:endParaRPr kumimoji="1" lang="en-US" altLang="zh-CN" sz="2400" dirty="0"/>
          </a:p>
          <a:p>
            <a:pPr fontAlgn="auto">
              <a:lnSpc>
                <a:spcPct val="150000"/>
              </a:lnSpc>
            </a:pP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study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0432FF"/>
                </a:solidFill>
                <a:sym typeface="+mn-ea"/>
              </a:rPr>
              <a:t>type-based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approach</a:t>
            </a:r>
            <a:endParaRPr lang="zh-CN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转换到EUF</a:t>
            </a:r>
            <a:endParaRPr lang="en-US" altLang="en-US" sz="4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23586"/>
            <a:ext cx="4521200" cy="2959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934" y="1223586"/>
            <a:ext cx="4165600" cy="2374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343" y="1161614"/>
            <a:ext cx="2819400" cy="2755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721" y="1066996"/>
            <a:ext cx="2616200" cy="1028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184" y="4903531"/>
            <a:ext cx="5041900" cy="965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6875" y="4318756"/>
            <a:ext cx="2653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转换到</a:t>
            </a:r>
            <a:r>
              <a:rPr lang="en-US" altLang="zh-CN" sz="3200" b="1" dirty="0"/>
              <a:t>EUF</a:t>
            </a:r>
            <a:r>
              <a:rPr lang="zh-CN" altLang="en-US" sz="3200" b="1" dirty="0"/>
              <a:t>：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/>
          <p:nvPr/>
        </p:nvSpPr>
        <p:spPr>
          <a:xfrm>
            <a:off x="9283073" y="365839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9312952" y="4283906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箭头连接符 23"/>
          <p:cNvCxnSpPr>
            <a:stCxn id="14" idx="6"/>
            <a:endCxn id="19" idx="1"/>
          </p:cNvCxnSpPr>
          <p:nvPr/>
        </p:nvCxnSpPr>
        <p:spPr>
          <a:xfrm>
            <a:off x="9664073" y="3848898"/>
            <a:ext cx="1211317" cy="71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>
            <a:stCxn id="15" idx="6"/>
            <a:endCxn id="21" idx="1"/>
          </p:cNvCxnSpPr>
          <p:nvPr/>
        </p:nvCxnSpPr>
        <p:spPr>
          <a:xfrm>
            <a:off x="9693952" y="4474406"/>
            <a:ext cx="1181438" cy="855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43" name="曲线连接符 42"/>
          <p:cNvCxnSpPr>
            <a:stCxn id="21" idx="3"/>
            <a:endCxn id="20" idx="3"/>
          </p:cNvCxnSpPr>
          <p:nvPr/>
        </p:nvCxnSpPr>
        <p:spPr>
          <a:xfrm flipV="1">
            <a:off x="11637390" y="4948882"/>
            <a:ext cx="12700" cy="381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/>
          <p:cNvCxnSpPr>
            <a:stCxn id="20" idx="3"/>
            <a:endCxn id="18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19" idx="3"/>
            <a:endCxn id="18" idx="3"/>
          </p:cNvCxnSpPr>
          <p:nvPr/>
        </p:nvCxnSpPr>
        <p:spPr>
          <a:xfrm flipV="1">
            <a:off x="11637390" y="4186882"/>
            <a:ext cx="12700" cy="381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p:sp>
        <p:nvSpPr>
          <p:cNvPr id="16" name="矩形 15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29" name="剪去对角的矩形 28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剪去对角的矩形 33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35" name="剪去对角的矩形 34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tx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1"/>
                </a:solidFill>
              </a:rPr>
              <a:t>线性算术(语法、Fourier-Motzkin消元法、单纯形法、分支定界法)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2">
                    <a:lumMod val="50000"/>
                    <a:lumOff val="50000"/>
                  </a:schemeClr>
                </a:solidFill>
              </a:rPr>
              <a:t>数据结构理论 (比特向量、数组、指针、字符串)</a:t>
            </a:r>
            <a:endParaRPr lang="zh-CN" altLang="en-US" sz="220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" t="-49" r="6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49" name="剪去对角的矩形 48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剪去对角的矩形 53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55" name="剪去对角的矩形 54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cxnSp>
        <p:nvCxnSpPr>
          <p:cNvPr id="56" name="直线箭头连接符 55"/>
          <p:cNvCxnSpPr>
            <a:stCxn id="55" idx="0"/>
            <a:endCxn id="44" idx="1"/>
          </p:cNvCxnSpPr>
          <p:nvPr/>
        </p:nvCxnSpPr>
        <p:spPr>
          <a:xfrm>
            <a:off x="9808590" y="2815282"/>
            <a:ext cx="106680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59" name="直线箭头连接符 58"/>
          <p:cNvCxnSpPr>
            <a:stCxn id="54" idx="0"/>
            <a:endCxn id="42" idx="1"/>
          </p:cNvCxnSpPr>
          <p:nvPr/>
        </p:nvCxnSpPr>
        <p:spPr>
          <a:xfrm>
            <a:off x="9808590" y="2358082"/>
            <a:ext cx="1066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44" idx="3"/>
            <a:endCxn id="42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" t="-49" r="6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/>
          <p:cNvSpPr/>
          <p:nvPr/>
        </p:nvSpPr>
        <p:spPr>
          <a:xfrm>
            <a:off x="647305" y="3892946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假设我们区分内存中的地址与整数</a:t>
            </a:r>
            <a:endParaRPr kumimoji="1" lang="en-US" altLang="zh-CN" sz="2000" dirty="0"/>
          </a:p>
        </p:txBody>
      </p:sp>
      <p:sp>
        <p:nvSpPr>
          <p:cNvPr id="40" name="矩形 39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0x04</a:t>
            </a:r>
            <a:endParaRPr kumimoji="1"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47" name="剪去对角的矩形 46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剪去对角的矩形 51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53" name="剪去对角的矩形 52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cxnSp>
        <p:nvCxnSpPr>
          <p:cNvPr id="54" name="直线箭头连接符 53"/>
          <p:cNvCxnSpPr>
            <a:stCxn id="53" idx="0"/>
            <a:endCxn id="44" idx="1"/>
          </p:cNvCxnSpPr>
          <p:nvPr/>
        </p:nvCxnSpPr>
        <p:spPr>
          <a:xfrm>
            <a:off x="9808590" y="2815282"/>
            <a:ext cx="106680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57" name="直线箭头连接符 56"/>
          <p:cNvCxnSpPr>
            <a:stCxn id="52" idx="0"/>
            <a:endCxn id="42" idx="1"/>
          </p:cNvCxnSpPr>
          <p:nvPr/>
        </p:nvCxnSpPr>
        <p:spPr>
          <a:xfrm>
            <a:off x="9808590" y="2358082"/>
            <a:ext cx="1066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线连接符 57"/>
          <p:cNvCxnSpPr>
            <a:stCxn id="44" idx="3"/>
            <a:endCxn id="42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136898" y="51936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0x01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0136898" y="482428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0x02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10136897" y="444911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0x03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10136897" y="409300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0x04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647305" y="4037472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en-US" altLang="zh-CN" sz="2000" dirty="0"/>
          </a:p>
          <a:p>
            <a:r>
              <a:rPr kumimoji="1" lang="en-US" altLang="zh-CN" sz="2000" dirty="0"/>
              <a:t>H1</a:t>
            </a:r>
            <a:r>
              <a:rPr kumimoji="1" lang="zh-CN" altLang="en-US" sz="2000" dirty="0"/>
              <a:t>：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</a:t>
            </a:r>
            <a:endParaRPr kumimoji="1" lang="en-US" altLang="zh-CN" sz="2000" dirty="0"/>
          </a:p>
          <a:p>
            <a:r>
              <a:rPr kumimoji="1" lang="en-US" altLang="zh-CN" sz="2000" dirty="0"/>
              <a:t>H2: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endParaRPr kumimoji="1" lang="en-US" altLang="zh-CN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指针理论</a:t>
            </a:r>
            <a:r>
              <a:rPr lang="zh-CN" altLang="en-US" sz="4400" dirty="0"/>
              <a:t>：</a:t>
            </a:r>
            <a:r>
              <a:rPr lang="en-US" altLang="en-US" sz="4400" dirty="0"/>
              <a:t>内存模型</a:t>
            </a:r>
            <a:endParaRPr lang="en-US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60" y="1085675"/>
            <a:ext cx="5041900" cy="9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charset="0"/>
                                </a:rPr>
                                <m:t>𝑝</m:t>
                              </m:r>
                            </m:e>
                          </m:d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𝐻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𝑆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)))</m:t>
                          </m:r>
                        </m:e>
                      </m:d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1902060"/>
                <a:ext cx="84730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51" r="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47305" y="2554311"/>
            <a:ext cx="780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假设我们的内存模型用寄存器存储纯变量（没有取址操作的变量）：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 smtClean="0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∧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)))=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1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→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)!=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b="0" i="1" smtClean="0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" y="2996157"/>
                <a:ext cx="66587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" t="-49" r="6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/>
          <p:cNvSpPr/>
          <p:nvPr/>
        </p:nvSpPr>
        <p:spPr>
          <a:xfrm>
            <a:off x="647303" y="3986827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/>
              <a:t>假设我们区分内存中的地址与整数</a:t>
            </a:r>
            <a:endParaRPr kumimoji="1" lang="en-US" altLang="zh-CN" sz="2000" dirty="0"/>
          </a:p>
        </p:txBody>
      </p:sp>
      <p:sp>
        <p:nvSpPr>
          <p:cNvPr id="40" name="矩形 39"/>
          <p:cNvSpPr/>
          <p:nvPr/>
        </p:nvSpPr>
        <p:spPr>
          <a:xfrm>
            <a:off x="10875390" y="3234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875390" y="3615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0875390" y="3996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0875390" y="4377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875390" y="4758382"/>
            <a:ext cx="762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0x04</a:t>
            </a:r>
            <a:endParaRPr kumimoji="1"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10875390" y="5139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140074" y="323438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S:</a:t>
            </a:r>
            <a:r>
              <a:rPr kumimoji="1" lang="zh-CN" altLang="en-US" dirty="0"/>
              <a:t>符号表</a:t>
            </a:r>
            <a:endParaRPr kumimoji="1" lang="zh-CN" altLang="en-US" dirty="0"/>
          </a:p>
        </p:txBody>
      </p:sp>
      <p:sp>
        <p:nvSpPr>
          <p:cNvPr id="47" name="剪去对角的矩形 46"/>
          <p:cNvSpPr/>
          <p:nvPr/>
        </p:nvSpPr>
        <p:spPr>
          <a:xfrm>
            <a:off x="9351390" y="1710382"/>
            <a:ext cx="457200" cy="381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0875390" y="2853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875390" y="2472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871586" y="171156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875390" y="2091382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剪去对角的矩形 51"/>
          <p:cNvSpPr/>
          <p:nvPr/>
        </p:nvSpPr>
        <p:spPr>
          <a:xfrm>
            <a:off x="9351390" y="21675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53" name="剪去对角的矩形 52"/>
          <p:cNvSpPr/>
          <p:nvPr/>
        </p:nvSpPr>
        <p:spPr>
          <a:xfrm>
            <a:off x="9351390" y="2624782"/>
            <a:ext cx="457200" cy="3810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q</a:t>
            </a:r>
            <a:endParaRPr kumimoji="1" lang="zh-CN" altLang="en-US" dirty="0"/>
          </a:p>
        </p:txBody>
      </p:sp>
      <p:cxnSp>
        <p:nvCxnSpPr>
          <p:cNvPr id="54" name="直线箭头连接符 53"/>
          <p:cNvCxnSpPr>
            <a:stCxn id="53" idx="0"/>
            <a:endCxn id="44" idx="1"/>
          </p:cNvCxnSpPr>
          <p:nvPr/>
        </p:nvCxnSpPr>
        <p:spPr>
          <a:xfrm>
            <a:off x="9808590" y="2815282"/>
            <a:ext cx="106680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8087890" y="1327263"/>
            <a:ext cx="12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R:</a:t>
            </a:r>
            <a:r>
              <a:rPr kumimoji="1" lang="zh-CN" altLang="en-US" dirty="0"/>
              <a:t> 寄存器</a:t>
            </a:r>
            <a:endParaRPr kumimoji="1"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10086048" y="13403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H:</a:t>
            </a:r>
            <a:r>
              <a:rPr kumimoji="1" lang="zh-CN" altLang="en-US" dirty="0"/>
              <a:t>内存</a:t>
            </a:r>
            <a:endParaRPr kumimoji="1" lang="zh-CN" altLang="en-US" dirty="0"/>
          </a:p>
        </p:txBody>
      </p:sp>
      <p:cxnSp>
        <p:nvCxnSpPr>
          <p:cNvPr id="57" name="直线箭头连接符 56"/>
          <p:cNvCxnSpPr>
            <a:stCxn id="52" idx="0"/>
            <a:endCxn id="42" idx="1"/>
          </p:cNvCxnSpPr>
          <p:nvPr/>
        </p:nvCxnSpPr>
        <p:spPr>
          <a:xfrm>
            <a:off x="9808590" y="2358082"/>
            <a:ext cx="1066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线连接符 57"/>
          <p:cNvCxnSpPr>
            <a:stCxn id="44" idx="3"/>
            <a:endCxn id="42" idx="3"/>
          </p:cNvCxnSpPr>
          <p:nvPr/>
        </p:nvCxnSpPr>
        <p:spPr>
          <a:xfrm flipV="1">
            <a:off x="11637390" y="4186882"/>
            <a:ext cx="12700" cy="7620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136898" y="51936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0x01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0136898" y="482428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0x02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10136897" y="444911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0x03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10136897" y="409300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0x04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647303" y="4000625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1" lang="en-US" altLang="zh-CN" sz="2000" dirty="0"/>
          </a:p>
          <a:p>
            <a:r>
              <a:rPr kumimoji="1" lang="en-US" altLang="zh-CN" sz="2000" dirty="0"/>
              <a:t>H1</a:t>
            </a:r>
            <a:r>
              <a:rPr kumimoji="1" lang="zh-CN" altLang="en-US" sz="2000" dirty="0"/>
              <a:t>：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int</a:t>
            </a:r>
            <a:endParaRPr kumimoji="1" lang="en-US" altLang="zh-CN" sz="2000" dirty="0"/>
          </a:p>
          <a:p>
            <a:r>
              <a:rPr kumimoji="1" lang="en-US" altLang="zh-CN" sz="2000" dirty="0"/>
              <a:t>H2: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-&gt;</a:t>
            </a:r>
            <a:r>
              <a:rPr kumimoji="1" lang="zh-CN" altLang="en-US" sz="2000" dirty="0"/>
              <a:t>  </a:t>
            </a:r>
            <a:r>
              <a:rPr kumimoji="1" lang="en-US" altLang="zh-CN" sz="2000" dirty="0" err="1"/>
              <a:t>addr</a:t>
            </a: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650147" y="5386970"/>
                <a:ext cx="796607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))) =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 /\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𝐻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))) =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 −&gt;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𝑝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 != 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𝑅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(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𝑞</m:t>
                      </m:r>
                      <m:r>
                        <a:rPr kumimoji="1" lang="en-US" altLang="zh-CN" sz="2400" i="1">
                          <a:latin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47" y="5386970"/>
                <a:ext cx="7966075" cy="460375"/>
              </a:xfrm>
              <a:prstGeom prst="rect">
                <a:avLst/>
              </a:prstGeom>
              <a:blipFill rotWithShape="1">
                <a:blip r:embed="rId4"/>
                <a:stretch>
                  <a:fillRect l="-7" t="-58" r="7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tx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1"/>
                </a:solidFill>
              </a:rPr>
              <a:t>线性算术(语法、Fourier-Motzkin消元法、单纯形法、分支定界法)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1"/>
                </a:solidFill>
              </a:rPr>
              <a:t>数据结构理论 (比特向量、数组、指针、字符串)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2">
                    <a:lumMod val="50000"/>
                    <a:lumOff val="50000"/>
                  </a:schemeClr>
                </a:solidFill>
              </a:rPr>
              <a:t>理论组合 (Nelson-Oppen、理论凸性、DPLL(T)算法)</a:t>
            </a:r>
            <a:endParaRPr lang="zh-CN" altLang="en-US" sz="220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sz="4400" dirty="0"/>
              <a:t>理论</a:t>
            </a:r>
            <a:r>
              <a:rPr lang="zh-CN" altLang="en-US" sz="4400" dirty="0"/>
              <a:t>组合</a:t>
            </a:r>
            <a:endParaRPr lang="zh-CN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739265" y="1688465"/>
            <a:ext cx="7554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</a:rPr>
              <a:t>理论组合问题通常来说是不可判定的</a:t>
            </a:r>
            <a:endParaRPr lang="zh-CN" altLang="en-US" sz="2400">
              <a:latin typeface="+mn-ea"/>
              <a:cs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+mn-ea"/>
                <a:cs typeface="+mn-ea"/>
              </a:rPr>
              <a:t>尽管其底层的理论是可判定的</a:t>
            </a:r>
            <a:endParaRPr lang="zh-CN" altLang="en-US" sz="2400">
              <a:latin typeface="+mn-ea"/>
              <a:cs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89405" y="3429000"/>
                <a:ext cx="9634220" cy="288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400">
                    <a:latin typeface="+mn-ea"/>
                    <a:cs typeface="+mn-ea"/>
                  </a:rPr>
                  <a:t>Nelson-Oppen</a:t>
                </a:r>
                <a:r>
                  <a:rPr lang="zh-CN" altLang="en-US" sz="2400">
                    <a:latin typeface="+mn-ea"/>
                    <a:cs typeface="+mn-ea"/>
                  </a:rPr>
                  <a:t>协作</a:t>
                </a:r>
                <a:r>
                  <a:rPr lang="zh-CN" altLang="en-US" sz="2400">
                    <a:latin typeface="+mn-ea"/>
                    <a:cs typeface="+mn-ea"/>
                  </a:rPr>
                  <a:t>过程</a:t>
                </a:r>
                <a:endParaRPr lang="zh-CN" altLang="en-US" sz="2400">
                  <a:latin typeface="+mn-ea"/>
                  <a:cs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>
                    <a:latin typeface="+mn-ea"/>
                    <a:cs typeface="+mn-ea"/>
                  </a:rPr>
                  <a:t>命题</a:t>
                </a:r>
                <a:r>
                  <a:rPr lang="en-US" altLang="zh-CN" sz="2400">
                    <a:latin typeface="+mn-ea"/>
                    <a:cs typeface="+mn-ea"/>
                  </a:rPr>
                  <a:t>P</a:t>
                </a:r>
                <a:r>
                  <a:rPr lang="zh-CN" altLang="en-US" sz="2400">
                    <a:latin typeface="+mn-ea"/>
                    <a:cs typeface="+mn-ea"/>
                  </a:rPr>
                  <a:t>不包含量词的命题，可以包含</a:t>
                </a:r>
                <a:r>
                  <a:rPr lang="zh-CN" altLang="en-US" sz="2400">
                    <a:latin typeface="+mn-ea"/>
                    <a:cs typeface="+mn-ea"/>
                  </a:rPr>
                  <a:t>等式；</a:t>
                </a:r>
                <a:endParaRPr lang="zh-CN" altLang="en-US" sz="2400">
                  <a:latin typeface="+mn-ea"/>
                  <a:cs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>
                    <a:latin typeface="+mn-ea"/>
                    <a:cs typeface="+mn-ea"/>
                  </a:rPr>
                  <a:t>理论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i="1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必须都是可判定的</a:t>
                </a:r>
                <a:endParaRPr lang="zh-CN" altLang="en-US" sz="24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理论组合的签名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DejaVu Math TeX Gyre" panose="02000503000000000000" charset="0"/>
                        <a:cs typeface="DejaVu Math TeX Gyre" panose="02000503000000000000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DejaVu Math TeX Gyre" panose="02000503000000000000" charset="0"/>
                        <a:cs typeface="DejaVu Math TeX Gyre" panose="02000503000000000000" charset="0"/>
                      </a:rPr>
                      <m:t>=∅</m:t>
                    </m:r>
                  </m:oMath>
                </a14:m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，但不包括等式符号</a:t>
                </a:r>
                <a:endParaRPr lang="zh-CN" altLang="en-US" sz="24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</a:rPr>
                  <a:t>理论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i="1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和</a:t>
                </a: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𝒯</m:t>
                        </m:r>
                      </m:e>
                      <m:sub>
                        <m:r>
                          <a:rPr lang="en-US" altLang="zh-CN" sz="240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:r>
                  <a:rPr lang="zh-CN" altLang="en-US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模型的论域都是无限集合</a:t>
                </a:r>
                <a:r>
                  <a:rPr lang="en-US" altLang="zh-CN" sz="24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</a:t>
                </a:r>
                <a:endParaRPr lang="zh-CN" altLang="en-US" sz="24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405" y="3429000"/>
                <a:ext cx="9634220" cy="2880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b="1" dirty="0">
                <a:latin typeface="+mn-ea"/>
                <a:ea typeface="+mn-ea"/>
              </a:rPr>
              <a:t>理论组合</a:t>
            </a:r>
            <a:endParaRPr lang="en-US" altLang="en-US" sz="44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2123" y="1462420"/>
            <a:ext cx="22961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Oppen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87254" y="2405380"/>
                <a:ext cx="9274810" cy="30245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sym typeface="+mn-ea"/>
                  </a:rPr>
                  <a:t>Step #1: Purification </a:t>
                </a:r>
                <a:endParaRPr kumimoji="1" lang="en-US" altLang="zh-CN" sz="24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     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净化</a:t>
                </a:r>
                <a:r>
                  <a:rPr lang="en-US" altLang="zh-CN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(</a:t>
                </a:r>
                <a:r>
                  <a:rPr lang="en-GB" altLang="zh-CN" sz="2000" dirty="0">
                    <a:effectLst/>
                    <a:latin typeface="STSongti-SC-Regular" panose="02010800040101010101" pitchFamily="2" charset="-122"/>
                    <a:ea typeface="STSongti-SC-Regular" panose="02010800040101010101" pitchFamily="2" charset="-122"/>
                  </a:rPr>
                  <a:t>Purification</a:t>
                </a:r>
                <a:r>
                  <a:rPr lang="en-GB" altLang="zh-CN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)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的目标是使用辅助变量，来简化理论组合的表达式 </a:t>
                </a:r>
                <a:r>
                  <a:rPr lang="en-GB" altLang="zh-CN" sz="2000" dirty="0">
                    <a:effectLst/>
                    <a:latin typeface="CMMI12"/>
                    <a:ea typeface="STSongti-SC-Regular" panose="02010800040101010101" pitchFamily="2" charset="-122"/>
                  </a:rPr>
                  <a:t>E</a:t>
                </a:r>
                <a:r>
                  <a:rPr lang="zh-CN" altLang="en-GB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，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达到对命题 </a:t>
                </a:r>
                <a:r>
                  <a:rPr lang="en-GB" altLang="zh-CN" sz="2000" dirty="0">
                    <a:effectLst/>
                    <a:latin typeface="CMMI12"/>
                    <a:ea typeface="STSongti-SC-Regular" panose="02010800040101010101" pitchFamily="2" charset="-122"/>
                  </a:rPr>
                  <a:t>P </a:t>
                </a:r>
                <a:r>
                  <a:rPr lang="zh-CN" altLang="en-US" sz="2000" dirty="0">
                    <a:effectLst/>
                    <a:latin typeface="STSongti-SC-Light" panose="02010800040101010101" pitchFamily="2" charset="-122"/>
                    <a:ea typeface="STSongti-SC-Light" panose="02010800040101010101" pitchFamily="2" charset="-122"/>
                  </a:rPr>
                  <a:t>进行解耦的目的 </a:t>
                </a:r>
                <a:endParaRPr lang="zh-CN" altLang="en-US" sz="2000" dirty="0">
                  <a:effectLst/>
                  <a:latin typeface="STSongti-SC-Regular" panose="02010800040101010101" pitchFamily="2" charset="-122"/>
                  <a:ea typeface="STSongti-SC-Regular" panose="02010800040101010101" pitchFamily="2" charset="-122"/>
                </a:endParaRPr>
              </a:p>
              <a:p>
                <a:pPr marL="0" lvl="0" indent="0" fontAlgn="auto">
                  <a:lnSpc>
                    <a:spcPct val="120000"/>
                  </a:lnSpc>
                  <a:buNone/>
                </a:pPr>
                <a:endParaRPr kumimoji="1" lang="en-US" altLang="zh-CN" sz="2400" dirty="0">
                  <a:sym typeface="+mn-ea"/>
                </a:endParaRPr>
              </a:p>
              <a:p>
                <a:pPr marL="0" lv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400" dirty="0">
                    <a:sym typeface="+mn-ea"/>
                  </a:rPr>
                  <a:t>Example with LA and EUF:</a:t>
                </a:r>
                <a:endParaRPr kumimoji="1" lang="en-US" altLang="zh-CN" sz="2400" dirty="0"/>
              </a:p>
              <a:p>
                <a:pPr lvl="1"/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x</a:t>
                </a:r>
                <a:r>
                  <a:rPr kumimoji="1" lang="en-US" altLang="zh-CN" sz="2400" baseline="-25000" dirty="0">
                    <a:solidFill>
                      <a:srgbClr val="0432FF"/>
                    </a:solidFill>
                    <a:sym typeface="+mn-ea"/>
                  </a:rPr>
                  <a:t>1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≤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f(x</a:t>
                </a:r>
                <a:r>
                  <a:rPr kumimoji="1" lang="en-US" altLang="zh-CN" sz="2400" baseline="-25000" dirty="0">
                    <a:solidFill>
                      <a:srgbClr val="FF0000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)</a:t>
                </a:r>
                <a:endParaRPr kumimoji="1" lang="en-US" altLang="zh-CN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x</a:t>
                </a:r>
                <a:r>
                  <a:rPr kumimoji="1" lang="en-US" altLang="zh-CN" sz="2400" baseline="-25000" dirty="0">
                    <a:solidFill>
                      <a:srgbClr val="0432FF"/>
                    </a:solidFill>
                    <a:sym typeface="+mn-ea"/>
                  </a:rPr>
                  <a:t>1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≤ </m:t>
                    </m:r>
                  </m:oMath>
                </a14:m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t</a:t>
                </a:r>
                <a:r>
                  <a:rPr kumimoji="1" lang="en-US" altLang="zh-CN" sz="2400" baseline="-25000" dirty="0">
                    <a:solidFill>
                      <a:srgbClr val="0432FF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0432FF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t</a:t>
                </a:r>
                <a:r>
                  <a:rPr kumimoji="1" lang="en-US" altLang="zh-CN" sz="2400" baseline="-25000" dirty="0">
                    <a:solidFill>
                      <a:srgbClr val="FF0000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=f(x</a:t>
                </a:r>
                <a:r>
                  <a:rPr kumimoji="1" lang="en-US" altLang="zh-CN" sz="2400" baseline="-25000" dirty="0">
                    <a:solidFill>
                      <a:srgbClr val="FF0000"/>
                    </a:solidFill>
                    <a:sym typeface="+mn-ea"/>
                  </a:rPr>
                  <a:t>1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sym typeface="+mn-ea"/>
                  </a:rPr>
                  <a:t>)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54" y="2405380"/>
                <a:ext cx="9274810" cy="3024505"/>
              </a:xfrm>
              <a:prstGeom prst="rect">
                <a:avLst/>
              </a:prstGeom>
              <a:blipFill rotWithShape="1">
                <a:blip r:embed="rId1"/>
                <a:stretch>
                  <a:fillRect l="-5" r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b="1" dirty="0">
                <a:latin typeface="+mn-ea"/>
                <a:ea typeface="+mn-ea"/>
              </a:rPr>
              <a:t>理论组合</a:t>
            </a:r>
            <a:endParaRPr lang="en-US" altLang="en-US" sz="44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988" y="1498993"/>
            <a:ext cx="22961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Oppen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6470" y="2221230"/>
            <a:ext cx="10258425" cy="3546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Step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#2:</a:t>
            </a:r>
            <a:r>
              <a:rPr kumimoji="1" lang="zh-CN" altLang="en-US" sz="2400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Divide-and-conquer </a:t>
            </a:r>
            <a:endParaRPr kumimoji="1" lang="en-US" altLang="zh-CN" sz="24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分治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: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分别判定理论 </a:t>
            </a:r>
            <a:r>
              <a:rPr lang="en-GB" altLang="zh-CN" sz="2000" dirty="0">
                <a:effectLst/>
                <a:latin typeface="CMSY10"/>
                <a:ea typeface="STSongti-SC-Regular" panose="02010800040101010101" pitchFamily="2" charset="-122"/>
              </a:rPr>
              <a:t>T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中的命题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</a:t>
            </a:r>
            <a:r>
              <a:rPr lang="zh-CN" altLang="en-GB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、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理论 </a:t>
            </a:r>
            <a:r>
              <a:rPr lang="en-GB" altLang="zh-CN" sz="2000" dirty="0">
                <a:effectLst/>
                <a:latin typeface="CMSY10"/>
                <a:ea typeface="STSongti-SC-Regular" panose="02010800040101010101" pitchFamily="2" charset="-122"/>
              </a:rPr>
              <a:t>T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中的命题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的可满足性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;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如果任何一个命题不可满足，则可直接 判定命题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不可满足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; </a:t>
            </a:r>
            <a:endParaRPr lang="en-US" altLang="zh-CN" sz="2000" dirty="0">
              <a:effectLst/>
              <a:latin typeface="STSongti-SC-Light" panose="02010800040101010101" pitchFamily="2" charset="-122"/>
              <a:ea typeface="STSongti-SC-Light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latin typeface="STSongti-SC-Light" panose="02010800040101010101" pitchFamily="2" charset="-122"/>
              <a:ea typeface="STSongti-SC-Light" panose="02010800040101010101" pitchFamily="2" charset="-122"/>
            </a:endParaRPr>
          </a:p>
          <a:p>
            <a:pPr marL="0" lvl="0" indent="0" fontAlgn="auto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Step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#2:</a:t>
            </a:r>
            <a:r>
              <a:rPr kumimoji="1" lang="zh-CN" altLang="en-US" sz="2400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sym typeface="+mn-ea"/>
              </a:rPr>
              <a:t>Propagate</a:t>
            </a:r>
            <a:endParaRPr kumimoji="1" lang="en-US" altLang="zh-CN" sz="2400" b="1" dirty="0">
              <a:solidFill>
                <a:srgbClr val="FF0000"/>
              </a:solidFill>
              <a:sym typeface="+mn-ea"/>
            </a:endParaRPr>
          </a:p>
          <a:p>
            <a:pPr marL="0" lvl="0" indent="0" fontAlgn="auto">
              <a:lnSpc>
                <a:spcPct val="120000"/>
              </a:lnSpc>
              <a:buNone/>
            </a:pP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等式传播</a:t>
            </a:r>
            <a:r>
              <a:rPr lang="en-US" altLang="zh-CN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: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设命题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蕴含等式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en-GB" altLang="zh-CN" sz="2000" dirty="0">
                <a:effectLst/>
                <a:latin typeface="CMR12"/>
                <a:ea typeface="STSongti-SC-Regular" panose="02010800040101010101" pitchFamily="2" charset="-122"/>
              </a:rPr>
              <a:t>=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</a:t>
            </a:r>
            <a:r>
              <a:rPr lang="zh-CN" altLang="en-GB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，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需要把等式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1 </a:t>
            </a:r>
            <a:r>
              <a:rPr lang="en-GB" altLang="zh-CN" sz="2000" dirty="0">
                <a:effectLst/>
                <a:latin typeface="CMR12"/>
                <a:ea typeface="STSongti-SC-Regular" panose="02010800040101010101" pitchFamily="2" charset="-122"/>
              </a:rPr>
              <a:t>=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E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合取到命题 </a:t>
            </a:r>
            <a:r>
              <a:rPr lang="en-GB" altLang="zh-CN" sz="2000" dirty="0">
                <a:effectLst/>
                <a:latin typeface="CMMI12"/>
                <a:ea typeface="STSongti-SC-Regular" panose="02010800040101010101" pitchFamily="2" charset="-122"/>
              </a:rPr>
              <a:t>P</a:t>
            </a:r>
            <a:r>
              <a:rPr lang="en-GB" altLang="zh-CN" sz="2000" dirty="0">
                <a:effectLst/>
                <a:latin typeface="CMR10"/>
                <a:ea typeface="STSongti-SC-Regular" panose="02010800040101010101" pitchFamily="2" charset="-122"/>
              </a:rPr>
              <a:t>2</a:t>
            </a:r>
            <a:r>
              <a:rPr lang="zh-CN" altLang="en-GB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，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跳转到第 </a:t>
            </a:r>
            <a:r>
              <a:rPr lang="en-US" altLang="zh-CN" sz="2000" dirty="0">
                <a:effectLst/>
                <a:latin typeface="STSongti-SC-Regular" panose="02010800040101010101" pitchFamily="2" charset="-122"/>
                <a:ea typeface="STSongti-SC-Regular" panose="02010800040101010101" pitchFamily="2" charset="-122"/>
              </a:rPr>
              <a:t>2 </a:t>
            </a:r>
            <a:r>
              <a:rPr lang="zh-CN" altLang="en-US" sz="2000" dirty="0">
                <a:effectLst/>
                <a:latin typeface="STSongti-SC-Light" panose="02010800040101010101" pitchFamily="2" charset="-122"/>
                <a:ea typeface="STSongti-SC-Light" panose="02010800040101010101" pitchFamily="2" charset="-122"/>
              </a:rPr>
              <a:t>步继续执行。 </a:t>
            </a:r>
            <a:endParaRPr lang="zh-CN" altLang="en-US" sz="2000" dirty="0">
              <a:effectLst/>
              <a:latin typeface="STSongti-SC-Regular" panose="02010800040101010101" pitchFamily="2" charset="-122"/>
              <a:ea typeface="STSongti-SC-Regular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effectLst/>
              <a:latin typeface="STSongti-SC-Light" panose="02010800040101010101" pitchFamily="2" charset="-122"/>
              <a:ea typeface="STSongti-SC-Light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2000" b="1" dirty="0">
              <a:solidFill>
                <a:srgbClr val="FF0000"/>
              </a:solidFill>
              <a:latin typeface="STSongti-SC-Light" panose="02010800040101010101" pitchFamily="2" charset="-122"/>
              <a:ea typeface="STSongti-SC-Light" panose="0201080004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b="1" dirty="0">
                <a:latin typeface="+mn-ea"/>
                <a:ea typeface="+mn-ea"/>
              </a:rPr>
              <a:t>理论组合</a:t>
            </a:r>
            <a:endParaRPr lang="en-US" altLang="en-US" sz="44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715" y="1480820"/>
            <a:ext cx="37884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Oppen Example</a:t>
            </a:r>
            <a:endParaRPr kumimoji="1" lang="en-US" altLang="zh-CN" sz="2800" b="1" dirty="0" err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1450340" y="2508250"/>
                <a:ext cx="8576310" cy="33413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 initial proposition: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f(f(x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-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)) !=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After purification: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0)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f(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)!= f(x</a:t>
                </a:r>
                <a:r>
                  <a:rPr kumimoji="1"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f(x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endParaRPr kumimoji="1" lang="en-US" altLang="zh-CN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f(x</a:t>
                </a:r>
                <a:r>
                  <a:rPr kumimoji="1"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kumimoji="1" lang="en-US" altLang="zh-CN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0340" y="2508250"/>
                <a:ext cx="8576310" cy="334137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dirty="0" err="1">
                <a:sym typeface="+mn-ea"/>
              </a:rPr>
              <a:t>理论组合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640715" y="1480820"/>
            <a:ext cx="37884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Nelson-</a:t>
            </a:r>
            <a:r>
              <a:rPr kumimoji="1" lang="en-US" altLang="zh-CN" sz="2800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Oppen Example</a:t>
            </a:r>
            <a:endParaRPr kumimoji="1" lang="en-US" altLang="zh-CN" sz="2800" b="1" dirty="0" err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719195" y="2910840"/>
              <a:ext cx="403860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2133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x2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x1</a:t>
                          </a:r>
                          <a:endParaRPr lang="en-US" altLang="zh-CN" dirty="0"/>
                        </a:p>
                        <a:p>
                          <a:r>
                            <a:rPr lang="en-US" altLang="zh-CN" dirty="0"/>
                            <a:t>x1-x3&gt;=x2</a:t>
                          </a:r>
                          <a:endParaRPr lang="en-US" altLang="zh-CN" dirty="0"/>
                        </a:p>
                        <a:p>
                          <a:r>
                            <a:rPr lang="en-US" altLang="zh-CN" dirty="0"/>
                            <a:t>x3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dirty="0"/>
                            <a:t>0</a:t>
                          </a:r>
                          <a:endParaRPr lang="en-US" altLang="zh-CN" dirty="0"/>
                        </a:p>
                        <a:p>
                          <a:r>
                            <a:rPr lang="en-US" altLang="zh-CN" dirty="0"/>
                            <a:t>t1=t2-t3</a:t>
                          </a:r>
                          <a:endParaRPr lang="en-US" altLang="zh-CN" dirty="0"/>
                        </a:p>
                        <a:p>
                          <a:endParaRPr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f(t1) != f(x3)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t2=f(x1)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t3=f(x2)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3719195" y="2910840"/>
              <a:ext cx="403860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5000"/>
                    <a:gridCol w="2133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EUF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2834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f(t1) != f(x3)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t2=f(x1)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dirty="0"/>
                            <a:t>t3=f(x2)</a:t>
                          </a: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en-US" altLang="zh-CN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文本框 9"/>
          <p:cNvSpPr txBox="1"/>
          <p:nvPr/>
        </p:nvSpPr>
        <p:spPr>
          <a:xfrm>
            <a:off x="3719195" y="46751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x3=0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4372" y="49842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x1=x2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24195" y="53159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t2=t3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54883" y="56462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t1=0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24195" y="56491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t1=0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624195" y="6198870"/>
            <a:ext cx="125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UNSAT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24195" y="46751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x3=0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619372" y="49842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x1=x2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754883" y="53530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t2=t3</a:t>
            </a:r>
            <a:endParaRPr kumimoji="1"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4862195" y="4865132"/>
            <a:ext cx="757177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10484" y="46134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broadcast</a:t>
            </a:r>
            <a:endParaRPr kumimoji="1" lang="zh-CN" altLang="en-US" sz="1600" dirty="0"/>
          </a:p>
        </p:txBody>
      </p:sp>
      <p:sp>
        <p:nvSpPr>
          <p:cNvPr id="15" name="右箭头 14"/>
          <p:cNvSpPr/>
          <p:nvPr/>
        </p:nvSpPr>
        <p:spPr>
          <a:xfrm flipH="1">
            <a:off x="4852549" y="5353070"/>
            <a:ext cx="762000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862195" y="5730240"/>
            <a:ext cx="757177" cy="33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071995" y="329184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f(0)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!=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f(0)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186940" y="2183130"/>
                <a:ext cx="7818755" cy="6451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>
                  <a:buNone/>
                </a:pP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The initial proposition:</a:t>
                </a:r>
                <a:endParaRPr kumimoji="1" lang="en-US" altLang="zh-CN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2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1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1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-x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3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2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3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≥ 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0)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∧</m:t>
                    </m:r>
                  </m:oMath>
                </a14:m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f(f(x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1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 - f(x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2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)) != f(x</a:t>
                </a:r>
                <a:r>
                  <a:rPr kumimoji="1" lang="en-US" altLang="zh-CN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3</a:t>
                </a:r>
                <a:r>
                  <a:rPr kumimoji="1"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)</a:t>
                </a:r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0" y="2183130"/>
                <a:ext cx="7818755" cy="645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20" grpId="0"/>
      <p:bldP spid="21" grpId="0"/>
      <p:bldP spid="22" grpId="0"/>
      <p:bldP spid="25" grpId="0"/>
      <p:bldP spid="7" grpId="0" bldLvl="0" animBg="1"/>
      <p:bldP spid="8" grpId="0"/>
      <p:bldP spid="15" grpId="0" bldLvl="0" animBg="1"/>
      <p:bldP spid="16" grpId="0" bldLvl="0" animBg="1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30703"/>
          <a:stretch>
            <a:fillRect/>
          </a:stretch>
        </p:blipFill>
        <p:spPr>
          <a:xfrm>
            <a:off x="554355" y="2449195"/>
            <a:ext cx="10504805" cy="305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dirty="0" err="1">
                <a:sym typeface="+mn-ea"/>
              </a:rPr>
              <a:t>理论组合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54355" y="148082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DPLL(T)</a:t>
            </a:r>
            <a:endParaRPr kumimoji="1"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数据结构理论</a:t>
            </a:r>
            <a:endParaRPr lang="en-US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125595" y="2414270"/>
            <a:ext cx="5903595" cy="19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比特向量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数组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指针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9366" t="27353" r="5277"/>
          <a:stretch>
            <a:fillRect/>
          </a:stretch>
        </p:blipFill>
        <p:spPr>
          <a:xfrm>
            <a:off x="394970" y="2311400"/>
            <a:ext cx="7416165" cy="3907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dirty="0" err="1">
                <a:sym typeface="+mn-ea"/>
              </a:rPr>
              <a:t>理论组合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0695" y="1480820"/>
            <a:ext cx="30378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DPLL(T)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判断命题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∧(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112760" y="2779395"/>
                <a:ext cx="29737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60" y="2779395"/>
                <a:ext cx="2973705" cy="401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𝒰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⊺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blipFill rotWithShape="1">
                <a:blip r:embed="rId7"/>
                <a:stretch>
                  <a:fillRect r="-3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010525" y="4369435"/>
                <a:ext cx="371602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𝒯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 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525" y="4369435"/>
                <a:ext cx="3716020" cy="368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700645" y="5339080"/>
                <a:ext cx="39135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)∧¬(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645" y="5339080"/>
                <a:ext cx="3913505" cy="4019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 flipV="1">
            <a:off x="6833870" y="2783840"/>
            <a:ext cx="1716405" cy="164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6911340" y="3429000"/>
            <a:ext cx="1478915" cy="249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6952615" y="4126230"/>
            <a:ext cx="1478915" cy="249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6419850" y="5193030"/>
            <a:ext cx="1478915" cy="249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5" grpId="1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9366" t="27353" r="5277"/>
          <a:stretch>
            <a:fillRect/>
          </a:stretch>
        </p:blipFill>
        <p:spPr>
          <a:xfrm>
            <a:off x="394970" y="2311400"/>
            <a:ext cx="7416165" cy="3907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722" y="155078"/>
            <a:ext cx="10515600" cy="1325563"/>
          </a:xfrm>
        </p:spPr>
        <p:txBody>
          <a:bodyPr/>
          <a:p>
            <a:r>
              <a:rPr lang="zh-CN" altLang="en-US" sz="4400" dirty="0" err="1"/>
              <a:t>理论</a:t>
            </a:r>
            <a:r>
              <a:rPr lang="zh-CN" altLang="en-US" sz="4400" dirty="0" err="1"/>
              <a:t>组合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0695" y="1480820"/>
            <a:ext cx="30378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>
              <a:buNone/>
            </a:pP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DPLL(T)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</a:t>
            </a:r>
            <a:endParaRPr kumimoji="1"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判断命题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1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∧(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2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x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3</m:t>
                    </m:r>
                    <m:r>
                      <a:rPr lang="en-US" altLang="zh-CN">
                        <a:latin typeface="DejaVu Math TeX Gyre" panose="02000503000000000000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lang="zh-CN" altLang="en-US">
                    <a:latin typeface="DejaVu Math TeX Gyre" panose="02000503000000000000" charset="0"/>
                    <a:cs typeface="DejaVu Math TeX Gyre" panose="02000503000000000000" charset="0"/>
                  </a:rPr>
                  <a:t>的可满足性</a:t>
                </a:r>
                <a:endParaRPr lang="zh-CN" altLang="en-US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75" y="1344295"/>
                <a:ext cx="4968240" cy="4019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1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2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,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≜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3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627620" y="2089785"/>
                <a:ext cx="4098925" cy="4616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𝒰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 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=⊺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100" y="3622675"/>
                <a:ext cx="2973705" cy="401955"/>
              </a:xfrm>
              <a:prstGeom prst="rect">
                <a:avLst/>
              </a:prstGeom>
              <a:blipFill rotWithShape="1">
                <a:blip r:embed="rId8"/>
                <a:stretch>
                  <a:fillRect r="-3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/>
          <p:nvPr/>
        </p:nvCxnSpPr>
        <p:spPr>
          <a:xfrm flipH="1">
            <a:off x="7080250" y="2918460"/>
            <a:ext cx="1060450" cy="229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6911340" y="3429000"/>
            <a:ext cx="1369060" cy="239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169910" y="2894965"/>
                <a:ext cx="3913505" cy="4019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ℬ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∨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)∧¬(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𝑄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∧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𝑅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8169910" y="2894965"/>
                <a:ext cx="3913505" cy="4019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>
            <a:off x="9647555" y="4168775"/>
            <a:ext cx="264795" cy="46228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552305" y="4848225"/>
            <a:ext cx="614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.....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  <p:bldP spid="8" grpId="1"/>
      <p:bldP spid="16" grpId="0" animBg="1"/>
      <p:bldP spid="17" grpId="0"/>
      <p:bldP spid="16" grpId="1" animBg="1"/>
      <p:bldP spid="1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2602892" y="1738461"/>
            <a:ext cx="12293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yntax</a:t>
            </a:r>
            <a:endParaRPr kumimoji="1"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930" y="2339975"/>
            <a:ext cx="5484495" cy="1901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619277" y="1431756"/>
            <a:ext cx="1723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Semantics</a:t>
            </a:r>
            <a:endParaRPr kumimoji="1" lang="en-US" altLang="zh-CN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983230" y="1953895"/>
                <a:ext cx="5685155" cy="41592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1. Bitwise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operations</a:t>
                </a:r>
                <a:endParaRPr kumimoji="1" lang="en-US" altLang="zh-CN" sz="2000" dirty="0">
                  <a:sym typeface="+mn-ea"/>
                </a:endParaRPr>
              </a:p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	Extensions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of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single-bit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operations</a:t>
                </a:r>
                <a:endParaRPr kumimoji="1" lang="en-US" altLang="zh-CN" sz="2000" dirty="0">
                  <a:sym typeface="+mn-ea"/>
                </a:endParaRPr>
              </a:p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2. Arithmetic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operations</a:t>
                </a:r>
                <a:endParaRPr kumimoji="1" lang="en-US" altLang="zh-CN" sz="2000" dirty="0">
                  <a:sym typeface="+mn-ea"/>
                </a:endParaRPr>
              </a:p>
              <a:p>
                <a:pPr algn="l" fontAlgn="auto">
                  <a:lnSpc>
                    <a:spcPct val="150000"/>
                  </a:lnSpc>
                </a:pPr>
                <a:r>
                  <a:rPr kumimoji="1" lang="en-US" altLang="zh-CN" sz="2000" dirty="0">
                    <a:sym typeface="+mn-ea"/>
                  </a:rPr>
                  <a:t>Standard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interpretations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ym typeface="+mn-ea"/>
                  </a:rPr>
                  <a:t>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b:</a:t>
                </a:r>
                <a:endParaRPr kumimoji="1" lang="en-US" altLang="zh-CN" sz="20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𝑈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zh-CN" altLang="en-US" sz="2000" b="0" i="1" smtClean="0">
                              <a:latin typeface="Cambria Math" panose="0204050305040603020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20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𝑆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kumimoji="1" lang="zh-CN" altLang="en-US" sz="2000" i="1">
                          <a:latin typeface="Cambria Math" panose="02040503050406030204" charset="0"/>
                        </a:rPr>
                        <m:t>∗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latin typeface="Cambria Math" panose="02040503050406030204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zh-CN" sz="2000" i="1">
                              <a:latin typeface="Cambria Math" panose="0204050305040603020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i="1">
                              <a:latin typeface="Cambria Math" panose="02040503050406030204" charset="0"/>
                            </a:rPr>
                            <m:t>𝑖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=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𝑙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panose="02040503050406030204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zh-CN" altLang="en-US" sz="2000" i="1">
                              <a:latin typeface="Cambria Math" panose="0204050305040603020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sz="2000" dirty="0"/>
              </a:p>
              <a:p>
                <a:pPr algn="l" fontAlgn="auto">
                  <a:lnSpc>
                    <a:spcPct val="150000"/>
                  </a:lnSpc>
                </a:pP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230" y="1953895"/>
                <a:ext cx="5685155" cy="41592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132840" y="1334770"/>
            <a:ext cx="5199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Semantics: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arithmetic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operations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738120" y="1966595"/>
                <a:ext cx="6000115" cy="47002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+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+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−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−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𝑎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i="1">
                  <a:latin typeface="Cambria Math" panose="02040503050406030204" charset="0"/>
                </a:endParaRPr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zh-CN" altLang="en-US" sz="2000" b="0" i="1" smtClean="0">
                            <a:latin typeface="Cambria Math" panose="02040503050406030204" charset="0"/>
                          </a:rPr>
                          <m:t>∗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zh-CN" altLang="en-US" sz="2000" b="0" i="0" smtClean="0">
                        <a:latin typeface="Cambria Math" panose="02040503050406030204" charset="0"/>
                      </a:rPr>
                      <m:t>∗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/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zh-CN" altLang="en-US" sz="2000" b="0" i="1" smtClean="0">
                            <a:latin typeface="Cambria Math" panose="02040503050406030204" charset="0"/>
                          </a:rPr>
                          <m:t>∗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zh-CN" altLang="en-US" sz="2000" b="0" i="0" smtClean="0">
                        <a:latin typeface="Cambria Math" panose="02040503050406030204" charset="0"/>
                      </a:rPr>
                      <m:t>∗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/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𝑏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𝑐</m:t>
                    </m:r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/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+mn-ea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mod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𝑙</m:t>
                        </m:r>
                      </m:sup>
                    </m:sSup>
                  </m:oMath>
                </a14:m>
                <a:endParaRPr kumimoji="1" lang="en-US" altLang="zh-CN" sz="2000" i="1">
                  <a:latin typeface="Cambria Math" panose="02040503050406030204" charset="0"/>
                </a:endParaRPr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pPr marL="0" indent="0" algn="ctr" fontAlgn="auto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charset="0"/>
                      </a:rPr>
                      <m:t>≜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2000">
                        <a:latin typeface="Cambria Math" panose="02040503050406030204" charset="0"/>
                      </a:rPr>
                      <m:t>&lt;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sz="2000" i="1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kumimoji="1" lang="en-US" altLang="zh-CN" sz="2000" i="1">
                            <a:latin typeface="Cambria Math" panose="02040503050406030204" charset="0"/>
                          </a:rPr>
                          <m:t>𝑆</m:t>
                        </m:r>
                      </m:sub>
                    </m:sSub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120" y="1966595"/>
                <a:ext cx="6000115" cy="47002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zh-CN" altLang="en-US" sz="4400" dirty="0"/>
              <a:t>比特向量理论</a:t>
            </a:r>
            <a:endParaRPr lang="en-US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630555" y="1348105"/>
            <a:ext cx="2947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/>
              <a:t>判定算法</a:t>
            </a:r>
            <a:endParaRPr lang="zh-CN" altLang="en-US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/>
              <a:t>爆破</a:t>
            </a:r>
            <a:r>
              <a:rPr lang="zh-CN" altLang="en-US" sz="2400"/>
              <a:t>算法</a:t>
            </a:r>
            <a:endParaRPr lang="zh-CN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657475" y="1670685"/>
                <a:ext cx="6096000" cy="55435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𝑦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3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&amp;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𝑦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0</m:t>
                      </m:r>
                    </m:oMath>
                  </m:oMathPara>
                </a14:m>
                <a:endParaRPr lang="en-US" altLang="zh-CN" sz="2400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75" y="1670685"/>
                <a:ext cx="6096000" cy="5543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232275" y="3204845"/>
                <a:ext cx="2947035" cy="162433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𝑦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01</m:t>
                      </m:r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3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11</m:t>
                      </m:r>
                    </m:oMath>
                  </m:oMathPara>
                </a14:m>
                <a:endParaRPr lang="en-US" altLang="zh-CN" sz="2400" i="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endParaRPr lang="en-US" altLang="zh-CN" sz="2400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232275" y="3204845"/>
                <a:ext cx="2947035" cy="1624330"/>
              </a:xfrm>
              <a:prstGeom prst="rect">
                <a:avLst/>
              </a:prstGeom>
              <a:blipFill rotWithShape="1">
                <a:blip r:embed="rId4"/>
                <a:stretch>
                  <a:fillRect b="-157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657475" y="5808980"/>
                <a:ext cx="6096000" cy="55435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0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</m:t>
                      </m:r>
                      <m:sSub>
                        <m:sSubPr>
                          <m:ctrlP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latin typeface="DejaVu Math TeX Gyre" panose="02000503000000000000" charset="0"/>
                              <a:cs typeface="DejaVu Math TeX Gyre" panose="02000503000000000000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1</m:t>
                      </m:r>
                      <m:r>
                        <a:rPr lang="en-US" altLang="zh-CN" sz="2400" i="1">
                          <a:latin typeface="DejaVu Math TeX Gyre" panose="02000503000000000000" charset="0"/>
                          <a:cs typeface="DejaVu Math TeX Gyre" panose="02000503000000000000" charset="0"/>
                          <a:sym typeface="+mn-ea"/>
                        </a:rPr>
                        <m:t>∧...</m:t>
                      </m:r>
                    </m:oMath>
                  </m:oMathPara>
                </a14:m>
                <a:endParaRPr lang="en-US" altLang="zh-CN" sz="2400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657475" y="5808980"/>
                <a:ext cx="6096000" cy="5543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8"/>
          <p:cNvSpPr/>
          <p:nvPr/>
        </p:nvSpPr>
        <p:spPr>
          <a:xfrm>
            <a:off x="5462905" y="215836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下箭头 9"/>
          <p:cNvSpPr/>
          <p:nvPr>
            <p:custDataLst>
              <p:tags r:id="rId8"/>
            </p:custDataLst>
          </p:nvPr>
        </p:nvSpPr>
        <p:spPr>
          <a:xfrm>
            <a:off x="5462905" y="476567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9190</Words>
  <Application>WPS 演示</Application>
  <PresentationFormat>宽屏</PresentationFormat>
  <Paragraphs>789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73" baseType="lpstr">
      <vt:lpstr>Arial</vt:lpstr>
      <vt:lpstr>宋体</vt:lpstr>
      <vt:lpstr>Wingdings</vt:lpstr>
      <vt:lpstr>黑体</vt:lpstr>
      <vt:lpstr>Wingdings</vt:lpstr>
      <vt:lpstr>Times New Roman</vt:lpstr>
      <vt:lpstr>Cambria Math</vt:lpstr>
      <vt:lpstr>DejaVu Math TeX Gyre</vt:lpstr>
      <vt:lpstr>Courier New</vt:lpstr>
      <vt:lpstr>Calibri</vt:lpstr>
      <vt:lpstr>微软雅黑</vt:lpstr>
      <vt:lpstr>Arial Unicode MS</vt:lpstr>
      <vt:lpstr>STSongti-SC-Light</vt:lpstr>
      <vt:lpstr>STSongti-SC-Regular</vt:lpstr>
      <vt:lpstr>CMMI12</vt:lpstr>
      <vt:lpstr>CMSY10</vt:lpstr>
      <vt:lpstr>CMR10</vt:lpstr>
      <vt:lpstr>CMR12</vt:lpstr>
      <vt:lpstr>MS PGothic</vt:lpstr>
      <vt:lpstr>Segoe Print</vt:lpstr>
      <vt:lpstr>WPS</vt:lpstr>
      <vt:lpstr>形式化方法回顾课（三）</vt:lpstr>
      <vt:lpstr>回顾课课程内容</vt:lpstr>
      <vt:lpstr>课程结构</vt:lpstr>
      <vt:lpstr>课程大纲</vt:lpstr>
      <vt:lpstr>数据结构理论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比特向量理论</vt:lpstr>
      <vt:lpstr>数据结构理论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数组理论</vt:lpstr>
      <vt:lpstr>数据结构理论</vt:lpstr>
      <vt:lpstr>指针理论：内存模型</vt:lpstr>
      <vt:lpstr>指针理论</vt:lpstr>
      <vt:lpstr>指针理论</vt:lpstr>
      <vt:lpstr>指针理论</vt:lpstr>
      <vt:lpstr>指针理论</vt:lpstr>
      <vt:lpstr>指针理论</vt:lpstr>
      <vt:lpstr>指针理论</vt:lpstr>
      <vt:lpstr>指针理论：转换到EUF</vt:lpstr>
      <vt:lpstr>指针理论：内存模型</vt:lpstr>
      <vt:lpstr>指针理论：内存模型</vt:lpstr>
      <vt:lpstr>指针理论：内存模型</vt:lpstr>
      <vt:lpstr>指针理论：内存模型</vt:lpstr>
      <vt:lpstr>指针理论：内存模型</vt:lpstr>
      <vt:lpstr>课程大纲</vt:lpstr>
      <vt:lpstr>理论组合</vt:lpstr>
      <vt:lpstr>理论组合</vt:lpstr>
      <vt:lpstr>理论组合</vt:lpstr>
      <vt:lpstr>理论组合</vt:lpstr>
      <vt:lpstr>理论组合</vt:lpstr>
      <vt:lpstr>理论组合</vt:lpstr>
      <vt:lpstr>理论组合</vt:lpstr>
      <vt:lpstr>理论组合</vt:lpstr>
      <vt:lpstr>回顾课内容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nagito</cp:lastModifiedBy>
  <cp:revision>50</cp:revision>
  <dcterms:created xsi:type="dcterms:W3CDTF">2025-06-12T03:22:00Z</dcterms:created>
  <dcterms:modified xsi:type="dcterms:W3CDTF">2026-06-22T10:04:05Z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8DC7DA6565AAD4017725D967A31DF462_41</vt:lpwstr>
  </property>
</Properties>
</file>